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316" r:id="rId2"/>
  </p:sldMasterIdLst>
  <p:notesMasterIdLst>
    <p:notesMasterId r:id="rId81"/>
  </p:notesMasterIdLst>
  <p:handoutMasterIdLst>
    <p:handoutMasterId r:id="rId82"/>
  </p:handoutMasterIdLst>
  <p:sldIdLst>
    <p:sldId id="1238" r:id="rId3"/>
    <p:sldId id="2399" r:id="rId4"/>
    <p:sldId id="1187" r:id="rId5"/>
    <p:sldId id="2442" r:id="rId6"/>
    <p:sldId id="2456" r:id="rId7"/>
    <p:sldId id="2455" r:id="rId8"/>
    <p:sldId id="2424" r:id="rId9"/>
    <p:sldId id="2425" r:id="rId10"/>
    <p:sldId id="2426" r:id="rId11"/>
    <p:sldId id="2429" r:id="rId12"/>
    <p:sldId id="2458" r:id="rId13"/>
    <p:sldId id="2404" r:id="rId14"/>
    <p:sldId id="2427" r:id="rId15"/>
    <p:sldId id="2406" r:id="rId16"/>
    <p:sldId id="2480" r:id="rId17"/>
    <p:sldId id="2481" r:id="rId18"/>
    <p:sldId id="2415" r:id="rId19"/>
    <p:sldId id="2410" r:id="rId20"/>
    <p:sldId id="2443" r:id="rId21"/>
    <p:sldId id="2428" r:id="rId22"/>
    <p:sldId id="2413" r:id="rId23"/>
    <p:sldId id="2445" r:id="rId24"/>
    <p:sldId id="2446" r:id="rId25"/>
    <p:sldId id="2447" r:id="rId26"/>
    <p:sldId id="2411" r:id="rId27"/>
    <p:sldId id="2448" r:id="rId28"/>
    <p:sldId id="2412" r:id="rId29"/>
    <p:sldId id="2422" r:id="rId30"/>
    <p:sldId id="2439" r:id="rId31"/>
    <p:sldId id="2414" r:id="rId32"/>
    <p:sldId id="2416" r:id="rId33"/>
    <p:sldId id="2420" r:id="rId34"/>
    <p:sldId id="2417" r:id="rId35"/>
    <p:sldId id="2423" r:id="rId36"/>
    <p:sldId id="319" r:id="rId37"/>
    <p:sldId id="2418" r:id="rId38"/>
    <p:sldId id="2470" r:id="rId39"/>
    <p:sldId id="2419" r:id="rId40"/>
    <p:sldId id="2482" r:id="rId41"/>
    <p:sldId id="2483" r:id="rId42"/>
    <p:sldId id="2505" r:id="rId43"/>
    <p:sldId id="2438" r:id="rId44"/>
    <p:sldId id="2488" r:id="rId45"/>
    <p:sldId id="2489" r:id="rId46"/>
    <p:sldId id="2484" r:id="rId47"/>
    <p:sldId id="2490" r:id="rId48"/>
    <p:sldId id="2485" r:id="rId49"/>
    <p:sldId id="2486" r:id="rId50"/>
    <p:sldId id="2487" r:id="rId51"/>
    <p:sldId id="2504" r:id="rId52"/>
    <p:sldId id="2441" r:id="rId53"/>
    <p:sldId id="2478" r:id="rId54"/>
    <p:sldId id="2473" r:id="rId55"/>
    <p:sldId id="2474" r:id="rId56"/>
    <p:sldId id="2440" r:id="rId57"/>
    <p:sldId id="2491" r:id="rId58"/>
    <p:sldId id="2492" r:id="rId59"/>
    <p:sldId id="2493" r:id="rId60"/>
    <p:sldId id="2450" r:id="rId61"/>
    <p:sldId id="2452" r:id="rId62"/>
    <p:sldId id="2453" r:id="rId63"/>
    <p:sldId id="2503" r:id="rId64"/>
    <p:sldId id="2494" r:id="rId65"/>
    <p:sldId id="2495" r:id="rId66"/>
    <p:sldId id="2502" r:id="rId67"/>
    <p:sldId id="2496" r:id="rId68"/>
    <p:sldId id="2479" r:id="rId69"/>
    <p:sldId id="2475" r:id="rId70"/>
    <p:sldId id="2509" r:id="rId71"/>
    <p:sldId id="2508" r:id="rId72"/>
    <p:sldId id="2507" r:id="rId73"/>
    <p:sldId id="2510" r:id="rId74"/>
    <p:sldId id="2497" r:id="rId75"/>
    <p:sldId id="2498" r:id="rId76"/>
    <p:sldId id="2499" r:id="rId77"/>
    <p:sldId id="2500" r:id="rId78"/>
    <p:sldId id="2501" r:id="rId79"/>
    <p:sldId id="1500" r:id="rId80"/>
  </p:sldIdLst>
  <p:sldSz cx="12192000" cy="6858000"/>
  <p:notesSz cx="9936163" cy="68024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1238"/>
            <p14:sldId id="2399"/>
            <p14:sldId id="1187"/>
            <p14:sldId id="2442"/>
            <p14:sldId id="2456"/>
            <p14:sldId id="2455"/>
            <p14:sldId id="2424"/>
            <p14:sldId id="2425"/>
            <p14:sldId id="2426"/>
            <p14:sldId id="2429"/>
            <p14:sldId id="2458"/>
            <p14:sldId id="2404"/>
            <p14:sldId id="2427"/>
            <p14:sldId id="2406"/>
            <p14:sldId id="2480"/>
            <p14:sldId id="2481"/>
            <p14:sldId id="2415"/>
            <p14:sldId id="2410"/>
            <p14:sldId id="2443"/>
            <p14:sldId id="2428"/>
            <p14:sldId id="2413"/>
            <p14:sldId id="2445"/>
            <p14:sldId id="2446"/>
            <p14:sldId id="2447"/>
            <p14:sldId id="2411"/>
            <p14:sldId id="2448"/>
            <p14:sldId id="2412"/>
            <p14:sldId id="2422"/>
            <p14:sldId id="2439"/>
            <p14:sldId id="2414"/>
            <p14:sldId id="2416"/>
            <p14:sldId id="2420"/>
            <p14:sldId id="2417"/>
            <p14:sldId id="2423"/>
            <p14:sldId id="319"/>
            <p14:sldId id="2418"/>
            <p14:sldId id="2470"/>
            <p14:sldId id="2419"/>
            <p14:sldId id="2482"/>
            <p14:sldId id="2483"/>
            <p14:sldId id="2505"/>
            <p14:sldId id="2438"/>
            <p14:sldId id="2488"/>
            <p14:sldId id="2489"/>
            <p14:sldId id="2484"/>
            <p14:sldId id="2490"/>
            <p14:sldId id="2485"/>
            <p14:sldId id="2486"/>
            <p14:sldId id="2487"/>
            <p14:sldId id="2504"/>
            <p14:sldId id="2441"/>
            <p14:sldId id="2478"/>
            <p14:sldId id="2473"/>
            <p14:sldId id="2474"/>
            <p14:sldId id="2440"/>
            <p14:sldId id="2491"/>
            <p14:sldId id="2492"/>
            <p14:sldId id="2493"/>
            <p14:sldId id="2450"/>
            <p14:sldId id="2452"/>
            <p14:sldId id="2453"/>
            <p14:sldId id="2503"/>
            <p14:sldId id="2494"/>
            <p14:sldId id="2495"/>
            <p14:sldId id="2502"/>
            <p14:sldId id="2496"/>
            <p14:sldId id="2479"/>
            <p14:sldId id="2475"/>
            <p14:sldId id="2509"/>
            <p14:sldId id="2508"/>
            <p14:sldId id="2507"/>
            <p14:sldId id="2510"/>
            <p14:sldId id="2497"/>
            <p14:sldId id="2498"/>
            <p14:sldId id="2499"/>
            <p14:sldId id="2500"/>
            <p14:sldId id="2501"/>
            <p14:sldId id="15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6" userDrawn="1">
          <p15:clr>
            <a:srgbClr val="A4A3A4"/>
          </p15:clr>
        </p15:guide>
        <p15:guide id="2" pos="7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EFD079"/>
    <a:srgbClr val="FFD1D1"/>
    <a:srgbClr val="FEE1D2"/>
    <a:srgbClr val="DCDCBA"/>
    <a:srgbClr val="C46648"/>
    <a:srgbClr val="D0856E"/>
    <a:srgbClr val="EB875F"/>
    <a:srgbClr val="F4E0C2"/>
    <a:srgbClr val="FEE5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4" autoAdjust="0"/>
    <p:restoredTop sz="93842" autoAdjust="0"/>
  </p:normalViewPr>
  <p:slideViewPr>
    <p:cSldViewPr>
      <p:cViewPr varScale="1">
        <p:scale>
          <a:sx n="72" d="100"/>
          <a:sy n="72" d="100"/>
        </p:scale>
        <p:origin x="1002" y="54"/>
      </p:cViewPr>
      <p:guideLst>
        <p:guide orient="horz" pos="4176"/>
        <p:guide pos="7616"/>
      </p:guideLst>
    </p:cSldViewPr>
  </p:slideViewPr>
  <p:outlineViewPr>
    <p:cViewPr>
      <p:scale>
        <a:sx n="33" d="100"/>
        <a:sy n="33" d="100"/>
      </p:scale>
      <p:origin x="0" y="-12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D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Perbandingan</a:t>
            </a:r>
            <a:r>
              <a:rPr lang="en-ID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dan PSAK 62</a:t>
            </a:r>
          </a:p>
        </c:rich>
      </c:tx>
      <c:layout>
        <c:manualLayout>
          <c:xMode val="edge"/>
          <c:yMode val="edge"/>
          <c:x val="0.16343173196467847"/>
          <c:y val="6.0243055555555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PSAK 62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A-4664-8BEF-FA8ACE5C85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PSAK 74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A-4664-8BEF-FA8ACE5C8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5402447"/>
        <c:axId val="1576480687"/>
      </c:barChart>
      <c:catAx>
        <c:axId val="17254024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Tahun</a:t>
                </a:r>
                <a:endParaRPr lang="en-ID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480687"/>
        <c:crosses val="autoZero"/>
        <c:auto val="1"/>
        <c:lblAlgn val="ctr"/>
        <c:lblOffset val="100"/>
        <c:noMultiLvlLbl val="0"/>
      </c:catAx>
      <c:valAx>
        <c:axId val="157648068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Profit</a:t>
                </a:r>
                <a:endParaRPr lang="en-ID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725402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849006981414771"/>
          <c:y val="0.26377980096237974"/>
          <c:w val="0.15782716786462245"/>
          <c:h val="0.1535060739022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ID" sz="2000" b="1">
                <a:solidFill>
                  <a:schemeClr val="tx1"/>
                </a:solidFill>
              </a:rPr>
              <a:t>Kontrak Asuransi</a:t>
            </a:r>
          </a:p>
        </c:rich>
      </c:tx>
      <c:layout>
        <c:manualLayout>
          <c:xMode val="edge"/>
          <c:yMode val="edge"/>
          <c:x val="0.37822537116323673"/>
          <c:y val="9.63494881696863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080861467659007"/>
          <c:y val="0.20737725295034973"/>
          <c:w val="0.43381656060115775"/>
          <c:h val="0.6967563405124959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Kontrak Asuransi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44-4ABF-9C8F-096394B573BE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BD44-4ABF-9C8F-096394B573BE}"/>
              </c:ext>
            </c:extLst>
          </c:dPt>
          <c:dPt>
            <c:idx val="2"/>
            <c:bubble3D val="0"/>
            <c:spPr>
              <a:solidFill>
                <a:srgbClr val="FFD1D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D44-4ABF-9C8F-096394B573BE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44-4ABF-9C8F-096394B573BE}"/>
              </c:ext>
            </c:extLst>
          </c:dPt>
          <c:dPt>
            <c:idx val="4"/>
            <c:bubble3D val="0"/>
            <c:explosion val="3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D44-4ABF-9C8F-096394B573BE}"/>
              </c:ext>
            </c:extLst>
          </c:dPt>
          <c:dLbls>
            <c:dLbl>
              <c:idx val="0"/>
              <c:layout>
                <c:manualLayout>
                  <c:x val="-0.10634496572781016"/>
                  <c:y val="0.18179901875918597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Komponen</a:t>
                    </a:r>
                    <a:r>
                      <a:rPr lang="en-US" dirty="0"/>
                      <a:t> </a:t>
                    </a:r>
                  </a:p>
                  <a:p>
                    <a:r>
                      <a:rPr lang="en-US" dirty="0" err="1"/>
                      <a:t>investasi</a:t>
                    </a:r>
                    <a:r>
                      <a:rPr lang="en-US" dirty="0"/>
                      <a:t> </a:t>
                    </a:r>
                  </a:p>
                  <a:p>
                    <a:r>
                      <a:rPr lang="en-US" dirty="0"/>
                      <a:t>Distinct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54386951631045"/>
                      <c:h val="0.158488413261454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BD44-4ABF-9C8F-096394B573BE}"/>
                </c:ext>
              </c:extLst>
            </c:dLbl>
            <c:dLbl>
              <c:idx val="1"/>
              <c:layout>
                <c:manualLayout>
                  <c:x val="-0.19721566682040459"/>
                  <c:y val="8.96275373173295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Embedded </a:t>
                    </a:r>
                  </a:p>
                  <a:p>
                    <a:r>
                      <a:rPr lang="en-US"/>
                      <a:t>derivatives </a:t>
                    </a:r>
                  </a:p>
                  <a:p>
                    <a:r>
                      <a:rPr lang="en-US"/>
                      <a:t>yang tidak terlalu </a:t>
                    </a:r>
                  </a:p>
                  <a:p>
                    <a:r>
                      <a:rPr lang="en-US"/>
                      <a:t>terkait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93748045945627"/>
                      <c:h val="0.204221928359561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BD44-4ABF-9C8F-096394B573BE}"/>
                </c:ext>
              </c:extLst>
            </c:dLbl>
            <c:dLbl>
              <c:idx val="2"/>
              <c:layout>
                <c:manualLayout>
                  <c:x val="-0.17400010090300122"/>
                  <c:y val="-0.134922701875164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dirty="0"/>
                      <a:t>Distinct performance</a:t>
                    </a:r>
                  </a:p>
                  <a:p>
                    <a:pPr algn="ctr">
                      <a:defRPr/>
                    </a:pPr>
                    <a:r>
                      <a:rPr lang="en-US" dirty="0"/>
                      <a:t>Obligation </a:t>
                    </a:r>
                    <a:r>
                      <a:rPr lang="en-US" dirty="0" err="1"/>
                      <a:t>untuk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menyediakan</a:t>
                    </a:r>
                    <a:r>
                      <a:rPr lang="en-US" dirty="0"/>
                      <a:t> </a:t>
                    </a:r>
                  </a:p>
                  <a:p>
                    <a:pPr algn="ctr">
                      <a:defRPr/>
                    </a:pPr>
                    <a:r>
                      <a:rPr lang="en-US" dirty="0"/>
                      <a:t>service and goods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85788613848394"/>
                      <c:h val="0.2536895510750280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BD44-4ABF-9C8F-096394B573BE}"/>
                </c:ext>
              </c:extLst>
            </c:dLbl>
            <c:dLbl>
              <c:idx val="3"/>
              <c:layout>
                <c:manualLayout>
                  <c:x val="3.8199346448306026E-2"/>
                  <c:y val="-0.14699012442184714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Komponen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investasi</a:t>
                    </a:r>
                    <a:r>
                      <a:rPr lang="en-US" dirty="0"/>
                      <a:t> </a:t>
                    </a:r>
                  </a:p>
                  <a:p>
                    <a:r>
                      <a:rPr lang="en-US" dirty="0"/>
                      <a:t>Non-distinct</a:t>
                    </a:r>
                  </a:p>
                  <a:p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73621846841302"/>
                      <c:h val="0.1540938522409369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BD44-4ABF-9C8F-096394B573BE}"/>
                </c:ext>
              </c:extLst>
            </c:dLbl>
            <c:dLbl>
              <c:idx val="4"/>
              <c:layout>
                <c:manualLayout>
                  <c:x val="0.19263375040448708"/>
                  <c:y val="6.808505475536204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Komponen asuransi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78474094847732"/>
                      <c:h val="0.1023429012149188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BD44-4ABF-9C8F-096394B573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Komponen investasi  District</c:v>
                </c:pt>
                <c:pt idx="1">
                  <c:v>2nd Qtr</c:v>
                </c:pt>
                <c:pt idx="3">
                  <c:v>Komponen investasi  Non-district</c:v>
                </c:pt>
                <c:pt idx="4">
                  <c:v>Komponen asuransi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</c:v>
                </c:pt>
                <c:pt idx="1">
                  <c:v>1.7</c:v>
                </c:pt>
                <c:pt idx="2">
                  <c:v>1.8</c:v>
                </c:pt>
                <c:pt idx="3">
                  <c:v>2.5</c:v>
                </c:pt>
                <c:pt idx="4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4-4ABF-9C8F-096394B573B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BBF26F-7503-F244-A692-3D52D80F2ED4}" type="doc">
      <dgm:prSet loTypeId="urn:microsoft.com/office/officeart/2008/layout/PictureStrip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DD6472-DF46-0249-A596-69D2AA7A300D}">
      <dgm:prSet phldrT="[Text]" custT="1"/>
      <dgm:spPr>
        <a:ln>
          <a:solidFill>
            <a:srgbClr val="FFFFFF"/>
          </a:solidFill>
        </a:ln>
      </dgm:spPr>
      <dgm:t>
        <a:bodyPr/>
        <a:lstStyle/>
        <a:p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Latar</a:t>
          </a:r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Belakang</a:t>
          </a:r>
          <a:endParaRPr lang="en-US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3B177D-96B8-F24B-B249-DB87F1595CA4}" type="parTrans" cxnId="{ACF8BBD7-22A3-5240-A901-A06951EA45CA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90CE94-6F33-FA41-8C70-F56CA95DB295}" type="sibTrans" cxnId="{ACF8BBD7-22A3-5240-A901-A06951EA45CA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27C9F9-C8BE-E744-B608-F2E93BE7C22B}">
      <dgm:prSet custT="1"/>
      <dgm:spPr>
        <a:ln>
          <a:noFill/>
        </a:ln>
      </dgm:spPr>
      <dgm:t>
        <a:bodyPr/>
        <a:lstStyle/>
        <a:p>
          <a:r>
            <a:rPr lang="en-GB" alt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Ilustrasi</a:t>
          </a:r>
          <a:r>
            <a:rPr lang="en-GB" alt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 &amp; </a:t>
          </a:r>
          <a:r>
            <a:rPr lang="en-GB" alt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Diskusi</a:t>
          </a:r>
          <a:endParaRPr lang="en-GB" altLang="en-US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C2496F-5A51-AE46-9433-8BCD381A86DD}" type="parTrans" cxnId="{F1596ED6-8B87-0A43-9CCD-25F4DEBFC30D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6470F5-868F-2D48-933B-47CE25D6FAFB}" type="sibTrans" cxnId="{F1596ED6-8B87-0A43-9CCD-25F4DEBFC30D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42E2AE-70DB-48E3-A9D8-A612DD03BEEC}">
      <dgm:prSet phldrT="[Text]" custT="1"/>
      <dgm:spPr>
        <a:ln>
          <a:noFill/>
        </a:ln>
      </dgm:spPr>
      <dgm:t>
        <a:bodyPr/>
        <a:lstStyle/>
        <a:p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Overview PSAK 74 </a:t>
          </a:r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4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dirty="0" err="1"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endParaRPr lang="en-US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45DD1B-8D72-4DDA-8945-F5C4EABB0B21}" type="parTrans" cxnId="{6466C6D9-CB35-48CF-9DA6-EAA0EE280890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7E539C-AC52-4EE2-AA1F-5407024C79E6}" type="sibTrans" cxnId="{6466C6D9-CB35-48CF-9DA6-EAA0EE280890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D2D64B-8B52-4FE2-B3CB-F04B54F0F237}" type="pres">
      <dgm:prSet presAssocID="{6FBBF26F-7503-F244-A692-3D52D80F2ED4}" presName="Name0" presStyleCnt="0">
        <dgm:presLayoutVars>
          <dgm:dir/>
          <dgm:resizeHandles val="exact"/>
        </dgm:presLayoutVars>
      </dgm:prSet>
      <dgm:spPr/>
    </dgm:pt>
    <dgm:pt modelId="{10E59172-5CD1-4F20-90C8-C109E6A7402C}" type="pres">
      <dgm:prSet presAssocID="{6EDD6472-DF46-0249-A596-69D2AA7A300D}" presName="composite" presStyleCnt="0"/>
      <dgm:spPr/>
    </dgm:pt>
    <dgm:pt modelId="{5B41B140-2475-41AA-9B50-534498855DE7}" type="pres">
      <dgm:prSet presAssocID="{6EDD6472-DF46-0249-A596-69D2AA7A300D}" presName="rect1" presStyleLbl="trAlignAcc1" presStyleIdx="0" presStyleCnt="3" custLinFactNeighborY="-12107">
        <dgm:presLayoutVars>
          <dgm:bulletEnabled val="1"/>
        </dgm:presLayoutVars>
      </dgm:prSet>
      <dgm:spPr/>
    </dgm:pt>
    <dgm:pt modelId="{55E54AF4-5898-4F99-8E23-7F1AEB466B03}" type="pres">
      <dgm:prSet presAssocID="{6EDD6472-DF46-0249-A596-69D2AA7A300D}" presName="rect2" presStyleLbl="fgImgPlace1" presStyleIdx="0" presStyleCnt="3" custScaleX="61724" custScaleY="61724"/>
      <dgm:spPr>
        <a:solidFill>
          <a:srgbClr val="DCDCBA"/>
        </a:solidFill>
      </dgm:spPr>
    </dgm:pt>
    <dgm:pt modelId="{637BDF29-5BE8-4C0F-B87E-2F1A97FF597F}" type="pres">
      <dgm:prSet presAssocID="{6390CE94-6F33-FA41-8C70-F56CA95DB295}" presName="sibTrans" presStyleCnt="0"/>
      <dgm:spPr/>
    </dgm:pt>
    <dgm:pt modelId="{6E6397A3-BB5A-45BD-8582-E640E736A144}" type="pres">
      <dgm:prSet presAssocID="{8242E2AE-70DB-48E3-A9D8-A612DD03BEEC}" presName="composite" presStyleCnt="0"/>
      <dgm:spPr/>
    </dgm:pt>
    <dgm:pt modelId="{46A58FD2-02E4-4252-8BAA-CF3434F67363}" type="pres">
      <dgm:prSet presAssocID="{8242E2AE-70DB-48E3-A9D8-A612DD03BEEC}" presName="rect1" presStyleLbl="trAlignAcc1" presStyleIdx="1" presStyleCnt="3" custScaleX="108156" custScaleY="121129" custLinFactNeighborX="2346" custLinFactNeighborY="-10564">
        <dgm:presLayoutVars>
          <dgm:bulletEnabled val="1"/>
        </dgm:presLayoutVars>
      </dgm:prSet>
      <dgm:spPr/>
    </dgm:pt>
    <dgm:pt modelId="{ADFEC4A2-334D-4638-8C0A-C017BAECE8F0}" type="pres">
      <dgm:prSet presAssocID="{8242E2AE-70DB-48E3-A9D8-A612DD03BEEC}" presName="rect2" presStyleLbl="fgImgPlace1" presStyleIdx="1" presStyleCnt="3" custScaleX="67472" custScaleY="67472"/>
      <dgm:spPr>
        <a:solidFill>
          <a:srgbClr val="D6BE8E"/>
        </a:solidFill>
      </dgm:spPr>
    </dgm:pt>
    <dgm:pt modelId="{A7E5F0F5-2A23-4D8B-BF08-A72154F06CBC}" type="pres">
      <dgm:prSet presAssocID="{827E539C-AC52-4EE2-AA1F-5407024C79E6}" presName="sibTrans" presStyleCnt="0"/>
      <dgm:spPr/>
    </dgm:pt>
    <dgm:pt modelId="{4E837BF0-62FD-4C67-BEE2-51CDCDE80039}" type="pres">
      <dgm:prSet presAssocID="{D327C9F9-C8BE-E744-B608-F2E93BE7C22B}" presName="composite" presStyleCnt="0"/>
      <dgm:spPr/>
    </dgm:pt>
    <dgm:pt modelId="{B56527F0-FD7F-47D7-B8A0-69BFD2402D68}" type="pres">
      <dgm:prSet presAssocID="{D327C9F9-C8BE-E744-B608-F2E93BE7C22B}" presName="rect1" presStyleLbl="trAlignAcc1" presStyleIdx="2" presStyleCnt="3" custLinFactNeighborY="-10654">
        <dgm:presLayoutVars>
          <dgm:bulletEnabled val="1"/>
        </dgm:presLayoutVars>
      </dgm:prSet>
      <dgm:spPr/>
    </dgm:pt>
    <dgm:pt modelId="{01663C5B-1683-4AA8-BF21-61415A97656D}" type="pres">
      <dgm:prSet presAssocID="{D327C9F9-C8BE-E744-B608-F2E93BE7C22B}" presName="rect2" presStyleLbl="fgImgPlace1" presStyleIdx="2" presStyleCnt="3" custScaleX="67471" custScaleY="67472"/>
      <dgm:spPr>
        <a:solidFill>
          <a:srgbClr val="E7BD69"/>
        </a:solidFill>
      </dgm:spPr>
    </dgm:pt>
  </dgm:ptLst>
  <dgm:cxnLst>
    <dgm:cxn modelId="{BE7F666B-3334-4657-A6AA-B6CF5A8510EB}" type="presOf" srcId="{8242E2AE-70DB-48E3-A9D8-A612DD03BEEC}" destId="{46A58FD2-02E4-4252-8BAA-CF3434F67363}" srcOrd="0" destOrd="0" presId="urn:microsoft.com/office/officeart/2008/layout/PictureStrips"/>
    <dgm:cxn modelId="{F22C3F97-1CC2-4576-9797-A1C3DB2C59A3}" type="presOf" srcId="{6FBBF26F-7503-F244-A692-3D52D80F2ED4}" destId="{7CD2D64B-8B52-4FE2-B3CB-F04B54F0F237}" srcOrd="0" destOrd="0" presId="urn:microsoft.com/office/officeart/2008/layout/PictureStrips"/>
    <dgm:cxn modelId="{F1596ED6-8B87-0A43-9CCD-25F4DEBFC30D}" srcId="{6FBBF26F-7503-F244-A692-3D52D80F2ED4}" destId="{D327C9F9-C8BE-E744-B608-F2E93BE7C22B}" srcOrd="2" destOrd="0" parTransId="{87C2496F-5A51-AE46-9433-8BCD381A86DD}" sibTransId="{B86470F5-868F-2D48-933B-47CE25D6FAFB}"/>
    <dgm:cxn modelId="{ACF8BBD7-22A3-5240-A901-A06951EA45CA}" srcId="{6FBBF26F-7503-F244-A692-3D52D80F2ED4}" destId="{6EDD6472-DF46-0249-A596-69D2AA7A300D}" srcOrd="0" destOrd="0" parTransId="{8D3B177D-96B8-F24B-B249-DB87F1595CA4}" sibTransId="{6390CE94-6F33-FA41-8C70-F56CA95DB295}"/>
    <dgm:cxn modelId="{509FEDD7-DF3D-4FAD-BBAD-F205AD49A6D1}" type="presOf" srcId="{D327C9F9-C8BE-E744-B608-F2E93BE7C22B}" destId="{B56527F0-FD7F-47D7-B8A0-69BFD2402D68}" srcOrd="0" destOrd="0" presId="urn:microsoft.com/office/officeart/2008/layout/PictureStrips"/>
    <dgm:cxn modelId="{6466C6D9-CB35-48CF-9DA6-EAA0EE280890}" srcId="{6FBBF26F-7503-F244-A692-3D52D80F2ED4}" destId="{8242E2AE-70DB-48E3-A9D8-A612DD03BEEC}" srcOrd="1" destOrd="0" parTransId="{0445DD1B-8D72-4DDA-8945-F5C4EABB0B21}" sibTransId="{827E539C-AC52-4EE2-AA1F-5407024C79E6}"/>
    <dgm:cxn modelId="{FF04DEED-8BE9-4493-B0E3-5787A25259D1}" type="presOf" srcId="{6EDD6472-DF46-0249-A596-69D2AA7A300D}" destId="{5B41B140-2475-41AA-9B50-534498855DE7}" srcOrd="0" destOrd="0" presId="urn:microsoft.com/office/officeart/2008/layout/PictureStrips"/>
    <dgm:cxn modelId="{F83D77BC-7DA8-4D72-992F-330C7E267EC5}" type="presParOf" srcId="{7CD2D64B-8B52-4FE2-B3CB-F04B54F0F237}" destId="{10E59172-5CD1-4F20-90C8-C109E6A7402C}" srcOrd="0" destOrd="0" presId="urn:microsoft.com/office/officeart/2008/layout/PictureStrips"/>
    <dgm:cxn modelId="{98A2CE67-1D8E-4144-BDD6-CEC6F74379E9}" type="presParOf" srcId="{10E59172-5CD1-4F20-90C8-C109E6A7402C}" destId="{5B41B140-2475-41AA-9B50-534498855DE7}" srcOrd="0" destOrd="0" presId="urn:microsoft.com/office/officeart/2008/layout/PictureStrips"/>
    <dgm:cxn modelId="{822FB485-48E6-4E78-B150-55F4EF5C5025}" type="presParOf" srcId="{10E59172-5CD1-4F20-90C8-C109E6A7402C}" destId="{55E54AF4-5898-4F99-8E23-7F1AEB466B03}" srcOrd="1" destOrd="0" presId="urn:microsoft.com/office/officeart/2008/layout/PictureStrips"/>
    <dgm:cxn modelId="{9CB3F866-DC81-4467-BD99-640DAA48F9C2}" type="presParOf" srcId="{7CD2D64B-8B52-4FE2-B3CB-F04B54F0F237}" destId="{637BDF29-5BE8-4C0F-B87E-2F1A97FF597F}" srcOrd="1" destOrd="0" presId="urn:microsoft.com/office/officeart/2008/layout/PictureStrips"/>
    <dgm:cxn modelId="{2DDA357C-F96F-4687-B6D4-61EA3172E290}" type="presParOf" srcId="{7CD2D64B-8B52-4FE2-B3CB-F04B54F0F237}" destId="{6E6397A3-BB5A-45BD-8582-E640E736A144}" srcOrd="2" destOrd="0" presId="urn:microsoft.com/office/officeart/2008/layout/PictureStrips"/>
    <dgm:cxn modelId="{5387EE1B-8420-4295-87C5-89F0330524CA}" type="presParOf" srcId="{6E6397A3-BB5A-45BD-8582-E640E736A144}" destId="{46A58FD2-02E4-4252-8BAA-CF3434F67363}" srcOrd="0" destOrd="0" presId="urn:microsoft.com/office/officeart/2008/layout/PictureStrips"/>
    <dgm:cxn modelId="{1CF57F78-A21C-4DD3-9172-6F9BA2FF02B9}" type="presParOf" srcId="{6E6397A3-BB5A-45BD-8582-E640E736A144}" destId="{ADFEC4A2-334D-4638-8C0A-C017BAECE8F0}" srcOrd="1" destOrd="0" presId="urn:microsoft.com/office/officeart/2008/layout/PictureStrips"/>
    <dgm:cxn modelId="{A1B61047-95D7-405B-9BF1-E49D9E151676}" type="presParOf" srcId="{7CD2D64B-8B52-4FE2-B3CB-F04B54F0F237}" destId="{A7E5F0F5-2A23-4D8B-BF08-A72154F06CBC}" srcOrd="3" destOrd="0" presId="urn:microsoft.com/office/officeart/2008/layout/PictureStrips"/>
    <dgm:cxn modelId="{72BA9B36-AE19-4829-B7C9-CBB00B7A65D6}" type="presParOf" srcId="{7CD2D64B-8B52-4FE2-B3CB-F04B54F0F237}" destId="{4E837BF0-62FD-4C67-BEE2-51CDCDE80039}" srcOrd="4" destOrd="0" presId="urn:microsoft.com/office/officeart/2008/layout/PictureStrips"/>
    <dgm:cxn modelId="{C9CD2377-75A5-4673-858D-58F01E083A43}" type="presParOf" srcId="{4E837BF0-62FD-4C67-BEE2-51CDCDE80039}" destId="{B56527F0-FD7F-47D7-B8A0-69BFD2402D68}" srcOrd="0" destOrd="0" presId="urn:microsoft.com/office/officeart/2008/layout/PictureStrips"/>
    <dgm:cxn modelId="{116CC825-3185-4CBE-B830-1063BD83589A}" type="presParOf" srcId="{4E837BF0-62FD-4C67-BEE2-51CDCDE80039}" destId="{01663C5B-1683-4AA8-BF21-61415A97656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766F2F-8B62-41CA-81FB-08305298CA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4B7E7F12-EE4C-43A2-A7FB-ECBB70B76CA9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dampak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panjang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berbagai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ketidakpastian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Namun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perlakuan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62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dianggap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oleh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90E16A9-0D71-48F1-8BF6-C25E590958AC}" type="parTrans" cxnId="{7153A402-DE48-4884-B161-EB41465B77D3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48B674-76FC-427B-A06D-764A03CE8A57}" type="sibTrans" cxnId="{7153A402-DE48-4884-B161-EB41465B77D3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B2AF50-2C51-4E61-A837-FD2EA171FDA6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Memahami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menerbitkan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C09A4F-55EC-40DF-9BA1-3E2304E0C11F}" type="parTrans" cxnId="{F3E65603-7584-4508-A375-405257F65E5F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9674BAB-310B-4F0C-8A3A-182E1416346B}" type="sibTrans" cxnId="{F3E65603-7584-4508-A375-405257F65E5F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61567F-5489-478C-88B1-264F08286287}">
      <dgm:prSet phldrT="[Text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62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mengadaposi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4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2004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respon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perusahaan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Uni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Eropa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harus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mengadopsi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2005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7C91C5-092F-4FF4-8301-E783BC6BA0F7}" type="parTrans" cxnId="{4326DDD1-147A-4D06-B964-29ACCEA8F36D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E72292-A03C-4C15-8971-C912B649F683}" type="sibTrans" cxnId="{4326DDD1-147A-4D06-B964-29ACCEA8F36D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86E6CF-26D3-4B43-A5FA-FB4A3755441A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perbandingan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lainnya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menerbitkan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6D8523C-4197-4AD3-AD19-31EF212A31B6}" type="parTrans" cxnId="{95813818-90E6-426E-A8A6-1C88B27B94C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F797FA-25CD-48C4-915D-7BA41248A7C6}" type="sibTrans" cxnId="{95813818-90E6-426E-A8A6-1C88B27B94C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029159-387A-40A9-94B9-B15C3B6A7002}" type="pres">
      <dgm:prSet presAssocID="{4A766F2F-8B62-41CA-81FB-08305298CA00}" presName="linear" presStyleCnt="0">
        <dgm:presLayoutVars>
          <dgm:animLvl val="lvl"/>
          <dgm:resizeHandles val="exact"/>
        </dgm:presLayoutVars>
      </dgm:prSet>
      <dgm:spPr/>
    </dgm:pt>
    <dgm:pt modelId="{1FFA56CF-DD42-478E-BAF8-848D27C659CB}" type="pres">
      <dgm:prSet presAssocID="{4B7E7F12-EE4C-43A2-A7FB-ECBB70B76CA9}" presName="parentText" presStyleLbl="node1" presStyleIdx="0" presStyleCnt="2" custLinFactNeighborX="-111" custLinFactNeighborY="1859">
        <dgm:presLayoutVars>
          <dgm:chMax val="0"/>
          <dgm:bulletEnabled val="1"/>
        </dgm:presLayoutVars>
      </dgm:prSet>
      <dgm:spPr/>
    </dgm:pt>
    <dgm:pt modelId="{9B351622-D64D-4BF3-915B-3408F4649269}" type="pres">
      <dgm:prSet presAssocID="{4B7E7F12-EE4C-43A2-A7FB-ECBB70B76CA9}" presName="childText" presStyleLbl="revTx" presStyleIdx="0" presStyleCnt="1">
        <dgm:presLayoutVars>
          <dgm:bulletEnabled val="1"/>
        </dgm:presLayoutVars>
      </dgm:prSet>
      <dgm:spPr/>
    </dgm:pt>
    <dgm:pt modelId="{F4649434-4728-4DB8-BA25-82F5EB117CEE}" type="pres">
      <dgm:prSet presAssocID="{BD61567F-5489-478C-88B1-264F08286287}" presName="parentText" presStyleLbl="node1" presStyleIdx="1" presStyleCnt="2" custScaleY="62820" custLinFactNeighborX="139" custLinFactNeighborY="-2156">
        <dgm:presLayoutVars>
          <dgm:chMax val="0"/>
          <dgm:bulletEnabled val="1"/>
        </dgm:presLayoutVars>
      </dgm:prSet>
      <dgm:spPr/>
    </dgm:pt>
  </dgm:ptLst>
  <dgm:cxnLst>
    <dgm:cxn modelId="{7153A402-DE48-4884-B161-EB41465B77D3}" srcId="{4A766F2F-8B62-41CA-81FB-08305298CA00}" destId="{4B7E7F12-EE4C-43A2-A7FB-ECBB70B76CA9}" srcOrd="0" destOrd="0" parTransId="{990E16A9-0D71-48F1-8BF6-C25E590958AC}" sibTransId="{6A48B674-76FC-427B-A06D-764A03CE8A57}"/>
    <dgm:cxn modelId="{F3E65603-7584-4508-A375-405257F65E5F}" srcId="{4B7E7F12-EE4C-43A2-A7FB-ECBB70B76CA9}" destId="{B2B2AF50-2C51-4E61-A837-FD2EA171FDA6}" srcOrd="0" destOrd="0" parTransId="{C2C09A4F-55EC-40DF-9BA1-3E2304E0C11F}" sibTransId="{19674BAB-310B-4F0C-8A3A-182E1416346B}"/>
    <dgm:cxn modelId="{95813818-90E6-426E-A8A6-1C88B27B94C6}" srcId="{4B7E7F12-EE4C-43A2-A7FB-ECBB70B76CA9}" destId="{2686E6CF-26D3-4B43-A5FA-FB4A3755441A}" srcOrd="1" destOrd="0" parTransId="{96D8523C-4197-4AD3-AD19-31EF212A31B6}" sibTransId="{47F797FA-25CD-48C4-915D-7BA41248A7C6}"/>
    <dgm:cxn modelId="{E9E3EF1A-25C9-4F47-A3FC-702DE2797599}" type="presOf" srcId="{B2B2AF50-2C51-4E61-A837-FD2EA171FDA6}" destId="{9B351622-D64D-4BF3-915B-3408F4649269}" srcOrd="0" destOrd="0" presId="urn:microsoft.com/office/officeart/2005/8/layout/vList2"/>
    <dgm:cxn modelId="{CD3E1E34-7BC9-4DC3-A4F4-FAE8896791A7}" type="presOf" srcId="{4A766F2F-8B62-41CA-81FB-08305298CA00}" destId="{E1029159-387A-40A9-94B9-B15C3B6A7002}" srcOrd="0" destOrd="0" presId="urn:microsoft.com/office/officeart/2005/8/layout/vList2"/>
    <dgm:cxn modelId="{E3ACB13E-BED3-4E8E-A736-4FC8559F450C}" type="presOf" srcId="{2686E6CF-26D3-4B43-A5FA-FB4A3755441A}" destId="{9B351622-D64D-4BF3-915B-3408F4649269}" srcOrd="0" destOrd="1" presId="urn:microsoft.com/office/officeart/2005/8/layout/vList2"/>
    <dgm:cxn modelId="{F92DF853-FD3E-46E0-97E0-E0088624955F}" type="presOf" srcId="{BD61567F-5489-478C-88B1-264F08286287}" destId="{F4649434-4728-4DB8-BA25-82F5EB117CEE}" srcOrd="0" destOrd="0" presId="urn:microsoft.com/office/officeart/2005/8/layout/vList2"/>
    <dgm:cxn modelId="{4326DDD1-147A-4D06-B964-29ACCEA8F36D}" srcId="{4A766F2F-8B62-41CA-81FB-08305298CA00}" destId="{BD61567F-5489-478C-88B1-264F08286287}" srcOrd="1" destOrd="0" parTransId="{5A7C91C5-092F-4FF4-8301-E783BC6BA0F7}" sibTransId="{C7E72292-A03C-4C15-8971-C912B649F683}"/>
    <dgm:cxn modelId="{A14CB1D4-612F-46D3-978D-84365EA46788}" type="presOf" srcId="{4B7E7F12-EE4C-43A2-A7FB-ECBB70B76CA9}" destId="{1FFA56CF-DD42-478E-BAF8-848D27C659CB}" srcOrd="0" destOrd="0" presId="urn:microsoft.com/office/officeart/2005/8/layout/vList2"/>
    <dgm:cxn modelId="{B600D0C5-76C8-415B-A1A3-A4C5D350A451}" type="presParOf" srcId="{E1029159-387A-40A9-94B9-B15C3B6A7002}" destId="{1FFA56CF-DD42-478E-BAF8-848D27C659CB}" srcOrd="0" destOrd="0" presId="urn:microsoft.com/office/officeart/2005/8/layout/vList2"/>
    <dgm:cxn modelId="{0551C353-B6CA-4FD4-9B0F-0E021D1ACC21}" type="presParOf" srcId="{E1029159-387A-40A9-94B9-B15C3B6A7002}" destId="{9B351622-D64D-4BF3-915B-3408F4649269}" srcOrd="1" destOrd="0" presId="urn:microsoft.com/office/officeart/2005/8/layout/vList2"/>
    <dgm:cxn modelId="{9462035E-7670-4062-A219-0F95976D742F}" type="presParOf" srcId="{E1029159-387A-40A9-94B9-B15C3B6A7002}" destId="{F4649434-4728-4DB8-BA25-82F5EB117CE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E32D9F-C7FD-470E-A85A-BE911F54D5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C185E54-2ED7-48C5-BFC8-A4F4ED7B9D7E}">
      <dgm:prSet phldrT="[Text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4 / PSAK 62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masih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memperkenankan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mempertahankan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praktik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perbaikan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aspek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2FE2A9-1A44-4543-AFDF-1097D78D35C4}" type="parTrans" cxnId="{6B7217A1-3BF1-4A9D-BDCB-6F4E8CA44E05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8050B6-008D-4CA9-8242-56F47A7A26CA}" type="sibTrans" cxnId="{6B7217A1-3BF1-4A9D-BDCB-6F4E8CA44E05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0D30B2-C1D0-4267-AD14-267334E8FFFB}">
      <dgm:prSet phldrT="[Text]" phldr="1" custT="1"/>
      <dgm:spPr/>
      <dgm:t>
        <a:bodyPr/>
        <a:lstStyle/>
        <a:p>
          <a:endParaRPr lang="en-ID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63A1D8-377C-4219-BE62-750070BA715E}" type="parTrans" cxnId="{7BC63DB8-7FE7-4F7B-9CD1-D2F172D45242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00CF53-6F3B-4988-B0AB-C05F19004442}" type="sibTrans" cxnId="{7BC63DB8-7FE7-4F7B-9CD1-D2F172D45242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7299D8-BE91-429B-873B-603BA9AC0CF0}">
      <dgm:prSet phldrT="[Text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4 / PSAK 62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interim –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sementara</a:t>
          </a:r>
          <a:endParaRPr lang="en-ID"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C7EE2-446E-4595-A55A-51F104D5F35B}" type="parTrans" cxnId="{32EE07C6-C0EA-45E3-858C-00111FC6C463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B35562-0C1F-42D3-840E-0465DCB8C170}" type="sibTrans" cxnId="{32EE07C6-C0EA-45E3-858C-00111FC6C463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3F1631-66A5-4202-A72E-FBBDF4F8EA57}">
      <dgm:prSet phldrT="[Text]" custT="1"/>
      <dgm:spPr/>
      <dgm:t>
        <a:bodyPr/>
        <a:lstStyle/>
        <a:p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17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final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terus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dikerjakan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akhirnya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pada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Mei 2017.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perkembangannya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yang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kemudian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Maret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2020.</a:t>
          </a:r>
          <a:endParaRPr lang="en-ID" sz="20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5D93FB-FC1A-4C8A-8B0C-043F72E670D4}" type="parTrans" cxnId="{EDD3D79B-78AF-4986-B79B-50A2532A3D3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DAD4AB-CE07-44F7-B9C6-F92D1D42FEB6}" type="sibTrans" cxnId="{EDD3D79B-78AF-4986-B79B-50A2532A3D3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0C035F-9014-4D66-B9C8-D31F6053EA03}">
      <dgm:prSet phldrT="[Text]" custT="1"/>
      <dgm:spPr/>
      <dgm:t>
        <a:bodyPr/>
        <a:lstStyle/>
        <a:p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 Indonesia IFRS 17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diadopsi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74</a:t>
          </a:r>
          <a:endParaRPr lang="en-ID" sz="20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09CE9D-F739-4141-8048-095CC093D7D9}" type="parTrans" cxnId="{39EEE97B-086D-4982-B60E-249B1E249C74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44180F-39CE-46F7-BD86-D489BD3C9D44}" type="sibTrans" cxnId="{39EEE97B-086D-4982-B60E-249B1E249C74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DB4537-A2C0-4738-9A5D-978A9DE75721}">
      <dgm:prSet phldrT="[Text]" custT="1"/>
      <dgm:spPr/>
      <dgm:t>
        <a:bodyPr/>
        <a:lstStyle/>
        <a:p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17 Berlaku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1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Januari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2023</a:t>
          </a:r>
          <a:endParaRPr lang="en-ID" sz="20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77D4AD-406D-4860-91FF-CDE22D6D286B}" type="parTrans" cxnId="{0751EF18-C4EF-441E-AD58-B4E3A6C69A2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28EDD3-5D94-484F-ACF9-9A221F7AE65B}" type="sibTrans" cxnId="{0751EF18-C4EF-441E-AD58-B4E3A6C69A2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A55756-E2A4-4366-8022-830518F0DE8D}" type="pres">
      <dgm:prSet presAssocID="{FBE32D9F-C7FD-470E-A85A-BE911F54D53F}" presName="linear" presStyleCnt="0">
        <dgm:presLayoutVars>
          <dgm:animLvl val="lvl"/>
          <dgm:resizeHandles val="exact"/>
        </dgm:presLayoutVars>
      </dgm:prSet>
      <dgm:spPr/>
    </dgm:pt>
    <dgm:pt modelId="{5072B8EC-B316-4B26-AD43-77249C2C7447}" type="pres">
      <dgm:prSet presAssocID="{5C185E54-2ED7-48C5-BFC8-A4F4ED7B9D7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8ECF464-880E-4BD3-A4B0-96DBB28D5254}" type="pres">
      <dgm:prSet presAssocID="{5C185E54-2ED7-48C5-BFC8-A4F4ED7B9D7E}" presName="childText" presStyleLbl="revTx" presStyleIdx="0" presStyleCnt="1">
        <dgm:presLayoutVars>
          <dgm:bulletEnabled val="1"/>
        </dgm:presLayoutVars>
      </dgm:prSet>
      <dgm:spPr/>
    </dgm:pt>
    <dgm:pt modelId="{5C969AC4-5775-4F7B-A782-975E5511C112}" type="pres">
      <dgm:prSet presAssocID="{AD7299D8-BE91-429B-873B-603BA9AC0CF0}" presName="parentText" presStyleLbl="node1" presStyleIdx="1" presStyleCnt="5" custScaleY="68569">
        <dgm:presLayoutVars>
          <dgm:chMax val="0"/>
          <dgm:bulletEnabled val="1"/>
        </dgm:presLayoutVars>
      </dgm:prSet>
      <dgm:spPr/>
    </dgm:pt>
    <dgm:pt modelId="{A7B767B4-EFD2-4AEB-B736-C4F0CB658217}" type="pres">
      <dgm:prSet presAssocID="{4EB35562-0C1F-42D3-840E-0465DCB8C170}" presName="spacer" presStyleCnt="0"/>
      <dgm:spPr/>
    </dgm:pt>
    <dgm:pt modelId="{175C0554-4366-425D-8479-15DEDE772CFE}" type="pres">
      <dgm:prSet presAssocID="{613F1631-66A5-4202-A72E-FBBDF4F8EA5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76C242-08AB-4282-B0E9-47599CF20FA9}" type="pres">
      <dgm:prSet presAssocID="{15DAD4AB-CE07-44F7-B9C6-F92D1D42FEB6}" presName="spacer" presStyleCnt="0"/>
      <dgm:spPr/>
    </dgm:pt>
    <dgm:pt modelId="{E8F9ED5B-9CCF-4404-A84B-0CBFA5E89EF7}" type="pres">
      <dgm:prSet presAssocID="{C1DB4537-A2C0-4738-9A5D-978A9DE75721}" presName="parentText" presStyleLbl="node1" presStyleIdx="3" presStyleCnt="5" custScaleY="75793">
        <dgm:presLayoutVars>
          <dgm:chMax val="0"/>
          <dgm:bulletEnabled val="1"/>
        </dgm:presLayoutVars>
      </dgm:prSet>
      <dgm:spPr/>
    </dgm:pt>
    <dgm:pt modelId="{82061438-3FEE-434B-B82E-90A0F3A6556E}" type="pres">
      <dgm:prSet presAssocID="{6928EDD3-5D94-484F-ACF9-9A221F7AE65B}" presName="spacer" presStyleCnt="0"/>
      <dgm:spPr/>
    </dgm:pt>
    <dgm:pt modelId="{F67DAB56-85C4-4915-9ED9-2EA1B91E7AD8}" type="pres">
      <dgm:prSet presAssocID="{410C035F-9014-4D66-B9C8-D31F6053EA03}" presName="parentText" presStyleLbl="node1" presStyleIdx="4" presStyleCnt="5" custScaleY="75793">
        <dgm:presLayoutVars>
          <dgm:chMax val="0"/>
          <dgm:bulletEnabled val="1"/>
        </dgm:presLayoutVars>
      </dgm:prSet>
      <dgm:spPr/>
    </dgm:pt>
  </dgm:ptLst>
  <dgm:cxnLst>
    <dgm:cxn modelId="{D4FC720A-3D3D-4A08-A60C-184953F26791}" type="presOf" srcId="{FBE32D9F-C7FD-470E-A85A-BE911F54D53F}" destId="{D8A55756-E2A4-4366-8022-830518F0DE8D}" srcOrd="0" destOrd="0" presId="urn:microsoft.com/office/officeart/2005/8/layout/vList2"/>
    <dgm:cxn modelId="{0751EF18-C4EF-441E-AD58-B4E3A6C69A26}" srcId="{FBE32D9F-C7FD-470E-A85A-BE911F54D53F}" destId="{C1DB4537-A2C0-4738-9A5D-978A9DE75721}" srcOrd="3" destOrd="0" parTransId="{1877D4AD-406D-4860-91FF-CDE22D6D286B}" sibTransId="{6928EDD3-5D94-484F-ACF9-9A221F7AE65B}"/>
    <dgm:cxn modelId="{36DFAA52-1D8D-4641-99EE-065458C7A61A}" type="presOf" srcId="{AD7299D8-BE91-429B-873B-603BA9AC0CF0}" destId="{5C969AC4-5775-4F7B-A782-975E5511C112}" srcOrd="0" destOrd="0" presId="urn:microsoft.com/office/officeart/2005/8/layout/vList2"/>
    <dgm:cxn modelId="{D6AC6374-00C5-455D-899E-7AAD253C3B33}" type="presOf" srcId="{410C035F-9014-4D66-B9C8-D31F6053EA03}" destId="{F67DAB56-85C4-4915-9ED9-2EA1B91E7AD8}" srcOrd="0" destOrd="0" presId="urn:microsoft.com/office/officeart/2005/8/layout/vList2"/>
    <dgm:cxn modelId="{0812E157-3AAA-4DE8-9B6D-739610A7665D}" type="presOf" srcId="{613F1631-66A5-4202-A72E-FBBDF4F8EA57}" destId="{175C0554-4366-425D-8479-15DEDE772CFE}" srcOrd="0" destOrd="0" presId="urn:microsoft.com/office/officeart/2005/8/layout/vList2"/>
    <dgm:cxn modelId="{39EEE97B-086D-4982-B60E-249B1E249C74}" srcId="{FBE32D9F-C7FD-470E-A85A-BE911F54D53F}" destId="{410C035F-9014-4D66-B9C8-D31F6053EA03}" srcOrd="4" destOrd="0" parTransId="{6309CE9D-F739-4141-8048-095CC093D7D9}" sibTransId="{A444180F-39CE-46F7-BD86-D489BD3C9D44}"/>
    <dgm:cxn modelId="{EDD3D79B-78AF-4986-B79B-50A2532A3D36}" srcId="{FBE32D9F-C7FD-470E-A85A-BE911F54D53F}" destId="{613F1631-66A5-4202-A72E-FBBDF4F8EA57}" srcOrd="2" destOrd="0" parTransId="{355D93FB-FC1A-4C8A-8B0C-043F72E670D4}" sibTransId="{15DAD4AB-CE07-44F7-B9C6-F92D1D42FEB6}"/>
    <dgm:cxn modelId="{6B7217A1-3BF1-4A9D-BDCB-6F4E8CA44E05}" srcId="{FBE32D9F-C7FD-470E-A85A-BE911F54D53F}" destId="{5C185E54-2ED7-48C5-BFC8-A4F4ED7B9D7E}" srcOrd="0" destOrd="0" parTransId="{6F2FE2A9-1A44-4543-AFDF-1097D78D35C4}" sibTransId="{0E8050B6-008D-4CA9-8242-56F47A7A26CA}"/>
    <dgm:cxn modelId="{7BC63DB8-7FE7-4F7B-9CD1-D2F172D45242}" srcId="{5C185E54-2ED7-48C5-BFC8-A4F4ED7B9D7E}" destId="{740D30B2-C1D0-4267-AD14-267334E8FFFB}" srcOrd="0" destOrd="0" parTransId="{0863A1D8-377C-4219-BE62-750070BA715E}" sibTransId="{F200CF53-6F3B-4988-B0AB-C05F19004442}"/>
    <dgm:cxn modelId="{32EE07C6-C0EA-45E3-858C-00111FC6C463}" srcId="{FBE32D9F-C7FD-470E-A85A-BE911F54D53F}" destId="{AD7299D8-BE91-429B-873B-603BA9AC0CF0}" srcOrd="1" destOrd="0" parTransId="{48CC7EE2-446E-4595-A55A-51F104D5F35B}" sibTransId="{4EB35562-0C1F-42D3-840E-0465DCB8C170}"/>
    <dgm:cxn modelId="{31994FC7-ACF8-429C-9A02-09B1E058C006}" type="presOf" srcId="{5C185E54-2ED7-48C5-BFC8-A4F4ED7B9D7E}" destId="{5072B8EC-B316-4B26-AD43-77249C2C7447}" srcOrd="0" destOrd="0" presId="urn:microsoft.com/office/officeart/2005/8/layout/vList2"/>
    <dgm:cxn modelId="{9FE12EEA-AE81-4A92-B700-AC44B89E0999}" type="presOf" srcId="{C1DB4537-A2C0-4738-9A5D-978A9DE75721}" destId="{E8F9ED5B-9CCF-4404-A84B-0CBFA5E89EF7}" srcOrd="0" destOrd="0" presId="urn:microsoft.com/office/officeart/2005/8/layout/vList2"/>
    <dgm:cxn modelId="{62E511EC-6D5B-44EF-9A73-40251157DC05}" type="presOf" srcId="{740D30B2-C1D0-4267-AD14-267334E8FFFB}" destId="{28ECF464-880E-4BD3-A4B0-96DBB28D5254}" srcOrd="0" destOrd="0" presId="urn:microsoft.com/office/officeart/2005/8/layout/vList2"/>
    <dgm:cxn modelId="{B3C38B62-EC73-4C5F-A184-D62F361B30EC}" type="presParOf" srcId="{D8A55756-E2A4-4366-8022-830518F0DE8D}" destId="{5072B8EC-B316-4B26-AD43-77249C2C7447}" srcOrd="0" destOrd="0" presId="urn:microsoft.com/office/officeart/2005/8/layout/vList2"/>
    <dgm:cxn modelId="{05C67376-FE60-4365-90BC-26B007AA648B}" type="presParOf" srcId="{D8A55756-E2A4-4366-8022-830518F0DE8D}" destId="{28ECF464-880E-4BD3-A4B0-96DBB28D5254}" srcOrd="1" destOrd="0" presId="urn:microsoft.com/office/officeart/2005/8/layout/vList2"/>
    <dgm:cxn modelId="{6A189CF3-A066-4BCC-B1DC-C746EC592792}" type="presParOf" srcId="{D8A55756-E2A4-4366-8022-830518F0DE8D}" destId="{5C969AC4-5775-4F7B-A782-975E5511C112}" srcOrd="2" destOrd="0" presId="urn:microsoft.com/office/officeart/2005/8/layout/vList2"/>
    <dgm:cxn modelId="{22F782B0-D7B7-4C19-9AAA-C26AAF495A2A}" type="presParOf" srcId="{D8A55756-E2A4-4366-8022-830518F0DE8D}" destId="{A7B767B4-EFD2-4AEB-B736-C4F0CB658217}" srcOrd="3" destOrd="0" presId="urn:microsoft.com/office/officeart/2005/8/layout/vList2"/>
    <dgm:cxn modelId="{449A4685-89DC-4FE1-9EB3-2E012E1E6D4C}" type="presParOf" srcId="{D8A55756-E2A4-4366-8022-830518F0DE8D}" destId="{175C0554-4366-425D-8479-15DEDE772CFE}" srcOrd="4" destOrd="0" presId="urn:microsoft.com/office/officeart/2005/8/layout/vList2"/>
    <dgm:cxn modelId="{FC218D09-4F68-4031-B6D5-A3C9E15DE338}" type="presParOf" srcId="{D8A55756-E2A4-4366-8022-830518F0DE8D}" destId="{7376C242-08AB-4282-B0E9-47599CF20FA9}" srcOrd="5" destOrd="0" presId="urn:microsoft.com/office/officeart/2005/8/layout/vList2"/>
    <dgm:cxn modelId="{18809715-7687-4BDF-9FEB-9B1F676FA7B2}" type="presParOf" srcId="{D8A55756-E2A4-4366-8022-830518F0DE8D}" destId="{E8F9ED5B-9CCF-4404-A84B-0CBFA5E89EF7}" srcOrd="6" destOrd="0" presId="urn:microsoft.com/office/officeart/2005/8/layout/vList2"/>
    <dgm:cxn modelId="{10DD35A3-9953-4521-A139-FD9F0A296DD0}" type="presParOf" srcId="{D8A55756-E2A4-4366-8022-830518F0DE8D}" destId="{82061438-3FEE-434B-B82E-90A0F3A6556E}" srcOrd="7" destOrd="0" presId="urn:microsoft.com/office/officeart/2005/8/layout/vList2"/>
    <dgm:cxn modelId="{92274B54-9199-41B9-BB3C-698373CD6B3F}" type="presParOf" srcId="{D8A55756-E2A4-4366-8022-830518F0DE8D}" destId="{F67DAB56-85C4-4915-9ED9-2EA1B91E7AD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E32D9F-C7FD-470E-A85A-BE911F54D5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C185E54-2ED7-48C5-BFC8-A4F4ED7B9D7E}">
      <dgm:prSet phldrT="[Text]" custT="1"/>
      <dgm:spPr>
        <a:solidFill>
          <a:srgbClr val="C46648"/>
        </a:solidFill>
      </dgm:spPr>
      <dgm:t>
        <a:bodyPr/>
        <a:lstStyle/>
        <a:p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Pencatatan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menurut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62 </a:t>
          </a:r>
          <a:r>
            <a:rPr lang="en-US" sz="22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mencerminkan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karakteristik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tepat</a:t>
          </a:r>
          <a:r>
            <a:rPr lang="en-US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waktu</a:t>
          </a:r>
          <a:endParaRPr lang="en-US" sz="2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2FE2A9-1A44-4543-AFDF-1097D78D35C4}" type="parTrans" cxnId="{6B7217A1-3BF1-4A9D-BDCB-6F4E8CA44E05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8050B6-008D-4CA9-8242-56F47A7A26CA}" type="sibTrans" cxnId="{6B7217A1-3BF1-4A9D-BDCB-6F4E8CA44E05}">
      <dgm:prSet/>
      <dgm:spPr/>
      <dgm:t>
        <a:bodyPr/>
        <a:lstStyle/>
        <a:p>
          <a:endParaRPr lang="en-ID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5B370C3-F6FC-44F1-A71D-D3654E70659F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panjang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outdated</a:t>
          </a:r>
        </a:p>
      </dgm:t>
    </dgm:pt>
    <dgm:pt modelId="{87097F0D-4186-409F-8E97-B107E967DC29}" type="parTrans" cxnId="{C78AA800-44D5-4E15-ABFC-10023EE1AC7E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BC805BA-F004-4F5A-A349-8B7BA15FB0AF}" type="sibTrans" cxnId="{C78AA800-44D5-4E15-ABFC-10023EE1AC7E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8A5F50-8CC8-45E4-905A-5A1BD734B63D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Banyak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expected investment return on assets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diskonto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walaupun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pemegang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polis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tergantung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kinerja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B92293-976A-463D-A87F-C37D90D65BF8}" type="parTrans" cxnId="{E1A69468-F414-4148-9F26-01CE4A6D967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93609F-9EEF-4FCE-83F6-7EC1134F4CD9}" type="sibTrans" cxnId="{E1A69468-F414-4148-9F26-01CE4A6D967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9F12FE-71EE-4FAC-BD30-861902B1B682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waktu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uang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seringkali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tercermin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bahkan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apablia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jatuh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tempo di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E50548CB-0376-44CD-9555-04EFACEB999F}" type="parTrans" cxnId="{D191C8C0-F941-476A-B15D-1DA877F27484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D82971-D889-41AB-9F2E-AA24BD4CD860}" type="sibTrans" cxnId="{D191C8C0-F941-476A-B15D-1DA877F27484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BF90E0-AAAA-4E8C-95E6-BC57E8255BE1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Sangat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sedikit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mengenai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resources of profit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dilaporkan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berjalan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maupun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diekspektasikan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dihasilkan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masa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1CBC5E8C-8E74-4D98-A5D9-C6B3E9EDAD82}" type="parTrans" cxnId="{118A458B-8A64-4E72-81E4-FD245B90C86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C6DFEF-A81F-42A8-ABF4-26581C9C3439}" type="sibTrans" cxnId="{118A458B-8A64-4E72-81E4-FD245B90C866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070F92-CC0C-49D2-ADC6-C68285C48939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underwriting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misalnya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dilaporkan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cash basis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bahkan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apabila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diberikan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berbeda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</dgm:t>
    </dgm:pt>
    <dgm:pt modelId="{8E36F14A-B4BF-4B58-8922-81CC29020C32}" type="parTrans" cxnId="{88E7748B-DD0D-4287-8B6F-701FA1E07DE1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83AC7E-8757-431C-B2EA-9C922EC59482}" type="sibTrans" cxnId="{88E7748B-DD0D-4287-8B6F-701FA1E07DE1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AFC725-541E-4097-A79F-0ED239217581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Pelaporan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memasukkan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komponen</a:t>
          </a:r>
          <a:r>
            <a: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r>
            <a: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F8FA201E-BAB9-414B-B92A-C1194FA0F557}" type="parTrans" cxnId="{7C3BA309-9920-48A4-BFBC-06013AB4473C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C2B139-8CA4-4C42-9351-B56ABC914CFA}" type="sibTrans" cxnId="{7C3BA309-9920-48A4-BFBC-06013AB4473C}">
      <dgm:prSet/>
      <dgm:spPr/>
      <dgm:t>
        <a:bodyPr/>
        <a:lstStyle/>
        <a:p>
          <a:endParaRPr lang="en-ID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A55756-E2A4-4366-8022-830518F0DE8D}" type="pres">
      <dgm:prSet presAssocID="{FBE32D9F-C7FD-470E-A85A-BE911F54D53F}" presName="linear" presStyleCnt="0">
        <dgm:presLayoutVars>
          <dgm:animLvl val="lvl"/>
          <dgm:resizeHandles val="exact"/>
        </dgm:presLayoutVars>
      </dgm:prSet>
      <dgm:spPr/>
    </dgm:pt>
    <dgm:pt modelId="{5072B8EC-B316-4B26-AD43-77249C2C7447}" type="pres">
      <dgm:prSet presAssocID="{5C185E54-2ED7-48C5-BFC8-A4F4ED7B9D7E}" presName="parentText" presStyleLbl="node1" presStyleIdx="0" presStyleCnt="1" custScaleY="103924" custLinFactNeighborY="-49268">
        <dgm:presLayoutVars>
          <dgm:chMax val="0"/>
          <dgm:bulletEnabled val="1"/>
        </dgm:presLayoutVars>
      </dgm:prSet>
      <dgm:spPr/>
    </dgm:pt>
    <dgm:pt modelId="{D55592CA-50B6-43BA-8224-659C440D8FEA}" type="pres">
      <dgm:prSet presAssocID="{5C185E54-2ED7-48C5-BFC8-A4F4ED7B9D7E}" presName="childText" presStyleLbl="revTx" presStyleIdx="0" presStyleCnt="1" custScaleY="119273" custLinFactNeighborY="32744">
        <dgm:presLayoutVars>
          <dgm:bulletEnabled val="1"/>
        </dgm:presLayoutVars>
      </dgm:prSet>
      <dgm:spPr/>
    </dgm:pt>
  </dgm:ptLst>
  <dgm:cxnLst>
    <dgm:cxn modelId="{C78AA800-44D5-4E15-ABFC-10023EE1AC7E}" srcId="{5C185E54-2ED7-48C5-BFC8-A4F4ED7B9D7E}" destId="{55B370C3-F6FC-44F1-A71D-D3654E70659F}" srcOrd="0" destOrd="0" parTransId="{87097F0D-4186-409F-8E97-B107E967DC29}" sibTransId="{2BC805BA-F004-4F5A-A349-8B7BA15FB0AF}"/>
    <dgm:cxn modelId="{7C3BA309-9920-48A4-BFBC-06013AB4473C}" srcId="{5C185E54-2ED7-48C5-BFC8-A4F4ED7B9D7E}" destId="{FBAFC725-541E-4097-A79F-0ED239217581}" srcOrd="5" destOrd="0" parTransId="{F8FA201E-BAB9-414B-B92A-C1194FA0F557}" sibTransId="{EDC2B139-8CA4-4C42-9351-B56ABC914CFA}"/>
    <dgm:cxn modelId="{D4FC720A-3D3D-4A08-A60C-184953F26791}" type="presOf" srcId="{FBE32D9F-C7FD-470E-A85A-BE911F54D53F}" destId="{D8A55756-E2A4-4366-8022-830518F0DE8D}" srcOrd="0" destOrd="0" presId="urn:microsoft.com/office/officeart/2005/8/layout/vList2"/>
    <dgm:cxn modelId="{9B327E3F-16BA-451C-ACDD-44183C14299E}" type="presOf" srcId="{29BF90E0-AAAA-4E8C-95E6-BC57E8255BE1}" destId="{D55592CA-50B6-43BA-8224-659C440D8FEA}" srcOrd="0" destOrd="3" presId="urn:microsoft.com/office/officeart/2005/8/layout/vList2"/>
    <dgm:cxn modelId="{95BC4C46-6579-4683-BB02-4C6ABF54E6D7}" type="presOf" srcId="{5C070F92-CC0C-49D2-ADC6-C68285C48939}" destId="{D55592CA-50B6-43BA-8224-659C440D8FEA}" srcOrd="0" destOrd="4" presId="urn:microsoft.com/office/officeart/2005/8/layout/vList2"/>
    <dgm:cxn modelId="{E1A69468-F414-4148-9F26-01CE4A6D9676}" srcId="{5C185E54-2ED7-48C5-BFC8-A4F4ED7B9D7E}" destId="{F38A5F50-8CC8-45E4-905A-5A1BD734B63D}" srcOrd="1" destOrd="0" parTransId="{50B92293-976A-463D-A87F-C37D90D65BF8}" sibTransId="{A193609F-9EEF-4FCE-83F6-7EC1134F4CD9}"/>
    <dgm:cxn modelId="{118A458B-8A64-4E72-81E4-FD245B90C866}" srcId="{5C185E54-2ED7-48C5-BFC8-A4F4ED7B9D7E}" destId="{29BF90E0-AAAA-4E8C-95E6-BC57E8255BE1}" srcOrd="3" destOrd="0" parTransId="{1CBC5E8C-8E74-4D98-A5D9-C6B3E9EDAD82}" sibTransId="{C2C6DFEF-A81F-42A8-ABF4-26581C9C3439}"/>
    <dgm:cxn modelId="{88E7748B-DD0D-4287-8B6F-701FA1E07DE1}" srcId="{5C185E54-2ED7-48C5-BFC8-A4F4ED7B9D7E}" destId="{5C070F92-CC0C-49D2-ADC6-C68285C48939}" srcOrd="4" destOrd="0" parTransId="{8E36F14A-B4BF-4B58-8922-81CC29020C32}" sibTransId="{BB83AC7E-8757-431C-B2EA-9C922EC59482}"/>
    <dgm:cxn modelId="{6B7217A1-3BF1-4A9D-BDCB-6F4E8CA44E05}" srcId="{FBE32D9F-C7FD-470E-A85A-BE911F54D53F}" destId="{5C185E54-2ED7-48C5-BFC8-A4F4ED7B9D7E}" srcOrd="0" destOrd="0" parTransId="{6F2FE2A9-1A44-4543-AFDF-1097D78D35C4}" sibTransId="{0E8050B6-008D-4CA9-8242-56F47A7A26CA}"/>
    <dgm:cxn modelId="{38C987B3-2FA6-41DE-9EEA-A741E537EBB4}" type="presOf" srcId="{55B370C3-F6FC-44F1-A71D-D3654E70659F}" destId="{D55592CA-50B6-43BA-8224-659C440D8FEA}" srcOrd="0" destOrd="0" presId="urn:microsoft.com/office/officeart/2005/8/layout/vList2"/>
    <dgm:cxn modelId="{8FCB64BF-3A70-423E-A26D-FB3E1523CCAB}" type="presOf" srcId="{FBAFC725-541E-4097-A79F-0ED239217581}" destId="{D55592CA-50B6-43BA-8224-659C440D8FEA}" srcOrd="0" destOrd="5" presId="urn:microsoft.com/office/officeart/2005/8/layout/vList2"/>
    <dgm:cxn modelId="{D191C8C0-F941-476A-B15D-1DA877F27484}" srcId="{5C185E54-2ED7-48C5-BFC8-A4F4ED7B9D7E}" destId="{399F12FE-71EE-4FAC-BD30-861902B1B682}" srcOrd="2" destOrd="0" parTransId="{E50548CB-0376-44CD-9555-04EFACEB999F}" sibTransId="{A2D82971-D889-41AB-9F2E-AA24BD4CD860}"/>
    <dgm:cxn modelId="{31994FC7-ACF8-429C-9A02-09B1E058C006}" type="presOf" srcId="{5C185E54-2ED7-48C5-BFC8-A4F4ED7B9D7E}" destId="{5072B8EC-B316-4B26-AD43-77249C2C7447}" srcOrd="0" destOrd="0" presId="urn:microsoft.com/office/officeart/2005/8/layout/vList2"/>
    <dgm:cxn modelId="{E14F70D2-8036-4453-9FB8-1B1275089C04}" type="presOf" srcId="{399F12FE-71EE-4FAC-BD30-861902B1B682}" destId="{D55592CA-50B6-43BA-8224-659C440D8FEA}" srcOrd="0" destOrd="2" presId="urn:microsoft.com/office/officeart/2005/8/layout/vList2"/>
    <dgm:cxn modelId="{7C67ABD4-8107-4847-8989-10759AE8FCA1}" type="presOf" srcId="{F38A5F50-8CC8-45E4-905A-5A1BD734B63D}" destId="{D55592CA-50B6-43BA-8224-659C440D8FEA}" srcOrd="0" destOrd="1" presId="urn:microsoft.com/office/officeart/2005/8/layout/vList2"/>
    <dgm:cxn modelId="{B3C38B62-EC73-4C5F-A184-D62F361B30EC}" type="presParOf" srcId="{D8A55756-E2A4-4366-8022-830518F0DE8D}" destId="{5072B8EC-B316-4B26-AD43-77249C2C7447}" srcOrd="0" destOrd="0" presId="urn:microsoft.com/office/officeart/2005/8/layout/vList2"/>
    <dgm:cxn modelId="{4D55D408-E0FF-4436-9B64-0A0E53F68410}" type="presParOf" srcId="{D8A55756-E2A4-4366-8022-830518F0DE8D}" destId="{D55592CA-50B6-43BA-8224-659C440D8FE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0359B9-2DFB-4A3D-B5D1-A4C4A5C57D6A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8AB6B1D0-F822-4424-ACF0-37FFC5B1AF16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74 / PSAK 71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DEF64C-662C-4EEF-BD62-75C7D5D94BA0}" type="parTrans" cxnId="{A3CDECBA-562C-47A1-A46E-8A1F7C594EF9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7B0347B6-9641-43B1-9166-8E959B1C1340}" type="sibTrans" cxnId="{A3CDECBA-562C-47A1-A46E-8A1F7C594EF9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5096C997-C1D6-4C71-8549-5C66C1DF4F65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CC0285-A145-4E12-AEFE-021B8CB04EF8}" type="parTrans" cxnId="{9972E9AF-DD6A-43DC-B31B-0D76ACEF5E2D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DE666DDC-FCD9-43DF-BF92-713C029803C4}" type="sibTrans" cxnId="{9972E9AF-DD6A-43DC-B31B-0D76ACEF5E2D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1527CAF5-3238-4604-8408-5843351DA1A3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Sistem</a:t>
          </a:r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TI dan Proses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52A5C4-30D4-4865-B94A-C78E3EEA5DC7}" type="parTrans" cxnId="{0802A572-C67D-4366-882D-F1C53A715327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E32D87F3-2EAC-4B3A-8AC4-1F4DAD8FB89F}" type="sibTrans" cxnId="{0802A572-C67D-4366-882D-F1C53A715327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20FEB957-A1D5-46BF-9A46-FF5CF21BA861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SDM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EC35BDB-6864-44D6-BCA4-AC18BD158D50}" type="parTrans" cxnId="{748DA0DF-3E78-4084-86ED-5D567BF5F92A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FFBCC2AF-9470-4394-ADCC-837A9B6920FB}" type="sibTrans" cxnId="{748DA0DF-3E78-4084-86ED-5D567BF5F92A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C3DAE772-DE05-4FBC-B09A-797C981B545B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KPI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6BD212-ADBE-42DB-8CF1-183D64253E30}" type="parTrans" cxnId="{5395C10F-BB5C-4F63-944C-616471BF9B7E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C871A553-760B-4B2B-811B-E043F70FE4BA}" type="sibTrans" cxnId="{5395C10F-BB5C-4F63-944C-616471BF9B7E}">
      <dgm:prSet/>
      <dgm:spPr/>
      <dgm:t>
        <a:bodyPr/>
        <a:lstStyle/>
        <a:p>
          <a:endParaRPr lang="en-ID" b="1">
            <a:solidFill>
              <a:schemeClr val="tx1"/>
            </a:solidFill>
          </a:endParaRPr>
        </a:p>
      </dgm:t>
    </dgm:pt>
    <dgm:pt modelId="{163B9BA0-6938-4DC0-815B-B8E040A49349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Aktuaris</a:t>
          </a:r>
          <a:endParaRPr lang="en-ID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AF95C9-9A35-4883-9013-9D6592B5C12A}" type="parTrans" cxnId="{38956783-645E-4DB0-9ED9-5C037F332215}">
      <dgm:prSet/>
      <dgm:spPr/>
      <dgm:t>
        <a:bodyPr/>
        <a:lstStyle/>
        <a:p>
          <a:endParaRPr lang="en-ID"/>
        </a:p>
      </dgm:t>
    </dgm:pt>
    <dgm:pt modelId="{6E01320B-3AD2-4821-AF5D-2243DB685C39}" type="sibTrans" cxnId="{38956783-645E-4DB0-9ED9-5C037F332215}">
      <dgm:prSet/>
      <dgm:spPr/>
      <dgm:t>
        <a:bodyPr/>
        <a:lstStyle/>
        <a:p>
          <a:endParaRPr lang="en-ID"/>
        </a:p>
      </dgm:t>
    </dgm:pt>
    <dgm:pt modelId="{F3552D72-D87E-4EAF-BB7D-1851C8308EDE}" type="pres">
      <dgm:prSet presAssocID="{600359B9-2DFB-4A3D-B5D1-A4C4A5C57D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994119B-BC19-49B3-A74E-85F4CDA2FB8E}" type="pres">
      <dgm:prSet presAssocID="{8AB6B1D0-F822-4424-ACF0-37FFC5B1AF16}" presName="centerShape" presStyleLbl="node0" presStyleIdx="0" presStyleCnt="1"/>
      <dgm:spPr/>
    </dgm:pt>
    <dgm:pt modelId="{B4598065-0406-4410-9142-E2E4055EF3FC}" type="pres">
      <dgm:prSet presAssocID="{75CC0285-A145-4E12-AEFE-021B8CB04EF8}" presName="parTrans" presStyleLbl="sibTrans2D1" presStyleIdx="0" presStyleCnt="5"/>
      <dgm:spPr/>
    </dgm:pt>
    <dgm:pt modelId="{2822EAE2-6BCA-464A-A28F-DB96C40334DA}" type="pres">
      <dgm:prSet presAssocID="{75CC0285-A145-4E12-AEFE-021B8CB04EF8}" presName="connectorText" presStyleLbl="sibTrans2D1" presStyleIdx="0" presStyleCnt="5"/>
      <dgm:spPr/>
    </dgm:pt>
    <dgm:pt modelId="{3667AD80-7BB1-4E26-82F0-9BDF5C82B61F}" type="pres">
      <dgm:prSet presAssocID="{5096C997-C1D6-4C71-8549-5C66C1DF4F65}" presName="node" presStyleLbl="node1" presStyleIdx="0" presStyleCnt="5" custRadScaleRad="102643">
        <dgm:presLayoutVars>
          <dgm:bulletEnabled val="1"/>
        </dgm:presLayoutVars>
      </dgm:prSet>
      <dgm:spPr/>
    </dgm:pt>
    <dgm:pt modelId="{C1F8B327-9384-44D4-A784-4EF366585CDA}" type="pres">
      <dgm:prSet presAssocID="{CE52A5C4-30D4-4865-B94A-C78E3EEA5DC7}" presName="parTrans" presStyleLbl="sibTrans2D1" presStyleIdx="1" presStyleCnt="5"/>
      <dgm:spPr/>
    </dgm:pt>
    <dgm:pt modelId="{56417360-9683-4B79-B835-72524D0AACAB}" type="pres">
      <dgm:prSet presAssocID="{CE52A5C4-30D4-4865-B94A-C78E3EEA5DC7}" presName="connectorText" presStyleLbl="sibTrans2D1" presStyleIdx="1" presStyleCnt="5"/>
      <dgm:spPr/>
    </dgm:pt>
    <dgm:pt modelId="{A4E45C25-9C28-42E6-B306-AD3758DF9480}" type="pres">
      <dgm:prSet presAssocID="{1527CAF5-3238-4604-8408-5843351DA1A3}" presName="node" presStyleLbl="node1" presStyleIdx="1" presStyleCnt="5" custRadScaleRad="112626" custRadScaleInc="5765">
        <dgm:presLayoutVars>
          <dgm:bulletEnabled val="1"/>
        </dgm:presLayoutVars>
      </dgm:prSet>
      <dgm:spPr/>
    </dgm:pt>
    <dgm:pt modelId="{25E440CA-EF0C-46A3-9DE3-E4E31DDCD6C6}" type="pres">
      <dgm:prSet presAssocID="{7EC35BDB-6864-44D6-BCA4-AC18BD158D50}" presName="parTrans" presStyleLbl="sibTrans2D1" presStyleIdx="2" presStyleCnt="5"/>
      <dgm:spPr/>
    </dgm:pt>
    <dgm:pt modelId="{BF79FA56-2A00-42DD-BA53-94B5B7E968CC}" type="pres">
      <dgm:prSet presAssocID="{7EC35BDB-6864-44D6-BCA4-AC18BD158D50}" presName="connectorText" presStyleLbl="sibTrans2D1" presStyleIdx="2" presStyleCnt="5"/>
      <dgm:spPr/>
    </dgm:pt>
    <dgm:pt modelId="{BB00108D-64D2-4A15-976A-2CD24910FA52}" type="pres">
      <dgm:prSet presAssocID="{20FEB957-A1D5-46BF-9A46-FF5CF21BA861}" presName="node" presStyleLbl="node1" presStyleIdx="2" presStyleCnt="5" custRadScaleRad="108285" custRadScaleInc="-15719">
        <dgm:presLayoutVars>
          <dgm:bulletEnabled val="1"/>
        </dgm:presLayoutVars>
      </dgm:prSet>
      <dgm:spPr/>
    </dgm:pt>
    <dgm:pt modelId="{76D69734-1D0E-4154-B22B-C89CF1ECE7B5}" type="pres">
      <dgm:prSet presAssocID="{256BD212-ADBE-42DB-8CF1-183D64253E30}" presName="parTrans" presStyleLbl="sibTrans2D1" presStyleIdx="3" presStyleCnt="5"/>
      <dgm:spPr/>
    </dgm:pt>
    <dgm:pt modelId="{4759F8D5-EF5A-45E1-AAAC-30C0CC4E39CD}" type="pres">
      <dgm:prSet presAssocID="{256BD212-ADBE-42DB-8CF1-183D64253E30}" presName="connectorText" presStyleLbl="sibTrans2D1" presStyleIdx="3" presStyleCnt="5"/>
      <dgm:spPr/>
    </dgm:pt>
    <dgm:pt modelId="{D013992B-49C8-4CE3-A902-1FD373154097}" type="pres">
      <dgm:prSet presAssocID="{C3DAE772-DE05-4FBC-B09A-797C981B545B}" presName="node" presStyleLbl="node1" presStyleIdx="3" presStyleCnt="5" custRadScaleRad="108285" custRadScaleInc="15719">
        <dgm:presLayoutVars>
          <dgm:bulletEnabled val="1"/>
        </dgm:presLayoutVars>
      </dgm:prSet>
      <dgm:spPr/>
    </dgm:pt>
    <dgm:pt modelId="{73EB467E-CCA6-4DE4-8F53-C1ED8F40DEDE}" type="pres">
      <dgm:prSet presAssocID="{1DAF95C9-9A35-4883-9013-9D6592B5C12A}" presName="parTrans" presStyleLbl="sibTrans2D1" presStyleIdx="4" presStyleCnt="5" custLinFactNeighborX="2050" custLinFactNeighborY="5232"/>
      <dgm:spPr/>
    </dgm:pt>
    <dgm:pt modelId="{90005F05-19DA-429E-A99A-FC3EC8E7C372}" type="pres">
      <dgm:prSet presAssocID="{1DAF95C9-9A35-4883-9013-9D6592B5C12A}" presName="connectorText" presStyleLbl="sibTrans2D1" presStyleIdx="4" presStyleCnt="5"/>
      <dgm:spPr/>
    </dgm:pt>
    <dgm:pt modelId="{AF2211E8-3F30-4948-A030-94E347A645ED}" type="pres">
      <dgm:prSet presAssocID="{163B9BA0-6938-4DC0-815B-B8E040A49349}" presName="node" presStyleLbl="node1" presStyleIdx="4" presStyleCnt="5" custRadScaleRad="112626" custRadScaleInc="-5765">
        <dgm:presLayoutVars>
          <dgm:bulletEnabled val="1"/>
        </dgm:presLayoutVars>
      </dgm:prSet>
      <dgm:spPr/>
    </dgm:pt>
  </dgm:ptLst>
  <dgm:cxnLst>
    <dgm:cxn modelId="{5395C10F-BB5C-4F63-944C-616471BF9B7E}" srcId="{8AB6B1D0-F822-4424-ACF0-37FFC5B1AF16}" destId="{C3DAE772-DE05-4FBC-B09A-797C981B545B}" srcOrd="3" destOrd="0" parTransId="{256BD212-ADBE-42DB-8CF1-183D64253E30}" sibTransId="{C871A553-760B-4B2B-811B-E043F70FE4BA}"/>
    <dgm:cxn modelId="{EE245413-9530-4609-B34D-3C0BB0C38677}" type="presOf" srcId="{256BD212-ADBE-42DB-8CF1-183D64253E30}" destId="{4759F8D5-EF5A-45E1-AAAC-30C0CC4E39CD}" srcOrd="1" destOrd="0" presId="urn:microsoft.com/office/officeart/2005/8/layout/radial5"/>
    <dgm:cxn modelId="{C98A3133-7787-4902-981D-A681A576CB3A}" type="presOf" srcId="{1DAF95C9-9A35-4883-9013-9D6592B5C12A}" destId="{90005F05-19DA-429E-A99A-FC3EC8E7C372}" srcOrd="1" destOrd="0" presId="urn:microsoft.com/office/officeart/2005/8/layout/radial5"/>
    <dgm:cxn modelId="{33EBA747-7680-447D-A57A-8A1C38528D10}" type="presOf" srcId="{CE52A5C4-30D4-4865-B94A-C78E3EEA5DC7}" destId="{C1F8B327-9384-44D4-A784-4EF366585CDA}" srcOrd="0" destOrd="0" presId="urn:microsoft.com/office/officeart/2005/8/layout/radial5"/>
    <dgm:cxn modelId="{325BAB70-6836-4A1B-8FC1-08EAE3D6E05A}" type="presOf" srcId="{75CC0285-A145-4E12-AEFE-021B8CB04EF8}" destId="{B4598065-0406-4410-9142-E2E4055EF3FC}" srcOrd="0" destOrd="0" presId="urn:microsoft.com/office/officeart/2005/8/layout/radial5"/>
    <dgm:cxn modelId="{0802A572-C67D-4366-882D-F1C53A715327}" srcId="{8AB6B1D0-F822-4424-ACF0-37FFC5B1AF16}" destId="{1527CAF5-3238-4604-8408-5843351DA1A3}" srcOrd="1" destOrd="0" parTransId="{CE52A5C4-30D4-4865-B94A-C78E3EEA5DC7}" sibTransId="{E32D87F3-2EAC-4B3A-8AC4-1F4DAD8FB89F}"/>
    <dgm:cxn modelId="{54F75655-3C34-4D3A-99F4-E75B7EA5CEAA}" type="presOf" srcId="{163B9BA0-6938-4DC0-815B-B8E040A49349}" destId="{AF2211E8-3F30-4948-A030-94E347A645ED}" srcOrd="0" destOrd="0" presId="urn:microsoft.com/office/officeart/2005/8/layout/radial5"/>
    <dgm:cxn modelId="{0078BD75-D6E2-4CC2-B4D0-9B5BC7792279}" type="presOf" srcId="{1DAF95C9-9A35-4883-9013-9D6592B5C12A}" destId="{73EB467E-CCA6-4DE4-8F53-C1ED8F40DEDE}" srcOrd="0" destOrd="0" presId="urn:microsoft.com/office/officeart/2005/8/layout/radial5"/>
    <dgm:cxn modelId="{36B62C56-8799-4411-B7AB-6072BA11DA2B}" type="presOf" srcId="{5096C997-C1D6-4C71-8549-5C66C1DF4F65}" destId="{3667AD80-7BB1-4E26-82F0-9BDF5C82B61F}" srcOrd="0" destOrd="0" presId="urn:microsoft.com/office/officeart/2005/8/layout/radial5"/>
    <dgm:cxn modelId="{51FE495A-C8C4-4AEE-B246-CF454A38C699}" type="presOf" srcId="{600359B9-2DFB-4A3D-B5D1-A4C4A5C57D6A}" destId="{F3552D72-D87E-4EAF-BB7D-1851C8308EDE}" srcOrd="0" destOrd="0" presId="urn:microsoft.com/office/officeart/2005/8/layout/radial5"/>
    <dgm:cxn modelId="{282B5B7F-FD3D-42C8-B46E-4A34BA92EB1E}" type="presOf" srcId="{1527CAF5-3238-4604-8408-5843351DA1A3}" destId="{A4E45C25-9C28-42E6-B306-AD3758DF9480}" srcOrd="0" destOrd="0" presId="urn:microsoft.com/office/officeart/2005/8/layout/radial5"/>
    <dgm:cxn modelId="{38956783-645E-4DB0-9ED9-5C037F332215}" srcId="{8AB6B1D0-F822-4424-ACF0-37FFC5B1AF16}" destId="{163B9BA0-6938-4DC0-815B-B8E040A49349}" srcOrd="4" destOrd="0" parTransId="{1DAF95C9-9A35-4883-9013-9D6592B5C12A}" sibTransId="{6E01320B-3AD2-4821-AF5D-2243DB685C39}"/>
    <dgm:cxn modelId="{04426BAD-6C44-4AE6-B4A2-03299EFF74DF}" type="presOf" srcId="{7EC35BDB-6864-44D6-BCA4-AC18BD158D50}" destId="{BF79FA56-2A00-42DD-BA53-94B5B7E968CC}" srcOrd="1" destOrd="0" presId="urn:microsoft.com/office/officeart/2005/8/layout/radial5"/>
    <dgm:cxn modelId="{9972E9AF-DD6A-43DC-B31B-0D76ACEF5E2D}" srcId="{8AB6B1D0-F822-4424-ACF0-37FFC5B1AF16}" destId="{5096C997-C1D6-4C71-8549-5C66C1DF4F65}" srcOrd="0" destOrd="0" parTransId="{75CC0285-A145-4E12-AEFE-021B8CB04EF8}" sibTransId="{DE666DDC-FCD9-43DF-BF92-713C029803C4}"/>
    <dgm:cxn modelId="{FE53D6B2-E817-4A56-923A-E1FFF3A2FC9E}" type="presOf" srcId="{256BD212-ADBE-42DB-8CF1-183D64253E30}" destId="{76D69734-1D0E-4154-B22B-C89CF1ECE7B5}" srcOrd="0" destOrd="0" presId="urn:microsoft.com/office/officeart/2005/8/layout/radial5"/>
    <dgm:cxn modelId="{2D1469B8-5790-4B20-A390-FC76F9DC66A6}" type="presOf" srcId="{75CC0285-A145-4E12-AEFE-021B8CB04EF8}" destId="{2822EAE2-6BCA-464A-A28F-DB96C40334DA}" srcOrd="1" destOrd="0" presId="urn:microsoft.com/office/officeart/2005/8/layout/radial5"/>
    <dgm:cxn modelId="{A3CDECBA-562C-47A1-A46E-8A1F7C594EF9}" srcId="{600359B9-2DFB-4A3D-B5D1-A4C4A5C57D6A}" destId="{8AB6B1D0-F822-4424-ACF0-37FFC5B1AF16}" srcOrd="0" destOrd="0" parTransId="{E3DEF64C-662C-4EEF-BD62-75C7D5D94BA0}" sibTransId="{7B0347B6-9641-43B1-9166-8E959B1C1340}"/>
    <dgm:cxn modelId="{70E3CDBC-71D0-46C4-885A-F8923F9E0385}" type="presOf" srcId="{20FEB957-A1D5-46BF-9A46-FF5CF21BA861}" destId="{BB00108D-64D2-4A15-976A-2CD24910FA52}" srcOrd="0" destOrd="0" presId="urn:microsoft.com/office/officeart/2005/8/layout/radial5"/>
    <dgm:cxn modelId="{5D5FD2C4-C409-491C-BD02-D4B2B609A6A4}" type="presOf" srcId="{CE52A5C4-30D4-4865-B94A-C78E3EEA5DC7}" destId="{56417360-9683-4B79-B835-72524D0AACAB}" srcOrd="1" destOrd="0" presId="urn:microsoft.com/office/officeart/2005/8/layout/radial5"/>
    <dgm:cxn modelId="{85F1B2CA-A2AD-4477-8D74-BD3367A97B62}" type="presOf" srcId="{8AB6B1D0-F822-4424-ACF0-37FFC5B1AF16}" destId="{E994119B-BC19-49B3-A74E-85F4CDA2FB8E}" srcOrd="0" destOrd="0" presId="urn:microsoft.com/office/officeart/2005/8/layout/radial5"/>
    <dgm:cxn modelId="{245259CD-432F-4C2D-928C-BE3272047417}" type="presOf" srcId="{7EC35BDB-6864-44D6-BCA4-AC18BD158D50}" destId="{25E440CA-EF0C-46A3-9DE3-E4E31DDCD6C6}" srcOrd="0" destOrd="0" presId="urn:microsoft.com/office/officeart/2005/8/layout/radial5"/>
    <dgm:cxn modelId="{69EB49D0-6B54-4F9C-ABD0-09A73C54FBF7}" type="presOf" srcId="{C3DAE772-DE05-4FBC-B09A-797C981B545B}" destId="{D013992B-49C8-4CE3-A902-1FD373154097}" srcOrd="0" destOrd="0" presId="urn:microsoft.com/office/officeart/2005/8/layout/radial5"/>
    <dgm:cxn modelId="{748DA0DF-3E78-4084-86ED-5D567BF5F92A}" srcId="{8AB6B1D0-F822-4424-ACF0-37FFC5B1AF16}" destId="{20FEB957-A1D5-46BF-9A46-FF5CF21BA861}" srcOrd="2" destOrd="0" parTransId="{7EC35BDB-6864-44D6-BCA4-AC18BD158D50}" sibTransId="{FFBCC2AF-9470-4394-ADCC-837A9B6920FB}"/>
    <dgm:cxn modelId="{538F2040-7511-4D18-B7A5-551CA0E2DCE8}" type="presParOf" srcId="{F3552D72-D87E-4EAF-BB7D-1851C8308EDE}" destId="{E994119B-BC19-49B3-A74E-85F4CDA2FB8E}" srcOrd="0" destOrd="0" presId="urn:microsoft.com/office/officeart/2005/8/layout/radial5"/>
    <dgm:cxn modelId="{96456E3A-77FE-4630-8A5E-50CF71155786}" type="presParOf" srcId="{F3552D72-D87E-4EAF-BB7D-1851C8308EDE}" destId="{B4598065-0406-4410-9142-E2E4055EF3FC}" srcOrd="1" destOrd="0" presId="urn:microsoft.com/office/officeart/2005/8/layout/radial5"/>
    <dgm:cxn modelId="{D6C7E573-6E17-4246-B734-C0756E66DFE0}" type="presParOf" srcId="{B4598065-0406-4410-9142-E2E4055EF3FC}" destId="{2822EAE2-6BCA-464A-A28F-DB96C40334DA}" srcOrd="0" destOrd="0" presId="urn:microsoft.com/office/officeart/2005/8/layout/radial5"/>
    <dgm:cxn modelId="{A4B299DD-C9AC-4BAC-859E-337F8B3E3774}" type="presParOf" srcId="{F3552D72-D87E-4EAF-BB7D-1851C8308EDE}" destId="{3667AD80-7BB1-4E26-82F0-9BDF5C82B61F}" srcOrd="2" destOrd="0" presId="urn:microsoft.com/office/officeart/2005/8/layout/radial5"/>
    <dgm:cxn modelId="{EC954823-5269-4CCA-A3B1-B703E85CC037}" type="presParOf" srcId="{F3552D72-D87E-4EAF-BB7D-1851C8308EDE}" destId="{C1F8B327-9384-44D4-A784-4EF366585CDA}" srcOrd="3" destOrd="0" presId="urn:microsoft.com/office/officeart/2005/8/layout/radial5"/>
    <dgm:cxn modelId="{6B8A03C0-3648-42FB-B873-E385A2461EC2}" type="presParOf" srcId="{C1F8B327-9384-44D4-A784-4EF366585CDA}" destId="{56417360-9683-4B79-B835-72524D0AACAB}" srcOrd="0" destOrd="0" presId="urn:microsoft.com/office/officeart/2005/8/layout/radial5"/>
    <dgm:cxn modelId="{E38764D2-FF75-47E2-9241-04D0AD409A96}" type="presParOf" srcId="{F3552D72-D87E-4EAF-BB7D-1851C8308EDE}" destId="{A4E45C25-9C28-42E6-B306-AD3758DF9480}" srcOrd="4" destOrd="0" presId="urn:microsoft.com/office/officeart/2005/8/layout/radial5"/>
    <dgm:cxn modelId="{AA870A61-E827-46DE-88F4-8CC69D844F65}" type="presParOf" srcId="{F3552D72-D87E-4EAF-BB7D-1851C8308EDE}" destId="{25E440CA-EF0C-46A3-9DE3-E4E31DDCD6C6}" srcOrd="5" destOrd="0" presId="urn:microsoft.com/office/officeart/2005/8/layout/radial5"/>
    <dgm:cxn modelId="{3B211A67-B492-41EB-A0FD-861CB61A6CC6}" type="presParOf" srcId="{25E440CA-EF0C-46A3-9DE3-E4E31DDCD6C6}" destId="{BF79FA56-2A00-42DD-BA53-94B5B7E968CC}" srcOrd="0" destOrd="0" presId="urn:microsoft.com/office/officeart/2005/8/layout/radial5"/>
    <dgm:cxn modelId="{75E581EB-DF41-4DF6-BAFB-AB9C3EB1D240}" type="presParOf" srcId="{F3552D72-D87E-4EAF-BB7D-1851C8308EDE}" destId="{BB00108D-64D2-4A15-976A-2CD24910FA52}" srcOrd="6" destOrd="0" presId="urn:microsoft.com/office/officeart/2005/8/layout/radial5"/>
    <dgm:cxn modelId="{7D23B2C2-5ABE-45CB-B90F-A0F59F9D4BF0}" type="presParOf" srcId="{F3552D72-D87E-4EAF-BB7D-1851C8308EDE}" destId="{76D69734-1D0E-4154-B22B-C89CF1ECE7B5}" srcOrd="7" destOrd="0" presId="urn:microsoft.com/office/officeart/2005/8/layout/radial5"/>
    <dgm:cxn modelId="{32A8EF35-540F-430A-9698-38C0898532E2}" type="presParOf" srcId="{76D69734-1D0E-4154-B22B-C89CF1ECE7B5}" destId="{4759F8D5-EF5A-45E1-AAAC-30C0CC4E39CD}" srcOrd="0" destOrd="0" presId="urn:microsoft.com/office/officeart/2005/8/layout/radial5"/>
    <dgm:cxn modelId="{81222FD4-404C-4EEB-A74E-27E4370E86E6}" type="presParOf" srcId="{F3552D72-D87E-4EAF-BB7D-1851C8308EDE}" destId="{D013992B-49C8-4CE3-A902-1FD373154097}" srcOrd="8" destOrd="0" presId="urn:microsoft.com/office/officeart/2005/8/layout/radial5"/>
    <dgm:cxn modelId="{9EE1EEB3-1416-4E4D-B440-A427663B6252}" type="presParOf" srcId="{F3552D72-D87E-4EAF-BB7D-1851C8308EDE}" destId="{73EB467E-CCA6-4DE4-8F53-C1ED8F40DEDE}" srcOrd="9" destOrd="0" presId="urn:microsoft.com/office/officeart/2005/8/layout/radial5"/>
    <dgm:cxn modelId="{116A2133-6161-401E-9679-F6C31D726F9A}" type="presParOf" srcId="{73EB467E-CCA6-4DE4-8F53-C1ED8F40DEDE}" destId="{90005F05-19DA-429E-A99A-FC3EC8E7C372}" srcOrd="0" destOrd="0" presId="urn:microsoft.com/office/officeart/2005/8/layout/radial5"/>
    <dgm:cxn modelId="{84B39500-58B0-4D74-89FD-90371EFE3765}" type="presParOf" srcId="{F3552D72-D87E-4EAF-BB7D-1851C8308EDE}" destId="{AF2211E8-3F30-4948-A030-94E347A645E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DB8F44-5B09-4CC2-86B7-7374A3EE9FC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89EA80E-7731-4BE7-A2AD-969E964CCF8B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2017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594FD1-74E0-4C5B-A71E-464FCD4D9397}" type="parTrans" cxnId="{83DA6D62-3697-497A-BF43-EE0B92E1EDD5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8624D11A-06C1-4D22-9E33-66B93599DF2F}" type="sibTrans" cxnId="{83DA6D62-3697-497A-BF43-EE0B92E1EDD5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D17FE242-7E78-4525-994A-FC2187C3F833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2018c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68ECBD-F93B-413B-BCAF-FABF89C2F1A6}" type="parTrans" cxnId="{D3385B7A-7285-42A9-AE27-B4AE916614D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FC5F1267-C094-4417-8C63-821FD5B75303}" type="sibTrans" cxnId="{D3385B7A-7285-42A9-AE27-B4AE916614D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AE32801D-D0FA-47E3-8038-F56DB2B0A107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2019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ED34FD-33E6-4153-9337-05AE95E404A4}" type="parTrans" cxnId="{DA932E7C-1F19-4966-A22B-2B4DAF4D12F6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105BDDE9-442F-42E1-AAEE-213A02F8EA43}" type="sibTrans" cxnId="{DA932E7C-1F19-4966-A22B-2B4DAF4D12F6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491636D8-A472-49A8-8B1A-40CCD4966D3E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2020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9E6017-DCE2-4D32-835B-D0E2AA594402}" type="parTrans" cxnId="{B4F180B8-05AC-4AD3-8299-B8FCF3C445F6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16AA366C-F84C-4858-B747-5B935AC802E8}" type="sibTrans" cxnId="{B4F180B8-05AC-4AD3-8299-B8FCF3C445F6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45F09ABE-8ABA-4969-AE70-4BDD864D3953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2021&amp;</a:t>
          </a:r>
        </a:p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2022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D0C98D-884C-42E8-9903-D69BCD440838}" type="parTrans" cxnId="{7F121174-241C-4942-9A74-3B8753CFB08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B10B4A34-DF3D-447F-B6EC-F87DBBA2E336}" type="sibTrans" cxnId="{7F121174-241C-4942-9A74-3B8753CFB08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5D930DF0-3D57-4A65-BCB7-FD036C1CD38F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2023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BDD260-0F7B-4A3F-85A7-35610C9FE8EF}" type="parTrans" cxnId="{32CFCF91-5DA6-4C04-A824-03DF5921354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8DFD60CF-9B50-4E40-B1AF-E84CE32F9A07}" type="sibTrans" cxnId="{32CFCF91-5DA6-4C04-A824-03DF5921354D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543BE9C6-E1A7-4D84-91D7-4F67C1B60D78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2024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449177-E46F-43E6-BAAF-395CDA45AB26}" type="parTrans" cxnId="{C11262FC-F421-444E-A9C0-66111433EC0A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1A1EEA21-5E5C-4E51-BD44-AF432DD2B1F2}" type="sibTrans" cxnId="{C11262FC-F421-444E-A9C0-66111433EC0A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FFC50A6F-D92A-457F-AA7F-B26437789942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2025</a:t>
          </a:r>
          <a:endParaRPr lang="en-ID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46829A-0A63-45C0-9720-E017833577FE}" type="parTrans" cxnId="{C9A819E9-E25D-4DF9-B45B-49250F464E81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57CD2BB2-8401-447E-A233-10519D5C65A9}" type="sibTrans" cxnId="{C9A819E9-E25D-4DF9-B45B-49250F464E81}">
      <dgm:prSet/>
      <dgm:spPr/>
      <dgm:t>
        <a:bodyPr/>
        <a:lstStyle/>
        <a:p>
          <a:endParaRPr lang="en-ID" sz="1400" b="1">
            <a:solidFill>
              <a:schemeClr val="tx1"/>
            </a:solidFill>
            <a:latin typeface="+mj-lt"/>
          </a:endParaRPr>
        </a:p>
      </dgm:t>
    </dgm:pt>
    <dgm:pt modelId="{BD29904B-8AD4-43CA-B5A8-BB1702740EE5}" type="pres">
      <dgm:prSet presAssocID="{D6DB8F44-5B09-4CC2-86B7-7374A3EE9FC5}" presName="Name0" presStyleCnt="0">
        <dgm:presLayoutVars>
          <dgm:dir/>
          <dgm:animLvl val="lvl"/>
          <dgm:resizeHandles val="exact"/>
        </dgm:presLayoutVars>
      </dgm:prSet>
      <dgm:spPr/>
    </dgm:pt>
    <dgm:pt modelId="{D4B484F0-06AA-425C-90BC-A39C5DF721D4}" type="pres">
      <dgm:prSet presAssocID="{089EA80E-7731-4BE7-A2AD-969E964CCF8B}" presName="parTxOnly" presStyleLbl="node1" presStyleIdx="0" presStyleCnt="8" custScaleY="123721" custLinFactNeighborY="30299">
        <dgm:presLayoutVars>
          <dgm:chMax val="0"/>
          <dgm:chPref val="0"/>
          <dgm:bulletEnabled val="1"/>
        </dgm:presLayoutVars>
      </dgm:prSet>
      <dgm:spPr/>
    </dgm:pt>
    <dgm:pt modelId="{8FBF1D1D-1E36-4104-B1B1-B542A0D28FE2}" type="pres">
      <dgm:prSet presAssocID="{8624D11A-06C1-4D22-9E33-66B93599DF2F}" presName="parTxOnlySpace" presStyleCnt="0"/>
      <dgm:spPr/>
    </dgm:pt>
    <dgm:pt modelId="{D3A0BE35-F68F-4B2F-94AE-78CE6FB8FF54}" type="pres">
      <dgm:prSet presAssocID="{D17FE242-7E78-4525-994A-FC2187C3F833}" presName="parTxOnly" presStyleLbl="node1" presStyleIdx="1" presStyleCnt="8" custScaleY="123721" custLinFactNeighborY="30299">
        <dgm:presLayoutVars>
          <dgm:chMax val="0"/>
          <dgm:chPref val="0"/>
          <dgm:bulletEnabled val="1"/>
        </dgm:presLayoutVars>
      </dgm:prSet>
      <dgm:spPr/>
    </dgm:pt>
    <dgm:pt modelId="{67D722D6-0FD2-40BD-B023-CDCF83578B36}" type="pres">
      <dgm:prSet presAssocID="{FC5F1267-C094-4417-8C63-821FD5B75303}" presName="parTxOnlySpace" presStyleCnt="0"/>
      <dgm:spPr/>
    </dgm:pt>
    <dgm:pt modelId="{56D61519-BDC0-4DEE-8921-594C01F3930B}" type="pres">
      <dgm:prSet presAssocID="{AE32801D-D0FA-47E3-8038-F56DB2B0A107}" presName="parTxOnly" presStyleLbl="node1" presStyleIdx="2" presStyleCnt="8" custScaleY="123721" custLinFactNeighborY="30299">
        <dgm:presLayoutVars>
          <dgm:chMax val="0"/>
          <dgm:chPref val="0"/>
          <dgm:bulletEnabled val="1"/>
        </dgm:presLayoutVars>
      </dgm:prSet>
      <dgm:spPr/>
    </dgm:pt>
    <dgm:pt modelId="{E8FA3097-E0B0-4637-83F8-0B2232C5D243}" type="pres">
      <dgm:prSet presAssocID="{105BDDE9-442F-42E1-AAEE-213A02F8EA43}" presName="parTxOnlySpace" presStyleCnt="0"/>
      <dgm:spPr/>
    </dgm:pt>
    <dgm:pt modelId="{7417D7C9-0954-4FCC-97F4-CA876F7A3E10}" type="pres">
      <dgm:prSet presAssocID="{491636D8-A472-49A8-8B1A-40CCD4966D3E}" presName="parTxOnly" presStyleLbl="node1" presStyleIdx="3" presStyleCnt="8" custScaleY="123721" custLinFactX="13884" custLinFactNeighborX="100000" custLinFactNeighborY="30299">
        <dgm:presLayoutVars>
          <dgm:chMax val="0"/>
          <dgm:chPref val="0"/>
          <dgm:bulletEnabled val="1"/>
        </dgm:presLayoutVars>
      </dgm:prSet>
      <dgm:spPr/>
    </dgm:pt>
    <dgm:pt modelId="{F25E419E-C4CE-4281-9D86-DAB00137F44A}" type="pres">
      <dgm:prSet presAssocID="{16AA366C-F84C-4858-B747-5B935AC802E8}" presName="parTxOnlySpace" presStyleCnt="0"/>
      <dgm:spPr/>
    </dgm:pt>
    <dgm:pt modelId="{C000E149-93EA-416D-A264-B66F93E65923}" type="pres">
      <dgm:prSet presAssocID="{45F09ABE-8ABA-4969-AE70-4BDD864D3953}" presName="parTxOnly" presStyleLbl="node1" presStyleIdx="4" presStyleCnt="8" custScaleY="123721" custLinFactX="32491" custLinFactNeighborX="100000" custLinFactNeighborY="30299">
        <dgm:presLayoutVars>
          <dgm:chMax val="0"/>
          <dgm:chPref val="0"/>
          <dgm:bulletEnabled val="1"/>
        </dgm:presLayoutVars>
      </dgm:prSet>
      <dgm:spPr/>
    </dgm:pt>
    <dgm:pt modelId="{FB2E588E-10B5-4C4F-922C-645954CFA172}" type="pres">
      <dgm:prSet presAssocID="{B10B4A34-DF3D-447F-B6EC-F87DBBA2E336}" presName="parTxOnlySpace" presStyleCnt="0"/>
      <dgm:spPr/>
    </dgm:pt>
    <dgm:pt modelId="{BD8FAF6E-2DB2-4740-AE99-1CCB345F0E4A}" type="pres">
      <dgm:prSet presAssocID="{5D930DF0-3D57-4A65-BCB7-FD036C1CD38F}" presName="parTxOnly" presStyleLbl="node1" presStyleIdx="5" presStyleCnt="8" custScaleY="123721" custLinFactX="18348" custLinFactNeighborX="100000" custLinFactNeighborY="26011">
        <dgm:presLayoutVars>
          <dgm:chMax val="0"/>
          <dgm:chPref val="0"/>
          <dgm:bulletEnabled val="1"/>
        </dgm:presLayoutVars>
      </dgm:prSet>
      <dgm:spPr/>
    </dgm:pt>
    <dgm:pt modelId="{F4ACBED5-802B-4E3C-8AD5-FE16ABA75DA8}" type="pres">
      <dgm:prSet presAssocID="{8DFD60CF-9B50-4E40-B1AF-E84CE32F9A07}" presName="parTxOnlySpace" presStyleCnt="0"/>
      <dgm:spPr/>
    </dgm:pt>
    <dgm:pt modelId="{96805403-A62C-4AA6-8B66-EB771BAC9D88}" type="pres">
      <dgm:prSet presAssocID="{543BE9C6-E1A7-4D84-91D7-4F67C1B60D78}" presName="parTxOnly" presStyleLbl="node1" presStyleIdx="6" presStyleCnt="8" custScaleY="123721" custLinFactX="4205" custLinFactNeighborX="100000" custLinFactNeighborY="26011">
        <dgm:presLayoutVars>
          <dgm:chMax val="0"/>
          <dgm:chPref val="0"/>
          <dgm:bulletEnabled val="1"/>
        </dgm:presLayoutVars>
      </dgm:prSet>
      <dgm:spPr/>
    </dgm:pt>
    <dgm:pt modelId="{C87EE070-F513-4C9C-804F-32F17A99532D}" type="pres">
      <dgm:prSet presAssocID="{1A1EEA21-5E5C-4E51-BD44-AF432DD2B1F2}" presName="parTxOnlySpace" presStyleCnt="0"/>
      <dgm:spPr/>
    </dgm:pt>
    <dgm:pt modelId="{A8A94090-B64F-456E-9EAD-5BFFE11F2288}" type="pres">
      <dgm:prSet presAssocID="{FFC50A6F-D92A-457F-AA7F-B26437789942}" presName="parTxOnly" presStyleLbl="node1" presStyleIdx="7" presStyleCnt="8" custScaleY="123721" custLinFactNeighborY="26011">
        <dgm:presLayoutVars>
          <dgm:chMax val="0"/>
          <dgm:chPref val="0"/>
          <dgm:bulletEnabled val="1"/>
        </dgm:presLayoutVars>
      </dgm:prSet>
      <dgm:spPr/>
    </dgm:pt>
  </dgm:ptLst>
  <dgm:cxnLst>
    <dgm:cxn modelId="{A618D628-E606-47AD-9D79-1AA44B0C1C2E}" type="presOf" srcId="{AE32801D-D0FA-47E3-8038-F56DB2B0A107}" destId="{56D61519-BDC0-4DEE-8921-594C01F3930B}" srcOrd="0" destOrd="0" presId="urn:microsoft.com/office/officeart/2005/8/layout/chevron1"/>
    <dgm:cxn modelId="{6353D860-BF05-4187-A071-9B7D0B1EF5C8}" type="presOf" srcId="{45F09ABE-8ABA-4969-AE70-4BDD864D3953}" destId="{C000E149-93EA-416D-A264-B66F93E65923}" srcOrd="0" destOrd="0" presId="urn:microsoft.com/office/officeart/2005/8/layout/chevron1"/>
    <dgm:cxn modelId="{83DA6D62-3697-497A-BF43-EE0B92E1EDD5}" srcId="{D6DB8F44-5B09-4CC2-86B7-7374A3EE9FC5}" destId="{089EA80E-7731-4BE7-A2AD-969E964CCF8B}" srcOrd="0" destOrd="0" parTransId="{E3594FD1-74E0-4C5B-A71E-464FCD4D9397}" sibTransId="{8624D11A-06C1-4D22-9E33-66B93599DF2F}"/>
    <dgm:cxn modelId="{FD52C068-34AC-4E6B-84E3-BC9AE7EDE7F1}" type="presOf" srcId="{D17FE242-7E78-4525-994A-FC2187C3F833}" destId="{D3A0BE35-F68F-4B2F-94AE-78CE6FB8FF54}" srcOrd="0" destOrd="0" presId="urn:microsoft.com/office/officeart/2005/8/layout/chevron1"/>
    <dgm:cxn modelId="{4819F04A-A2C5-49C6-834D-ADFC5F6932B2}" type="presOf" srcId="{543BE9C6-E1A7-4D84-91D7-4F67C1B60D78}" destId="{96805403-A62C-4AA6-8B66-EB771BAC9D88}" srcOrd="0" destOrd="0" presId="urn:microsoft.com/office/officeart/2005/8/layout/chevron1"/>
    <dgm:cxn modelId="{7F121174-241C-4942-9A74-3B8753CFB08D}" srcId="{D6DB8F44-5B09-4CC2-86B7-7374A3EE9FC5}" destId="{45F09ABE-8ABA-4969-AE70-4BDD864D3953}" srcOrd="4" destOrd="0" parTransId="{86D0C98D-884C-42E8-9903-D69BCD440838}" sibTransId="{B10B4A34-DF3D-447F-B6EC-F87DBBA2E336}"/>
    <dgm:cxn modelId="{367E4858-5E0D-4860-9A93-8FAC85485C93}" type="presOf" srcId="{D6DB8F44-5B09-4CC2-86B7-7374A3EE9FC5}" destId="{BD29904B-8AD4-43CA-B5A8-BB1702740EE5}" srcOrd="0" destOrd="0" presId="urn:microsoft.com/office/officeart/2005/8/layout/chevron1"/>
    <dgm:cxn modelId="{D3385B7A-7285-42A9-AE27-B4AE916614DD}" srcId="{D6DB8F44-5B09-4CC2-86B7-7374A3EE9FC5}" destId="{D17FE242-7E78-4525-994A-FC2187C3F833}" srcOrd="1" destOrd="0" parTransId="{D868ECBD-F93B-413B-BCAF-FABF89C2F1A6}" sibTransId="{FC5F1267-C094-4417-8C63-821FD5B75303}"/>
    <dgm:cxn modelId="{DA932E7C-1F19-4966-A22B-2B4DAF4D12F6}" srcId="{D6DB8F44-5B09-4CC2-86B7-7374A3EE9FC5}" destId="{AE32801D-D0FA-47E3-8038-F56DB2B0A107}" srcOrd="2" destOrd="0" parTransId="{EEED34FD-33E6-4153-9337-05AE95E404A4}" sibTransId="{105BDDE9-442F-42E1-AAEE-213A02F8EA43}"/>
    <dgm:cxn modelId="{33E1BD7F-4525-4717-AF17-47174657DE87}" type="presOf" srcId="{5D930DF0-3D57-4A65-BCB7-FD036C1CD38F}" destId="{BD8FAF6E-2DB2-4740-AE99-1CCB345F0E4A}" srcOrd="0" destOrd="0" presId="urn:microsoft.com/office/officeart/2005/8/layout/chevron1"/>
    <dgm:cxn modelId="{32CFCF91-5DA6-4C04-A824-03DF5921354D}" srcId="{D6DB8F44-5B09-4CC2-86B7-7374A3EE9FC5}" destId="{5D930DF0-3D57-4A65-BCB7-FD036C1CD38F}" srcOrd="5" destOrd="0" parTransId="{42BDD260-0F7B-4A3F-85A7-35610C9FE8EF}" sibTransId="{8DFD60CF-9B50-4E40-B1AF-E84CE32F9A07}"/>
    <dgm:cxn modelId="{B0E732AA-AF63-49D8-8A41-CD2F163CFC54}" type="presOf" srcId="{FFC50A6F-D92A-457F-AA7F-B26437789942}" destId="{A8A94090-B64F-456E-9EAD-5BFFE11F2288}" srcOrd="0" destOrd="0" presId="urn:microsoft.com/office/officeart/2005/8/layout/chevron1"/>
    <dgm:cxn modelId="{A8F2CDAE-4433-41A1-A172-4263EA1C99B5}" type="presOf" srcId="{089EA80E-7731-4BE7-A2AD-969E964CCF8B}" destId="{D4B484F0-06AA-425C-90BC-A39C5DF721D4}" srcOrd="0" destOrd="0" presId="urn:microsoft.com/office/officeart/2005/8/layout/chevron1"/>
    <dgm:cxn modelId="{B4F180B8-05AC-4AD3-8299-B8FCF3C445F6}" srcId="{D6DB8F44-5B09-4CC2-86B7-7374A3EE9FC5}" destId="{491636D8-A472-49A8-8B1A-40CCD4966D3E}" srcOrd="3" destOrd="0" parTransId="{789E6017-DCE2-4D32-835B-D0E2AA594402}" sibTransId="{16AA366C-F84C-4858-B747-5B935AC802E8}"/>
    <dgm:cxn modelId="{C9A819E9-E25D-4DF9-B45B-49250F464E81}" srcId="{D6DB8F44-5B09-4CC2-86B7-7374A3EE9FC5}" destId="{FFC50A6F-D92A-457F-AA7F-B26437789942}" srcOrd="7" destOrd="0" parTransId="{8846829A-0A63-45C0-9720-E017833577FE}" sibTransId="{57CD2BB2-8401-447E-A233-10519D5C65A9}"/>
    <dgm:cxn modelId="{B0536CF9-2F3F-45E7-BEAA-9B8BC7CE2934}" type="presOf" srcId="{491636D8-A472-49A8-8B1A-40CCD4966D3E}" destId="{7417D7C9-0954-4FCC-97F4-CA876F7A3E10}" srcOrd="0" destOrd="0" presId="urn:microsoft.com/office/officeart/2005/8/layout/chevron1"/>
    <dgm:cxn modelId="{C11262FC-F421-444E-A9C0-66111433EC0A}" srcId="{D6DB8F44-5B09-4CC2-86B7-7374A3EE9FC5}" destId="{543BE9C6-E1A7-4D84-91D7-4F67C1B60D78}" srcOrd="6" destOrd="0" parTransId="{B7449177-E46F-43E6-BAAF-395CDA45AB26}" sibTransId="{1A1EEA21-5E5C-4E51-BD44-AF432DD2B1F2}"/>
    <dgm:cxn modelId="{16EC47D8-6E1C-4B8A-BD18-5B542531D82B}" type="presParOf" srcId="{BD29904B-8AD4-43CA-B5A8-BB1702740EE5}" destId="{D4B484F0-06AA-425C-90BC-A39C5DF721D4}" srcOrd="0" destOrd="0" presId="urn:microsoft.com/office/officeart/2005/8/layout/chevron1"/>
    <dgm:cxn modelId="{8B862EC4-46D1-481E-BC41-4B00AD3349C5}" type="presParOf" srcId="{BD29904B-8AD4-43CA-B5A8-BB1702740EE5}" destId="{8FBF1D1D-1E36-4104-B1B1-B542A0D28FE2}" srcOrd="1" destOrd="0" presId="urn:microsoft.com/office/officeart/2005/8/layout/chevron1"/>
    <dgm:cxn modelId="{E54D467B-7FC9-4B67-B28F-8D7DA771D95E}" type="presParOf" srcId="{BD29904B-8AD4-43CA-B5A8-BB1702740EE5}" destId="{D3A0BE35-F68F-4B2F-94AE-78CE6FB8FF54}" srcOrd="2" destOrd="0" presId="urn:microsoft.com/office/officeart/2005/8/layout/chevron1"/>
    <dgm:cxn modelId="{2251E2E6-833A-477C-9E27-C31F2E558838}" type="presParOf" srcId="{BD29904B-8AD4-43CA-B5A8-BB1702740EE5}" destId="{67D722D6-0FD2-40BD-B023-CDCF83578B36}" srcOrd="3" destOrd="0" presId="urn:microsoft.com/office/officeart/2005/8/layout/chevron1"/>
    <dgm:cxn modelId="{04538174-358C-47E3-83DD-4D90C4D2B00A}" type="presParOf" srcId="{BD29904B-8AD4-43CA-B5A8-BB1702740EE5}" destId="{56D61519-BDC0-4DEE-8921-594C01F3930B}" srcOrd="4" destOrd="0" presId="urn:microsoft.com/office/officeart/2005/8/layout/chevron1"/>
    <dgm:cxn modelId="{6DEDA4AC-8EED-4934-BFBB-C2C495A9C986}" type="presParOf" srcId="{BD29904B-8AD4-43CA-B5A8-BB1702740EE5}" destId="{E8FA3097-E0B0-4637-83F8-0B2232C5D243}" srcOrd="5" destOrd="0" presId="urn:microsoft.com/office/officeart/2005/8/layout/chevron1"/>
    <dgm:cxn modelId="{170F1DC8-1890-49B8-8933-6EDBCA8B7C30}" type="presParOf" srcId="{BD29904B-8AD4-43CA-B5A8-BB1702740EE5}" destId="{7417D7C9-0954-4FCC-97F4-CA876F7A3E10}" srcOrd="6" destOrd="0" presId="urn:microsoft.com/office/officeart/2005/8/layout/chevron1"/>
    <dgm:cxn modelId="{9F7E8B81-F2B7-4CA2-8136-5FB049AB4D14}" type="presParOf" srcId="{BD29904B-8AD4-43CA-B5A8-BB1702740EE5}" destId="{F25E419E-C4CE-4281-9D86-DAB00137F44A}" srcOrd="7" destOrd="0" presId="urn:microsoft.com/office/officeart/2005/8/layout/chevron1"/>
    <dgm:cxn modelId="{5A6E7DE7-CC6F-467C-8FC4-724089F930DE}" type="presParOf" srcId="{BD29904B-8AD4-43CA-B5A8-BB1702740EE5}" destId="{C000E149-93EA-416D-A264-B66F93E65923}" srcOrd="8" destOrd="0" presId="urn:microsoft.com/office/officeart/2005/8/layout/chevron1"/>
    <dgm:cxn modelId="{F8F3C68C-6B41-4C8B-9224-347EE18A9902}" type="presParOf" srcId="{BD29904B-8AD4-43CA-B5A8-BB1702740EE5}" destId="{FB2E588E-10B5-4C4F-922C-645954CFA172}" srcOrd="9" destOrd="0" presId="urn:microsoft.com/office/officeart/2005/8/layout/chevron1"/>
    <dgm:cxn modelId="{CFFB9FE5-FA56-4E2C-9D53-D3B36D9198BE}" type="presParOf" srcId="{BD29904B-8AD4-43CA-B5A8-BB1702740EE5}" destId="{BD8FAF6E-2DB2-4740-AE99-1CCB345F0E4A}" srcOrd="10" destOrd="0" presId="urn:microsoft.com/office/officeart/2005/8/layout/chevron1"/>
    <dgm:cxn modelId="{CCB94563-599E-4D30-8A99-E2CFF8558DF6}" type="presParOf" srcId="{BD29904B-8AD4-43CA-B5A8-BB1702740EE5}" destId="{F4ACBED5-802B-4E3C-8AD5-FE16ABA75DA8}" srcOrd="11" destOrd="0" presId="urn:microsoft.com/office/officeart/2005/8/layout/chevron1"/>
    <dgm:cxn modelId="{74FDF8CD-0E43-4E5B-8AAE-DCF2F941C97E}" type="presParOf" srcId="{BD29904B-8AD4-43CA-B5A8-BB1702740EE5}" destId="{96805403-A62C-4AA6-8B66-EB771BAC9D88}" srcOrd="12" destOrd="0" presId="urn:microsoft.com/office/officeart/2005/8/layout/chevron1"/>
    <dgm:cxn modelId="{987F8CF6-B844-4C8B-8C03-21F2CD0D88C2}" type="presParOf" srcId="{BD29904B-8AD4-43CA-B5A8-BB1702740EE5}" destId="{C87EE070-F513-4C9C-804F-32F17A99532D}" srcOrd="13" destOrd="0" presId="urn:microsoft.com/office/officeart/2005/8/layout/chevron1"/>
    <dgm:cxn modelId="{1FBAF160-F48F-4231-821F-65F6C92FA083}" type="presParOf" srcId="{BD29904B-8AD4-43CA-B5A8-BB1702740EE5}" destId="{A8A94090-B64F-456E-9EAD-5BFFE11F2288}" srcOrd="1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E92A7D3-DE98-46DA-8ACB-981637130DF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6AEE404-12E8-400B-B79E-52BD9381270B}">
      <dgm:prSet phldrT="[Text]" custT="1"/>
      <dgm:spPr/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Kebijakan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endParaRPr lang="en-ID" sz="16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AD588D-AA34-4E10-9FE4-0E0F7903CD3C}" type="parTrans" cxnId="{9875A7A3-6244-4AE0-933D-EE46D46F880F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6F74ED35-FD42-4B1C-B7EC-07E6C0471203}" type="sibTrans" cxnId="{9875A7A3-6244-4AE0-933D-EE46D46F880F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DA523D81-36FF-4CBB-AF7F-C700977356EF}">
      <dgm:prSet phldrT="[Text]" custT="1"/>
      <dgm:spPr/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Transisi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presentasi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ID" sz="16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F8D9DE-C829-48BD-A62A-A02EFD882D13}" type="parTrans" cxnId="{53F4083B-8821-4914-A49D-D1425E8D9700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BFAB7D7B-2C63-45AE-8B89-AD642BDDDA92}" type="sibTrans" cxnId="{53F4083B-8821-4914-A49D-D1425E8D9700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57E0DB20-027C-4A6C-9481-B99E6BF8B1F0}">
      <dgm:prSet phldrT="[Text]" custT="1"/>
      <dgm:spPr/>
      <dgm:t>
        <a:bodyPr/>
        <a:lstStyle/>
        <a:p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Model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Aktuaria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/</a:t>
          </a:r>
        </a:p>
        <a:p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Solusi</a:t>
          </a:r>
          <a:r>
            <a: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terintegrasi</a:t>
          </a:r>
          <a:endParaRPr lang="en-ID" sz="16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A0CB79-FEDC-4964-9060-236E7ABE642F}" type="parTrans" cxnId="{0927A402-4216-4AA4-8B91-B7E174F4F22B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181FF400-898C-454B-92BC-32B35A4FEC89}" type="sibTrans" cxnId="{0927A402-4216-4AA4-8B91-B7E174F4F22B}">
      <dgm:prSet/>
      <dgm:spPr/>
      <dgm:t>
        <a:bodyPr/>
        <a:lstStyle/>
        <a:p>
          <a:endParaRPr lang="en-ID" sz="1600" b="1">
            <a:solidFill>
              <a:schemeClr val="tx1"/>
            </a:solidFill>
          </a:endParaRPr>
        </a:p>
      </dgm:t>
    </dgm:pt>
    <dgm:pt modelId="{0D8EF78B-9B7D-4712-87FC-C30EFCB16509}" type="pres">
      <dgm:prSet presAssocID="{2E92A7D3-DE98-46DA-8ACB-981637130DF4}" presName="Name0" presStyleCnt="0">
        <dgm:presLayoutVars>
          <dgm:dir/>
          <dgm:animLvl val="lvl"/>
          <dgm:resizeHandles val="exact"/>
        </dgm:presLayoutVars>
      </dgm:prSet>
      <dgm:spPr/>
    </dgm:pt>
    <dgm:pt modelId="{4C9CE2B7-8D23-4496-845F-B2F8ECDC4B71}" type="pres">
      <dgm:prSet presAssocID="{D6AEE404-12E8-400B-B79E-52BD9381270B}" presName="parTxOnly" presStyleLbl="node1" presStyleIdx="0" presStyleCnt="3" custScaleX="42555">
        <dgm:presLayoutVars>
          <dgm:chMax val="0"/>
          <dgm:chPref val="0"/>
          <dgm:bulletEnabled val="1"/>
        </dgm:presLayoutVars>
      </dgm:prSet>
      <dgm:spPr/>
    </dgm:pt>
    <dgm:pt modelId="{F224AF3F-6C48-45A7-8CEE-325736A78A5E}" type="pres">
      <dgm:prSet presAssocID="{6F74ED35-FD42-4B1C-B7EC-07E6C0471203}" presName="parTxOnlySpace" presStyleCnt="0"/>
      <dgm:spPr/>
    </dgm:pt>
    <dgm:pt modelId="{BFE1DEC0-0274-45BB-A9A9-C7821A5C99B5}" type="pres">
      <dgm:prSet presAssocID="{57E0DB20-027C-4A6C-9481-B99E6BF8B1F0}" presName="parTxOnly" presStyleLbl="node1" presStyleIdx="1" presStyleCnt="3" custScaleX="81089">
        <dgm:presLayoutVars>
          <dgm:chMax val="0"/>
          <dgm:chPref val="0"/>
          <dgm:bulletEnabled val="1"/>
        </dgm:presLayoutVars>
      </dgm:prSet>
      <dgm:spPr/>
    </dgm:pt>
    <dgm:pt modelId="{CF3070E4-012A-414F-B16C-11DF8731DC8A}" type="pres">
      <dgm:prSet presAssocID="{181FF400-898C-454B-92BC-32B35A4FEC89}" presName="parTxOnlySpace" presStyleCnt="0"/>
      <dgm:spPr/>
    </dgm:pt>
    <dgm:pt modelId="{7CDFDB0D-6C39-4947-97EC-0BF55BCBD521}" type="pres">
      <dgm:prSet presAssocID="{DA523D81-36FF-4CBB-AF7F-C700977356EF}" presName="parTxOnly" presStyleLbl="node1" presStyleIdx="2" presStyleCnt="3" custScaleX="42164">
        <dgm:presLayoutVars>
          <dgm:chMax val="0"/>
          <dgm:chPref val="0"/>
          <dgm:bulletEnabled val="1"/>
        </dgm:presLayoutVars>
      </dgm:prSet>
      <dgm:spPr/>
    </dgm:pt>
  </dgm:ptLst>
  <dgm:cxnLst>
    <dgm:cxn modelId="{0927A402-4216-4AA4-8B91-B7E174F4F22B}" srcId="{2E92A7D3-DE98-46DA-8ACB-981637130DF4}" destId="{57E0DB20-027C-4A6C-9481-B99E6BF8B1F0}" srcOrd="1" destOrd="0" parTransId="{82A0CB79-FEDC-4964-9060-236E7ABE642F}" sibTransId="{181FF400-898C-454B-92BC-32B35A4FEC89}"/>
    <dgm:cxn modelId="{9BC6B317-8429-429A-9664-1947C3BBF112}" type="presOf" srcId="{DA523D81-36FF-4CBB-AF7F-C700977356EF}" destId="{7CDFDB0D-6C39-4947-97EC-0BF55BCBD521}" srcOrd="0" destOrd="0" presId="urn:microsoft.com/office/officeart/2005/8/layout/chevron1"/>
    <dgm:cxn modelId="{53F4083B-8821-4914-A49D-D1425E8D9700}" srcId="{2E92A7D3-DE98-46DA-8ACB-981637130DF4}" destId="{DA523D81-36FF-4CBB-AF7F-C700977356EF}" srcOrd="2" destOrd="0" parTransId="{44F8D9DE-C829-48BD-A62A-A02EFD882D13}" sibTransId="{BFAB7D7B-2C63-45AE-8B89-AD642BDDDA92}"/>
    <dgm:cxn modelId="{5BF4B254-0271-478D-BFB9-9E308E5197D3}" type="presOf" srcId="{2E92A7D3-DE98-46DA-8ACB-981637130DF4}" destId="{0D8EF78B-9B7D-4712-87FC-C30EFCB16509}" srcOrd="0" destOrd="0" presId="urn:microsoft.com/office/officeart/2005/8/layout/chevron1"/>
    <dgm:cxn modelId="{53D31B8D-63B1-4215-B1AB-678CA94B6E16}" type="presOf" srcId="{D6AEE404-12E8-400B-B79E-52BD9381270B}" destId="{4C9CE2B7-8D23-4496-845F-B2F8ECDC4B71}" srcOrd="0" destOrd="0" presId="urn:microsoft.com/office/officeart/2005/8/layout/chevron1"/>
    <dgm:cxn modelId="{9875A7A3-6244-4AE0-933D-EE46D46F880F}" srcId="{2E92A7D3-DE98-46DA-8ACB-981637130DF4}" destId="{D6AEE404-12E8-400B-B79E-52BD9381270B}" srcOrd="0" destOrd="0" parTransId="{BDAD588D-AA34-4E10-9FE4-0E0F7903CD3C}" sibTransId="{6F74ED35-FD42-4B1C-B7EC-07E6C0471203}"/>
    <dgm:cxn modelId="{3F2219B2-B9EA-42EB-B7EA-3F7CAA930626}" type="presOf" srcId="{57E0DB20-027C-4A6C-9481-B99E6BF8B1F0}" destId="{BFE1DEC0-0274-45BB-A9A9-C7821A5C99B5}" srcOrd="0" destOrd="0" presId="urn:microsoft.com/office/officeart/2005/8/layout/chevron1"/>
    <dgm:cxn modelId="{78050C7E-09D9-4751-AC98-CCE2C2DAD5E9}" type="presParOf" srcId="{0D8EF78B-9B7D-4712-87FC-C30EFCB16509}" destId="{4C9CE2B7-8D23-4496-845F-B2F8ECDC4B71}" srcOrd="0" destOrd="0" presId="urn:microsoft.com/office/officeart/2005/8/layout/chevron1"/>
    <dgm:cxn modelId="{C2A7819C-F732-4A57-86D2-2E1248D7C5DC}" type="presParOf" srcId="{0D8EF78B-9B7D-4712-87FC-C30EFCB16509}" destId="{F224AF3F-6C48-45A7-8CEE-325736A78A5E}" srcOrd="1" destOrd="0" presId="urn:microsoft.com/office/officeart/2005/8/layout/chevron1"/>
    <dgm:cxn modelId="{5765C25B-52FE-489C-81E8-4391900B388E}" type="presParOf" srcId="{0D8EF78B-9B7D-4712-87FC-C30EFCB16509}" destId="{BFE1DEC0-0274-45BB-A9A9-C7821A5C99B5}" srcOrd="2" destOrd="0" presId="urn:microsoft.com/office/officeart/2005/8/layout/chevron1"/>
    <dgm:cxn modelId="{6F5D03A6-4C64-412B-8657-D306A1599772}" type="presParOf" srcId="{0D8EF78B-9B7D-4712-87FC-C30EFCB16509}" destId="{CF3070E4-012A-414F-B16C-11DF8731DC8A}" srcOrd="3" destOrd="0" presId="urn:microsoft.com/office/officeart/2005/8/layout/chevron1"/>
    <dgm:cxn modelId="{9382D19B-23E9-41BD-AECC-82E9C85BA24F}" type="presParOf" srcId="{0D8EF78B-9B7D-4712-87FC-C30EFCB16509}" destId="{7CDFDB0D-6C39-4947-97EC-0BF55BCBD52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1B140-2475-41AA-9B50-534498855DE7}">
      <dsp:nvSpPr>
        <dsp:cNvPr id="0" name=""/>
        <dsp:cNvSpPr/>
      </dsp:nvSpPr>
      <dsp:spPr>
        <a:xfrm>
          <a:off x="1878360" y="0"/>
          <a:ext cx="3533458" cy="11042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FF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915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Latar</a:t>
          </a: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Belakang</a:t>
          </a:r>
          <a:endParaRPr lang="en-US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78360" y="0"/>
        <a:ext cx="3533458" cy="1104205"/>
      </dsp:txXfrm>
    </dsp:sp>
    <dsp:sp modelId="{55E54AF4-5898-4F99-8E23-7F1AEB466B03}">
      <dsp:nvSpPr>
        <dsp:cNvPr id="0" name=""/>
        <dsp:cNvSpPr/>
      </dsp:nvSpPr>
      <dsp:spPr>
        <a:xfrm>
          <a:off x="1879058" y="138703"/>
          <a:ext cx="477092" cy="715638"/>
        </a:xfrm>
        <a:prstGeom prst="rect">
          <a:avLst/>
        </a:prstGeom>
        <a:solidFill>
          <a:srgbClr val="DCDC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58FD2-02E4-4252-8BAA-CF3434F67363}">
      <dsp:nvSpPr>
        <dsp:cNvPr id="0" name=""/>
        <dsp:cNvSpPr/>
      </dsp:nvSpPr>
      <dsp:spPr>
        <a:xfrm>
          <a:off x="1817160" y="1190238"/>
          <a:ext cx="3821647" cy="133751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915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Overview PSAK 74 </a:t>
          </a: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endParaRPr lang="en-US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17160" y="1190238"/>
        <a:ext cx="3821647" cy="1337513"/>
      </dsp:txXfrm>
    </dsp:sp>
    <dsp:sp modelId="{ADFEC4A2-334D-4638-8C0A-C017BAECE8F0}">
      <dsp:nvSpPr>
        <dsp:cNvPr id="0" name=""/>
        <dsp:cNvSpPr/>
      </dsp:nvSpPr>
      <dsp:spPr>
        <a:xfrm>
          <a:off x="1856844" y="1452612"/>
          <a:ext cx="521520" cy="782281"/>
        </a:xfrm>
        <a:prstGeom prst="rect">
          <a:avLst/>
        </a:prstGeom>
        <a:solidFill>
          <a:srgbClr val="D6BE8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527F0-FD7F-47D7-B8A0-69BFD2402D68}">
      <dsp:nvSpPr>
        <dsp:cNvPr id="0" name=""/>
        <dsp:cNvSpPr/>
      </dsp:nvSpPr>
      <dsp:spPr>
        <a:xfrm>
          <a:off x="1889116" y="2653128"/>
          <a:ext cx="3533458" cy="11042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7915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Ilustrasi</a:t>
          </a:r>
          <a:r>
            <a:rPr lang="en-GB" altLang="en-US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  &amp; </a:t>
          </a:r>
          <a:r>
            <a:rPr lang="en-GB" altLang="en-US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Diskusi</a:t>
          </a:r>
          <a:endParaRPr lang="en-GB" altLang="en-US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89116" y="2653128"/>
        <a:ext cx="3533458" cy="1104205"/>
      </dsp:txXfrm>
    </dsp:sp>
    <dsp:sp modelId="{01663C5B-1683-4AA8-BF21-61415A97656D}">
      <dsp:nvSpPr>
        <dsp:cNvPr id="0" name=""/>
        <dsp:cNvSpPr/>
      </dsp:nvSpPr>
      <dsp:spPr>
        <a:xfrm>
          <a:off x="1867604" y="2799841"/>
          <a:ext cx="521513" cy="782281"/>
        </a:xfrm>
        <a:prstGeom prst="rect">
          <a:avLst/>
        </a:prstGeom>
        <a:solidFill>
          <a:srgbClr val="E7BD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A56CF-DD42-478E-BAF8-848D27C659CB}">
      <dsp:nvSpPr>
        <dsp:cNvPr id="0" name=""/>
        <dsp:cNvSpPr/>
      </dsp:nvSpPr>
      <dsp:spPr>
        <a:xfrm>
          <a:off x="0" y="403357"/>
          <a:ext cx="10957560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memiliki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dampak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panjang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berbagai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ketidakpastian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Namun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perlakuan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62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dianggap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belum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memberikan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diperlukan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oleh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256" y="464613"/>
        <a:ext cx="10835048" cy="1132313"/>
      </dsp:txXfrm>
    </dsp:sp>
    <dsp:sp modelId="{9B351622-D64D-4BF3-915B-3408F4649269}">
      <dsp:nvSpPr>
        <dsp:cNvPr id="0" name=""/>
        <dsp:cNvSpPr/>
      </dsp:nvSpPr>
      <dsp:spPr>
        <a:xfrm>
          <a:off x="0" y="1638171"/>
          <a:ext cx="1095756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90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Memahami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menerbitkan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Membuat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perbandingan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antara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lainnya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menerbitkan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638171"/>
        <a:ext cx="10957560" cy="1076400"/>
      </dsp:txXfrm>
    </dsp:sp>
    <dsp:sp modelId="{F4649434-4728-4DB8-BA25-82F5EB117CEE}">
      <dsp:nvSpPr>
        <dsp:cNvPr id="0" name=""/>
        <dsp:cNvSpPr/>
      </dsp:nvSpPr>
      <dsp:spPr>
        <a:xfrm>
          <a:off x="0" y="2691364"/>
          <a:ext cx="10957560" cy="788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62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mengadaposi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4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tahun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2004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sebagai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respon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perusahaan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Uni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Eropa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harus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mengadopsi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2005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481" y="2729845"/>
        <a:ext cx="10880598" cy="711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2B8EC-B316-4B26-AD43-77249C2C7447}">
      <dsp:nvSpPr>
        <dsp:cNvPr id="0" name=""/>
        <dsp:cNvSpPr/>
      </dsp:nvSpPr>
      <dsp:spPr>
        <a:xfrm>
          <a:off x="0" y="779"/>
          <a:ext cx="10439400" cy="1011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4 / PSAK 62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masih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memperkenankan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mempertahankan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praktik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digunakan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perbaikan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pada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aspek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klasifikasi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390" y="50169"/>
        <a:ext cx="10340620" cy="912970"/>
      </dsp:txXfrm>
    </dsp:sp>
    <dsp:sp modelId="{28ECF464-880E-4BD3-A4B0-96DBB28D5254}">
      <dsp:nvSpPr>
        <dsp:cNvPr id="0" name=""/>
        <dsp:cNvSpPr/>
      </dsp:nvSpPr>
      <dsp:spPr>
        <a:xfrm>
          <a:off x="0" y="1012530"/>
          <a:ext cx="10439400" cy="29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D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012530"/>
        <a:ext cx="10439400" cy="29493"/>
      </dsp:txXfrm>
    </dsp:sp>
    <dsp:sp modelId="{5C969AC4-5775-4F7B-A782-975E5511C112}">
      <dsp:nvSpPr>
        <dsp:cNvPr id="0" name=""/>
        <dsp:cNvSpPr/>
      </dsp:nvSpPr>
      <dsp:spPr>
        <a:xfrm>
          <a:off x="0" y="1042024"/>
          <a:ext cx="10439400" cy="6937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4 / PSAK 62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interim –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sementara</a:t>
          </a:r>
          <a:endParaRPr lang="en-ID" sz="20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866" y="1075890"/>
        <a:ext cx="10371668" cy="626015"/>
      </dsp:txXfrm>
    </dsp:sp>
    <dsp:sp modelId="{175C0554-4366-425D-8479-15DEDE772CFE}">
      <dsp:nvSpPr>
        <dsp:cNvPr id="0" name=""/>
        <dsp:cNvSpPr/>
      </dsp:nvSpPr>
      <dsp:spPr>
        <a:xfrm>
          <a:off x="0" y="1740901"/>
          <a:ext cx="10439400" cy="1011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17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merupakan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final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terus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dikerjakan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akhirnya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pertama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kali pada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Mei 2017.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perkembangannya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terdapat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perubahan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atas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yang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kemudian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diterbitkan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bulan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Maret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2020.</a:t>
          </a:r>
          <a:endParaRPr lang="en-ID" sz="20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390" y="1790291"/>
        <a:ext cx="10340620" cy="912970"/>
      </dsp:txXfrm>
    </dsp:sp>
    <dsp:sp modelId="{E8F9ED5B-9CCF-4404-A84B-0CBFA5E89EF7}">
      <dsp:nvSpPr>
        <dsp:cNvPr id="0" name=""/>
        <dsp:cNvSpPr/>
      </dsp:nvSpPr>
      <dsp:spPr>
        <a:xfrm>
          <a:off x="0" y="2757781"/>
          <a:ext cx="10439400" cy="7668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IFRS 17 Berlaku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1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Januari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2023</a:t>
          </a:r>
          <a:endParaRPr lang="en-ID" sz="20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34" y="2795215"/>
        <a:ext cx="10364532" cy="691968"/>
      </dsp:txXfrm>
    </dsp:sp>
    <dsp:sp modelId="{F67DAB56-85C4-4915-9ED9-2EA1B91E7AD8}">
      <dsp:nvSpPr>
        <dsp:cNvPr id="0" name=""/>
        <dsp:cNvSpPr/>
      </dsp:nvSpPr>
      <dsp:spPr>
        <a:xfrm>
          <a:off x="0" y="3529747"/>
          <a:ext cx="10439400" cy="7668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 Indonesia IFRS 17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diadopsi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menjadi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74</a:t>
          </a:r>
          <a:endParaRPr lang="en-ID" sz="20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34" y="3567181"/>
        <a:ext cx="10364532" cy="691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2B8EC-B316-4B26-AD43-77249C2C7447}">
      <dsp:nvSpPr>
        <dsp:cNvPr id="0" name=""/>
        <dsp:cNvSpPr/>
      </dsp:nvSpPr>
      <dsp:spPr>
        <a:xfrm>
          <a:off x="0" y="0"/>
          <a:ext cx="10576560" cy="881677"/>
        </a:xfrm>
        <a:prstGeom prst="roundRect">
          <a:avLst/>
        </a:prstGeom>
        <a:solidFill>
          <a:srgbClr val="C466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Pencatatan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asuransi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menurut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PSAK 62 </a:t>
          </a:r>
          <a:r>
            <a:rPr lang="en-US" sz="22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mencerminkan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karakteristik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ekonomi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risiko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tepat</a:t>
          </a:r>
          <a:r>
            <a:rPr lang="en-US" sz="22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waktu</a:t>
          </a:r>
          <a:endParaRPr lang="en-US" sz="22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040" y="43040"/>
        <a:ext cx="10490480" cy="795597"/>
      </dsp:txXfrm>
    </dsp:sp>
    <dsp:sp modelId="{D55592CA-50B6-43BA-8224-659C440D8FEA}">
      <dsp:nvSpPr>
        <dsp:cNvPr id="0" name=""/>
        <dsp:cNvSpPr/>
      </dsp:nvSpPr>
      <dsp:spPr>
        <a:xfrm>
          <a:off x="0" y="883291"/>
          <a:ext cx="10576560" cy="414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80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Kontrak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jangka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panjang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diukur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outdated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Banyak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menggunakan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expected investment return on assets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diskonto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liabilitas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walaupun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kewajiban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pemegang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polis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tergantung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kinerja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Nilai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waktu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uang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seringkali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tidak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tercermin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bahkan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apablia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pembayaran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kas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jatuh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tempo di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Sangat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sedikit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mengenai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resources of profit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dilaporkan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berjalan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maupun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diekspektasikan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dihasilkan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masa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depan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terkait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underwriting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(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misalnya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pengakuan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dilaporkan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secara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cash basis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bahkan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apabila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jasa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diberikan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di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periode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yang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berbeda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Pelaporan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pendapatan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memasukkan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komponen</a:t>
          </a:r>
          <a:r>
            <a:rPr lang="en-US" sz="20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investasi</a:t>
          </a:r>
          <a:r>
            <a:rPr lang="en-US" sz="2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0" y="883291"/>
        <a:ext cx="10576560" cy="41459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4119B-BC19-49B3-A74E-85F4CDA2FB8E}">
      <dsp:nvSpPr>
        <dsp:cNvPr id="0" name=""/>
        <dsp:cNvSpPr/>
      </dsp:nvSpPr>
      <dsp:spPr>
        <a:xfrm>
          <a:off x="4432752" y="1994048"/>
          <a:ext cx="1421494" cy="142149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PSAK 74 / PSAK 71</a:t>
          </a:r>
          <a:endParaRPr lang="en-ID" sz="2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40925" y="2202221"/>
        <a:ext cx="1005148" cy="1005148"/>
      </dsp:txXfrm>
    </dsp:sp>
    <dsp:sp modelId="{B4598065-0406-4410-9142-E2E4055EF3FC}">
      <dsp:nvSpPr>
        <dsp:cNvPr id="0" name=""/>
        <dsp:cNvSpPr/>
      </dsp:nvSpPr>
      <dsp:spPr>
        <a:xfrm rot="16200000">
          <a:off x="4991773" y="1474705"/>
          <a:ext cx="303453" cy="48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b="1" kern="1200">
            <a:solidFill>
              <a:schemeClr val="tx1"/>
            </a:solidFill>
          </a:endParaRPr>
        </a:p>
      </dsp:txBody>
      <dsp:txXfrm>
        <a:off x="5037291" y="1616885"/>
        <a:ext cx="212417" cy="289984"/>
      </dsp:txXfrm>
    </dsp:sp>
    <dsp:sp modelId="{3667AD80-7BB1-4E26-82F0-9BDF5C82B61F}">
      <dsp:nvSpPr>
        <dsp:cNvPr id="0" name=""/>
        <dsp:cNvSpPr/>
      </dsp:nvSpPr>
      <dsp:spPr>
        <a:xfrm>
          <a:off x="4432752" y="0"/>
          <a:ext cx="1421494" cy="142149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</a:t>
          </a:r>
          <a:endParaRPr lang="en-ID" sz="2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40925" y="208173"/>
        <a:ext cx="1005148" cy="1005148"/>
      </dsp:txXfrm>
    </dsp:sp>
    <dsp:sp modelId="{C1F8B327-9384-44D4-A784-4EF366585CDA}">
      <dsp:nvSpPr>
        <dsp:cNvPr id="0" name=""/>
        <dsp:cNvSpPr/>
      </dsp:nvSpPr>
      <dsp:spPr>
        <a:xfrm rot="20644524">
          <a:off x="5992458" y="2158783"/>
          <a:ext cx="435520" cy="48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435322"/>
            <a:satOff val="-12128"/>
            <a:lumOff val="-3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b="1" kern="1200">
            <a:solidFill>
              <a:schemeClr val="tx1"/>
            </a:solidFill>
          </a:endParaRPr>
        </a:p>
      </dsp:txBody>
      <dsp:txXfrm>
        <a:off x="5994965" y="2273369"/>
        <a:ext cx="304864" cy="289984"/>
      </dsp:txXfrm>
    </dsp:sp>
    <dsp:sp modelId="{A4E45C25-9C28-42E6-B306-AD3758DF9480}">
      <dsp:nvSpPr>
        <dsp:cNvPr id="0" name=""/>
        <dsp:cNvSpPr/>
      </dsp:nvSpPr>
      <dsp:spPr>
        <a:xfrm>
          <a:off x="6589897" y="1378567"/>
          <a:ext cx="1421494" cy="1421494"/>
        </a:xfrm>
        <a:prstGeom prst="ellipse">
          <a:avLst/>
        </a:prstGeom>
        <a:solidFill>
          <a:schemeClr val="accent5">
            <a:hueOff val="435322"/>
            <a:satOff val="-12128"/>
            <a:lumOff val="-3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Sistem</a:t>
          </a:r>
          <a:r>
            <a:rPr lang="en-US" sz="21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TI dan Proses</a:t>
          </a:r>
          <a:endParaRPr lang="en-ID" sz="2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798070" y="1586740"/>
        <a:ext cx="1005148" cy="1005148"/>
      </dsp:txXfrm>
    </dsp:sp>
    <dsp:sp modelId="{25E440CA-EF0C-46A3-9DE3-E4E31DDCD6C6}">
      <dsp:nvSpPr>
        <dsp:cNvPr id="0" name=""/>
        <dsp:cNvSpPr/>
      </dsp:nvSpPr>
      <dsp:spPr>
        <a:xfrm rot="2900470">
          <a:off x="5658116" y="3260579"/>
          <a:ext cx="389695" cy="48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870644"/>
            <a:satOff val="-24256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b="1" kern="1200">
            <a:solidFill>
              <a:schemeClr val="tx1"/>
            </a:solidFill>
          </a:endParaRPr>
        </a:p>
      </dsp:txBody>
      <dsp:txXfrm>
        <a:off x="5677716" y="3313569"/>
        <a:ext cx="272787" cy="289984"/>
      </dsp:txXfrm>
    </dsp:sp>
    <dsp:sp modelId="{BB00108D-64D2-4A15-976A-2CD24910FA52}">
      <dsp:nvSpPr>
        <dsp:cNvPr id="0" name=""/>
        <dsp:cNvSpPr/>
      </dsp:nvSpPr>
      <dsp:spPr>
        <a:xfrm>
          <a:off x="5866344" y="3605404"/>
          <a:ext cx="1421494" cy="1421494"/>
        </a:xfrm>
        <a:prstGeom prst="ellipse">
          <a:avLst/>
        </a:prstGeom>
        <a:solidFill>
          <a:schemeClr val="accent5">
            <a:hueOff val="870644"/>
            <a:satOff val="-24256"/>
            <a:lumOff val="-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SDM</a:t>
          </a:r>
          <a:endParaRPr lang="en-ID" sz="2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074517" y="3813577"/>
        <a:ext cx="1005148" cy="1005148"/>
      </dsp:txXfrm>
    </dsp:sp>
    <dsp:sp modelId="{76D69734-1D0E-4154-B22B-C89CF1ECE7B5}">
      <dsp:nvSpPr>
        <dsp:cNvPr id="0" name=""/>
        <dsp:cNvSpPr/>
      </dsp:nvSpPr>
      <dsp:spPr>
        <a:xfrm rot="7899530">
          <a:off x="4239187" y="3260579"/>
          <a:ext cx="389695" cy="48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305967"/>
            <a:satOff val="-36384"/>
            <a:lumOff val="-105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b="1" kern="1200">
            <a:solidFill>
              <a:schemeClr val="tx1"/>
            </a:solidFill>
          </a:endParaRPr>
        </a:p>
      </dsp:txBody>
      <dsp:txXfrm rot="10800000">
        <a:off x="4336495" y="3313569"/>
        <a:ext cx="272787" cy="289984"/>
      </dsp:txXfrm>
    </dsp:sp>
    <dsp:sp modelId="{D013992B-49C8-4CE3-A902-1FD373154097}">
      <dsp:nvSpPr>
        <dsp:cNvPr id="0" name=""/>
        <dsp:cNvSpPr/>
      </dsp:nvSpPr>
      <dsp:spPr>
        <a:xfrm>
          <a:off x="2999161" y="3605404"/>
          <a:ext cx="1421494" cy="1421494"/>
        </a:xfrm>
        <a:prstGeom prst="ellipse">
          <a:avLst/>
        </a:prstGeom>
        <a:solidFill>
          <a:schemeClr val="accent5">
            <a:hueOff val="1305967"/>
            <a:satOff val="-36384"/>
            <a:lumOff val="-105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KPI</a:t>
          </a:r>
          <a:endParaRPr lang="en-ID" sz="2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207334" y="3813577"/>
        <a:ext cx="1005148" cy="1005148"/>
      </dsp:txXfrm>
    </dsp:sp>
    <dsp:sp modelId="{73EB467E-CCA6-4DE4-8F53-C1ED8F40DEDE}">
      <dsp:nvSpPr>
        <dsp:cNvPr id="0" name=""/>
        <dsp:cNvSpPr/>
      </dsp:nvSpPr>
      <dsp:spPr>
        <a:xfrm rot="11755476">
          <a:off x="3867948" y="2184069"/>
          <a:ext cx="435520" cy="483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741289"/>
            <a:satOff val="-48512"/>
            <a:lumOff val="-141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/>
        </a:p>
      </dsp:txBody>
      <dsp:txXfrm rot="10800000">
        <a:off x="3996097" y="2298655"/>
        <a:ext cx="304864" cy="289984"/>
      </dsp:txXfrm>
    </dsp:sp>
    <dsp:sp modelId="{AF2211E8-3F30-4948-A030-94E347A645ED}">
      <dsp:nvSpPr>
        <dsp:cNvPr id="0" name=""/>
        <dsp:cNvSpPr/>
      </dsp:nvSpPr>
      <dsp:spPr>
        <a:xfrm>
          <a:off x="2275608" y="1378567"/>
          <a:ext cx="1421494" cy="1421494"/>
        </a:xfrm>
        <a:prstGeom prst="ellipse">
          <a:avLst/>
        </a:prstGeom>
        <a:solidFill>
          <a:schemeClr val="accent5">
            <a:hueOff val="1741289"/>
            <a:satOff val="-48512"/>
            <a:lumOff val="-14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Aktuaris</a:t>
          </a:r>
          <a:endParaRPr lang="en-ID" sz="2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83781" y="1586740"/>
        <a:ext cx="1005148" cy="10051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484F0-06AA-425C-90BC-A39C5DF721D4}">
      <dsp:nvSpPr>
        <dsp:cNvPr id="0" name=""/>
        <dsp:cNvSpPr/>
      </dsp:nvSpPr>
      <dsp:spPr>
        <a:xfrm>
          <a:off x="1002" y="701037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2017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8699" y="701037"/>
        <a:ext cx="811839" cy="795393"/>
      </dsp:txXfrm>
    </dsp:sp>
    <dsp:sp modelId="{D3A0BE35-F68F-4B2F-94AE-78CE6FB8FF54}">
      <dsp:nvSpPr>
        <dsp:cNvPr id="0" name=""/>
        <dsp:cNvSpPr/>
      </dsp:nvSpPr>
      <dsp:spPr>
        <a:xfrm>
          <a:off x="1447511" y="701037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2018c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45208" y="701037"/>
        <a:ext cx="811839" cy="795393"/>
      </dsp:txXfrm>
    </dsp:sp>
    <dsp:sp modelId="{56D61519-BDC0-4DEE-8921-594C01F3930B}">
      <dsp:nvSpPr>
        <dsp:cNvPr id="0" name=""/>
        <dsp:cNvSpPr/>
      </dsp:nvSpPr>
      <dsp:spPr>
        <a:xfrm>
          <a:off x="2894020" y="701037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2019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291717" y="701037"/>
        <a:ext cx="811839" cy="795393"/>
      </dsp:txXfrm>
    </dsp:sp>
    <dsp:sp modelId="{7417D7C9-0954-4FCC-97F4-CA876F7A3E10}">
      <dsp:nvSpPr>
        <dsp:cNvPr id="0" name=""/>
        <dsp:cNvSpPr/>
      </dsp:nvSpPr>
      <dsp:spPr>
        <a:xfrm>
          <a:off x="4724400" y="701037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2020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22097" y="701037"/>
        <a:ext cx="811839" cy="795393"/>
      </dsp:txXfrm>
    </dsp:sp>
    <dsp:sp modelId="{C000E149-93EA-416D-A264-B66F93E65923}">
      <dsp:nvSpPr>
        <dsp:cNvPr id="0" name=""/>
        <dsp:cNvSpPr/>
      </dsp:nvSpPr>
      <dsp:spPr>
        <a:xfrm>
          <a:off x="6469967" y="701037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2021&amp;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2022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67664" y="701037"/>
        <a:ext cx="811839" cy="795393"/>
      </dsp:txXfrm>
    </dsp:sp>
    <dsp:sp modelId="{BD8FAF6E-2DB2-4740-AE99-1CCB345F0E4A}">
      <dsp:nvSpPr>
        <dsp:cNvPr id="0" name=""/>
        <dsp:cNvSpPr/>
      </dsp:nvSpPr>
      <dsp:spPr>
        <a:xfrm>
          <a:off x="7689165" y="673470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2023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86862" y="673470"/>
        <a:ext cx="811839" cy="795393"/>
      </dsp:txXfrm>
    </dsp:sp>
    <dsp:sp modelId="{96805403-A62C-4AA6-8B66-EB771BAC9D88}">
      <dsp:nvSpPr>
        <dsp:cNvPr id="0" name=""/>
        <dsp:cNvSpPr/>
      </dsp:nvSpPr>
      <dsp:spPr>
        <a:xfrm>
          <a:off x="8908363" y="673470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2024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306060" y="673470"/>
        <a:ext cx="811839" cy="795393"/>
      </dsp:txXfrm>
    </dsp:sp>
    <dsp:sp modelId="{A8A94090-B64F-456E-9EAD-5BFFE11F2288}">
      <dsp:nvSpPr>
        <dsp:cNvPr id="0" name=""/>
        <dsp:cNvSpPr/>
      </dsp:nvSpPr>
      <dsp:spPr>
        <a:xfrm>
          <a:off x="10126565" y="673470"/>
          <a:ext cx="1607232" cy="79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2025</a:t>
          </a:r>
          <a:endParaRPr lang="en-ID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524262" y="673470"/>
        <a:ext cx="811839" cy="7953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CE2B7-8D23-4496-845F-B2F8ECDC4B71}">
      <dsp:nvSpPr>
        <dsp:cNvPr id="0" name=""/>
        <dsp:cNvSpPr/>
      </dsp:nvSpPr>
      <dsp:spPr>
        <a:xfrm>
          <a:off x="2419" y="0"/>
          <a:ext cx="3378985" cy="7014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Kebijakan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Akuntansi</a:t>
          </a:r>
          <a:endParaRPr lang="en-ID" sz="16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3143" y="0"/>
        <a:ext cx="2677537" cy="701448"/>
      </dsp:txXfrm>
    </dsp:sp>
    <dsp:sp modelId="{BFE1DEC0-0274-45BB-A9A9-C7821A5C99B5}">
      <dsp:nvSpPr>
        <dsp:cNvPr id="0" name=""/>
        <dsp:cNvSpPr/>
      </dsp:nvSpPr>
      <dsp:spPr>
        <a:xfrm>
          <a:off x="2587376" y="0"/>
          <a:ext cx="6438691" cy="7014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Pengukuran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Model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Aktuaria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/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Solusi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terintegrasi</a:t>
          </a:r>
          <a:endParaRPr lang="en-ID" sz="16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938100" y="0"/>
        <a:ext cx="5737243" cy="701448"/>
      </dsp:txXfrm>
    </dsp:sp>
    <dsp:sp modelId="{7CDFDB0D-6C39-4947-97EC-0BF55BCBD521}">
      <dsp:nvSpPr>
        <dsp:cNvPr id="0" name=""/>
        <dsp:cNvSpPr/>
      </dsp:nvSpPr>
      <dsp:spPr>
        <a:xfrm>
          <a:off x="8232040" y="0"/>
          <a:ext cx="3347938" cy="7014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Transisi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presentasi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6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endParaRPr lang="en-ID" sz="16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82764" y="0"/>
        <a:ext cx="2646490" cy="701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0.65194</cdr:x>
      <cdr:y>0.30414</cdr:y>
    </cdr:from>
    <cdr:to>
      <cdr:x>0.83367</cdr:x>
      <cdr:y>0.5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4E7C125D-5E51-478B-A5FB-2B231FD437C3}"/>
            </a:ext>
          </a:extLst>
        </cdr:cNvPr>
        <cdr:cNvCxnSpPr>
          <a:stCxn xmlns:a="http://schemas.openxmlformats.org/drawingml/2006/main" id="7" idx="0"/>
        </cdr:cNvCxnSpPr>
      </cdr:nvCxnSpPr>
      <cdr:spPr bwMode="auto">
        <a:xfrm xmlns:a="http://schemas.openxmlformats.org/drawingml/2006/main" flipH="1" flipV="1">
          <a:off x="4793912" y="1443214"/>
          <a:ext cx="1336302" cy="929398"/>
        </a:xfrm>
        <a:prstGeom xmlns:a="http://schemas.openxmlformats.org/drawingml/2006/main" prst="straightConnector1">
          <a:avLst/>
        </a:prstGeom>
        <a:gradFill xmlns:a="http://schemas.openxmlformats.org/drawingml/2006/main"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2700000" scaled="1"/>
        </a:gra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 xmlns:a="http://schemas.openxmlformats.org/drawingml/2006/main">
          <a:outerShdw dist="53882" dir="2700000" algn="ctr" rotWithShape="0">
            <a:schemeClr val="bg2"/>
          </a:outerShdw>
        </a:effectLst>
      </cdr:spPr>
    </cdr:cxnSp>
  </cdr:relSizeAnchor>
  <cdr:relSizeAnchor xmlns:cdr="http://schemas.openxmlformats.org/drawingml/2006/chartDrawing">
    <cdr:from>
      <cdr:x>0.68502</cdr:x>
      <cdr:y>0.57378</cdr:y>
    </cdr:from>
    <cdr:to>
      <cdr:x>0.84749</cdr:x>
      <cdr:y>0.79156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105D0E22-E2BB-4E30-B133-0BFD643E0450}"/>
            </a:ext>
          </a:extLst>
        </cdr:cNvPr>
        <cdr:cNvCxnSpPr/>
      </cdr:nvCxnSpPr>
      <cdr:spPr bwMode="auto">
        <a:xfrm xmlns:a="http://schemas.openxmlformats.org/drawingml/2006/main" flipH="1">
          <a:off x="5037173" y="2722712"/>
          <a:ext cx="1194663" cy="1033406"/>
        </a:xfrm>
        <a:prstGeom xmlns:a="http://schemas.openxmlformats.org/drawingml/2006/main" prst="straightConnector1">
          <a:avLst/>
        </a:prstGeom>
        <a:gradFill xmlns:a="http://schemas.openxmlformats.org/drawingml/2006/main"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2700000" scaled="1"/>
        </a:gra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 xmlns:a="http://schemas.openxmlformats.org/drawingml/2006/main">
          <a:outerShdw dist="53882" dir="2700000" algn="ctr" rotWithShape="0">
            <a:schemeClr val="bg2"/>
          </a:outerShdw>
        </a:effectLst>
      </cdr:spPr>
    </cdr:cxnSp>
  </cdr:relSizeAnchor>
  <cdr:relSizeAnchor xmlns:cdr="http://schemas.openxmlformats.org/drawingml/2006/chartDrawing">
    <cdr:from>
      <cdr:x>0.75422</cdr:x>
      <cdr:y>0.5</cdr:y>
    </cdr:from>
    <cdr:to>
      <cdr:x>0.91311</cdr:x>
      <cdr:y>0.59052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E2216612-6C5A-49DA-BDC2-549F42D70317}"/>
            </a:ext>
          </a:extLst>
        </cdr:cNvPr>
        <cdr:cNvSpPr/>
      </cdr:nvSpPr>
      <cdr:spPr bwMode="auto">
        <a:xfrm xmlns:a="http://schemas.openxmlformats.org/drawingml/2006/main">
          <a:off x="5546036" y="2372612"/>
          <a:ext cx="1168355" cy="4295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>
          <a:outerShdw dist="53882" dir="2700000" algn="ctr" rotWithShape="0">
            <a:schemeClr val="bg2"/>
          </a:outerShdw>
        </a:effectLst>
      </cdr:spPr>
      <cdr:txBody>
        <a:bodyPr xmlns:a="http://schemas.openxmlformats.org/drawingml/2006/main" vertOverflow="clip" vert="horz" wrap="square" lIns="91440" tIns="91440" rIns="91440" bIns="91440" numCol="1" rtlCol="0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Pemisahan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0.71277</cdr:x>
      <cdr:y>0.53248</cdr:y>
    </cdr:from>
    <cdr:to>
      <cdr:x>0.75422</cdr:x>
      <cdr:y>0.53248</cdr:y>
    </cdr:to>
    <cdr:cxnSp macro="">
      <cdr:nvCxnSpPr>
        <cdr:cNvPr id="9" name="Straight Arrow Connector 8">
          <a:extLst xmlns:a="http://schemas.openxmlformats.org/drawingml/2006/main">
            <a:ext uri="{FF2B5EF4-FFF2-40B4-BE49-F238E27FC236}">
              <a16:creationId xmlns:a16="http://schemas.microsoft.com/office/drawing/2014/main" id="{F23CDA96-ED81-406E-AA49-5AB1501B4C56}"/>
            </a:ext>
          </a:extLst>
        </cdr:cNvPr>
        <cdr:cNvCxnSpPr/>
      </cdr:nvCxnSpPr>
      <cdr:spPr bwMode="auto">
        <a:xfrm xmlns:a="http://schemas.openxmlformats.org/drawingml/2006/main" flipH="1">
          <a:off x="5241236" y="2526730"/>
          <a:ext cx="304801" cy="0"/>
        </a:xfrm>
        <a:prstGeom xmlns:a="http://schemas.openxmlformats.org/drawingml/2006/main" prst="straightConnector1">
          <a:avLst/>
        </a:prstGeom>
        <a:gradFill xmlns:a="http://schemas.openxmlformats.org/drawingml/2006/main"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2700000" scaled="1"/>
        </a:gra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 xmlns:a="http://schemas.openxmlformats.org/drawingml/2006/main">
          <a:outerShdw dist="53882" dir="2700000" algn="ctr" rotWithShape="0">
            <a:schemeClr val="bg2"/>
          </a:outerShdw>
        </a:effectLst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9F0516-BCF0-4D98-8733-D3C2801EE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2313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008" y="3230815"/>
            <a:ext cx="7292149" cy="306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A51CDF-1F43-432E-9E42-326184CF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013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38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00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56729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51CDF-1F43-432E-9E42-326184CF1E84}" type="slidenum">
              <a:rPr lang="en-US" altLang="en-US" smtClean="0"/>
              <a:pPr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795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2.jpeg"/><Relationship Id="rId7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11" Type="http://schemas.openxmlformats.org/officeDocument/2006/relationships/image" Target="../media/image3.svg"/><Relationship Id="rId5" Type="http://schemas.openxmlformats.org/officeDocument/2006/relationships/image" Target="../media/image14.jpeg"/><Relationship Id="rId10" Type="http://schemas.openxmlformats.org/officeDocument/2006/relationships/image" Target="../media/image2.png"/><Relationship Id="rId4" Type="http://schemas.openxmlformats.org/officeDocument/2006/relationships/image" Target="../media/image13.jpeg"/><Relationship Id="rId9" Type="http://schemas.openxmlformats.org/officeDocument/2006/relationships/image" Target="../media/image16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24.jpeg"/><Relationship Id="rId4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3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414D96A-7FD2-435A-9AD8-E6FE7D359AAA}"/>
              </a:ext>
            </a:extLst>
          </p:cNvPr>
          <p:cNvSpPr/>
          <p:nvPr userDrawn="1"/>
        </p:nvSpPr>
        <p:spPr bwMode="auto">
          <a:xfrm>
            <a:off x="-125478" y="0"/>
            <a:ext cx="12534900" cy="701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A1A23D-EA1E-4B41-9B5E-13AB89BCE262}"/>
              </a:ext>
            </a:extLst>
          </p:cNvPr>
          <p:cNvGrpSpPr/>
          <p:nvPr userDrawn="1"/>
        </p:nvGrpSpPr>
        <p:grpSpPr>
          <a:xfrm>
            <a:off x="-380999" y="-349475"/>
            <a:ext cx="12954000" cy="7607989"/>
            <a:chOff x="-381000" y="-349475"/>
            <a:chExt cx="18915743" cy="1110936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EE2233C-6218-4CC1-A3A0-7659CCEA87CF}"/>
                </a:ext>
              </a:extLst>
            </p:cNvPr>
            <p:cNvGrpSpPr/>
            <p:nvPr/>
          </p:nvGrpSpPr>
          <p:grpSpPr>
            <a:xfrm>
              <a:off x="13563600" y="6438900"/>
              <a:ext cx="4971143" cy="4320994"/>
              <a:chOff x="1346663" y="1028701"/>
              <a:chExt cx="4866313" cy="4295386"/>
            </a:xfrm>
            <a:solidFill>
              <a:schemeClr val="tx1"/>
            </a:solidFill>
          </p:grpSpPr>
          <p:grpSp>
            <p:nvGrpSpPr>
              <p:cNvPr id="45" name="Group 7">
                <a:extLst>
                  <a:ext uri="{FF2B5EF4-FFF2-40B4-BE49-F238E27FC236}">
                    <a16:creationId xmlns:a16="http://schemas.microsoft.com/office/drawing/2014/main" id="{3C15634C-F903-49E8-99D0-85336020BF4A}"/>
                  </a:ext>
                </a:extLst>
              </p:cNvPr>
              <p:cNvGrpSpPr/>
              <p:nvPr/>
            </p:nvGrpSpPr>
            <p:grpSpPr>
              <a:xfrm>
                <a:off x="1346663" y="1028701"/>
                <a:ext cx="2174376" cy="1872676"/>
                <a:chOff x="-4993988" y="-2780512"/>
                <a:chExt cx="3143893" cy="2356322"/>
              </a:xfrm>
              <a:grpFill/>
            </p:grpSpPr>
            <p:sp>
              <p:nvSpPr>
                <p:cNvPr id="50" name="Freeform 8">
                  <a:extLst>
                    <a:ext uri="{FF2B5EF4-FFF2-40B4-BE49-F238E27FC236}">
                      <a16:creationId xmlns:a16="http://schemas.microsoft.com/office/drawing/2014/main" id="{D8EDD159-F3AC-451B-8B06-FA083AEA72B2}"/>
                    </a:ext>
                  </a:extLst>
                </p:cNvPr>
                <p:cNvSpPr/>
                <p:nvPr/>
              </p:nvSpPr>
              <p:spPr>
                <a:xfrm>
                  <a:off x="-4993988" y="-2780512"/>
                  <a:ext cx="3143893" cy="2356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132" h="3737662">
                      <a:moveTo>
                        <a:pt x="252805" y="95462"/>
                      </a:moveTo>
                      <a:cubicBezTo>
                        <a:pt x="252805" y="148171"/>
                        <a:pt x="196196" y="190924"/>
                        <a:pt x="126403" y="190924"/>
                      </a:cubicBezTo>
                      <a:cubicBezTo>
                        <a:pt x="56610" y="190924"/>
                        <a:pt x="0" y="148171"/>
                        <a:pt x="0" y="95462"/>
                      </a:cubicBezTo>
                      <a:cubicBezTo>
                        <a:pt x="0" y="42753"/>
                        <a:pt x="56610" y="0"/>
                        <a:pt x="126403" y="0"/>
                      </a:cubicBezTo>
                      <a:cubicBezTo>
                        <a:pt x="196196" y="0"/>
                        <a:pt x="252805" y="42753"/>
                        <a:pt x="252805" y="95462"/>
                      </a:cubicBezTo>
                      <a:close/>
                      <a:moveTo>
                        <a:pt x="1680845" y="0"/>
                      </a:moveTo>
                      <a:cubicBezTo>
                        <a:pt x="1611052" y="0"/>
                        <a:pt x="1554442" y="42753"/>
                        <a:pt x="1554442" y="95462"/>
                      </a:cubicBezTo>
                      <a:cubicBezTo>
                        <a:pt x="1554442" y="148171"/>
                        <a:pt x="1611052" y="190924"/>
                        <a:pt x="1680845" y="190924"/>
                      </a:cubicBezTo>
                      <a:cubicBezTo>
                        <a:pt x="1750638" y="190924"/>
                        <a:pt x="1807248" y="148171"/>
                        <a:pt x="1807248" y="95462"/>
                      </a:cubicBezTo>
                      <a:cubicBezTo>
                        <a:pt x="1807248" y="42753"/>
                        <a:pt x="1750638" y="0"/>
                        <a:pt x="1680845" y="0"/>
                      </a:cubicBezTo>
                      <a:close/>
                      <a:moveTo>
                        <a:pt x="3235288" y="0"/>
                      </a:moveTo>
                      <a:cubicBezTo>
                        <a:pt x="3165495" y="0"/>
                        <a:pt x="3108885" y="42753"/>
                        <a:pt x="3108885" y="95462"/>
                      </a:cubicBezTo>
                      <a:cubicBezTo>
                        <a:pt x="3108885" y="148171"/>
                        <a:pt x="3165495" y="190924"/>
                        <a:pt x="3235288" y="190924"/>
                      </a:cubicBezTo>
                      <a:cubicBezTo>
                        <a:pt x="3305080" y="190924"/>
                        <a:pt x="3361690" y="148171"/>
                        <a:pt x="3361690" y="95462"/>
                      </a:cubicBezTo>
                      <a:cubicBezTo>
                        <a:pt x="3361690" y="42753"/>
                        <a:pt x="3305080" y="0"/>
                        <a:pt x="3235288" y="0"/>
                      </a:cubicBezTo>
                      <a:close/>
                      <a:moveTo>
                        <a:pt x="4789730" y="190924"/>
                      </a:moveTo>
                      <a:cubicBezTo>
                        <a:pt x="4859523" y="190924"/>
                        <a:pt x="4916132" y="148171"/>
                        <a:pt x="4916132" y="95462"/>
                      </a:cubicBezTo>
                      <a:cubicBezTo>
                        <a:pt x="4916132" y="42753"/>
                        <a:pt x="4859523" y="0"/>
                        <a:pt x="4789730" y="0"/>
                      </a:cubicBezTo>
                      <a:cubicBezTo>
                        <a:pt x="4719937" y="0"/>
                        <a:pt x="4663327" y="42753"/>
                        <a:pt x="4663327" y="95462"/>
                      </a:cubicBezTo>
                      <a:cubicBezTo>
                        <a:pt x="4663327" y="148171"/>
                        <a:pt x="4719937" y="190924"/>
                        <a:pt x="4789730" y="190924"/>
                      </a:cubicBezTo>
                      <a:close/>
                      <a:moveTo>
                        <a:pt x="126403" y="1182148"/>
                      </a:moveTo>
                      <a:cubicBezTo>
                        <a:pt x="56610" y="1182148"/>
                        <a:pt x="0" y="1224901"/>
                        <a:pt x="0" y="1277610"/>
                      </a:cubicBezTo>
                      <a:cubicBezTo>
                        <a:pt x="0" y="1330320"/>
                        <a:pt x="56610" y="1373072"/>
                        <a:pt x="126403" y="1373072"/>
                      </a:cubicBezTo>
                      <a:cubicBezTo>
                        <a:pt x="196196" y="1373072"/>
                        <a:pt x="252805" y="1330320"/>
                        <a:pt x="252805" y="1277610"/>
                      </a:cubicBezTo>
                      <a:cubicBezTo>
                        <a:pt x="252805" y="1224901"/>
                        <a:pt x="196196" y="1182148"/>
                        <a:pt x="126403" y="1182148"/>
                      </a:cubicBezTo>
                      <a:close/>
                      <a:moveTo>
                        <a:pt x="1680845" y="1182148"/>
                      </a:moveTo>
                      <a:cubicBezTo>
                        <a:pt x="1611052" y="1182148"/>
                        <a:pt x="1554442" y="1224901"/>
                        <a:pt x="1554442" y="1277610"/>
                      </a:cubicBezTo>
                      <a:cubicBezTo>
                        <a:pt x="1554442" y="1330320"/>
                        <a:pt x="1611052" y="1373072"/>
                        <a:pt x="1680845" y="1373072"/>
                      </a:cubicBezTo>
                      <a:cubicBezTo>
                        <a:pt x="1750638" y="1373072"/>
                        <a:pt x="1807248" y="1330320"/>
                        <a:pt x="1807248" y="1277610"/>
                      </a:cubicBezTo>
                      <a:cubicBezTo>
                        <a:pt x="1807248" y="1224901"/>
                        <a:pt x="1750638" y="1182148"/>
                        <a:pt x="1680845" y="1182148"/>
                      </a:cubicBezTo>
                      <a:close/>
                      <a:moveTo>
                        <a:pt x="3235288" y="1182148"/>
                      </a:moveTo>
                      <a:cubicBezTo>
                        <a:pt x="3165495" y="1182148"/>
                        <a:pt x="3108885" y="1224901"/>
                        <a:pt x="3108885" y="1277610"/>
                      </a:cubicBezTo>
                      <a:cubicBezTo>
                        <a:pt x="3108885" y="1330320"/>
                        <a:pt x="3165495" y="1373072"/>
                        <a:pt x="3235288" y="1373072"/>
                      </a:cubicBezTo>
                      <a:cubicBezTo>
                        <a:pt x="3305080" y="1373072"/>
                        <a:pt x="3361690" y="1330320"/>
                        <a:pt x="3361690" y="1277610"/>
                      </a:cubicBezTo>
                      <a:cubicBezTo>
                        <a:pt x="3361690" y="1224901"/>
                        <a:pt x="3305080" y="1182148"/>
                        <a:pt x="3235288" y="1182148"/>
                      </a:cubicBezTo>
                      <a:close/>
                      <a:moveTo>
                        <a:pt x="4789730" y="1182148"/>
                      </a:moveTo>
                      <a:cubicBezTo>
                        <a:pt x="4719937" y="1182148"/>
                        <a:pt x="4663327" y="1224901"/>
                        <a:pt x="4663327" y="1277610"/>
                      </a:cubicBezTo>
                      <a:cubicBezTo>
                        <a:pt x="4663327" y="1330320"/>
                        <a:pt x="4719937" y="1373072"/>
                        <a:pt x="4789730" y="1373072"/>
                      </a:cubicBezTo>
                      <a:cubicBezTo>
                        <a:pt x="4859523" y="1373072"/>
                        <a:pt x="4916132" y="1330320"/>
                        <a:pt x="4916132" y="1277610"/>
                      </a:cubicBezTo>
                      <a:cubicBezTo>
                        <a:pt x="4916132" y="1224901"/>
                        <a:pt x="4859523" y="1182148"/>
                        <a:pt x="4789730" y="1182148"/>
                      </a:cubicBezTo>
                      <a:close/>
                      <a:moveTo>
                        <a:pt x="126403" y="2364590"/>
                      </a:moveTo>
                      <a:cubicBezTo>
                        <a:pt x="56610" y="2364590"/>
                        <a:pt x="0" y="2407343"/>
                        <a:pt x="0" y="2460052"/>
                      </a:cubicBezTo>
                      <a:cubicBezTo>
                        <a:pt x="0" y="2512761"/>
                        <a:pt x="56610" y="2555514"/>
                        <a:pt x="126403" y="2555514"/>
                      </a:cubicBezTo>
                      <a:cubicBezTo>
                        <a:pt x="196196" y="2555514"/>
                        <a:pt x="252805" y="2512761"/>
                        <a:pt x="252805" y="2460052"/>
                      </a:cubicBezTo>
                      <a:cubicBezTo>
                        <a:pt x="252805" y="2407343"/>
                        <a:pt x="196196" y="2364590"/>
                        <a:pt x="126403" y="2364590"/>
                      </a:cubicBezTo>
                      <a:close/>
                      <a:moveTo>
                        <a:pt x="1680845" y="2364590"/>
                      </a:moveTo>
                      <a:cubicBezTo>
                        <a:pt x="1611052" y="2364590"/>
                        <a:pt x="1554442" y="2407343"/>
                        <a:pt x="1554442" y="2460052"/>
                      </a:cubicBezTo>
                      <a:cubicBezTo>
                        <a:pt x="1554442" y="2512761"/>
                        <a:pt x="1611052" y="2555514"/>
                        <a:pt x="1680845" y="2555514"/>
                      </a:cubicBezTo>
                      <a:cubicBezTo>
                        <a:pt x="1750638" y="2555514"/>
                        <a:pt x="1807248" y="2512761"/>
                        <a:pt x="1807248" y="2460052"/>
                      </a:cubicBezTo>
                      <a:cubicBezTo>
                        <a:pt x="1807248" y="2407343"/>
                        <a:pt x="1750638" y="2364590"/>
                        <a:pt x="1680845" y="2364590"/>
                      </a:cubicBezTo>
                      <a:close/>
                      <a:moveTo>
                        <a:pt x="3235288" y="2364590"/>
                      </a:moveTo>
                      <a:cubicBezTo>
                        <a:pt x="3165495" y="2364590"/>
                        <a:pt x="3108885" y="2407343"/>
                        <a:pt x="3108885" y="2460052"/>
                      </a:cubicBezTo>
                      <a:cubicBezTo>
                        <a:pt x="3108885" y="2512761"/>
                        <a:pt x="3165495" y="2555514"/>
                        <a:pt x="3235288" y="2555514"/>
                      </a:cubicBezTo>
                      <a:cubicBezTo>
                        <a:pt x="3305080" y="2555514"/>
                        <a:pt x="3361690" y="2512761"/>
                        <a:pt x="3361690" y="2460052"/>
                      </a:cubicBezTo>
                      <a:cubicBezTo>
                        <a:pt x="3361690" y="2407343"/>
                        <a:pt x="3305080" y="2364590"/>
                        <a:pt x="3235288" y="2364590"/>
                      </a:cubicBezTo>
                      <a:close/>
                      <a:moveTo>
                        <a:pt x="4789730" y="2364590"/>
                      </a:moveTo>
                      <a:cubicBezTo>
                        <a:pt x="4719937" y="2364590"/>
                        <a:pt x="4663327" y="2407343"/>
                        <a:pt x="4663327" y="2460052"/>
                      </a:cubicBezTo>
                      <a:cubicBezTo>
                        <a:pt x="4663327" y="2512761"/>
                        <a:pt x="4719937" y="2555514"/>
                        <a:pt x="4789730" y="2555514"/>
                      </a:cubicBezTo>
                      <a:cubicBezTo>
                        <a:pt x="4859523" y="2555514"/>
                        <a:pt x="4916132" y="2512761"/>
                        <a:pt x="4916132" y="2460052"/>
                      </a:cubicBezTo>
                      <a:cubicBezTo>
                        <a:pt x="4916132" y="2407343"/>
                        <a:pt x="4859523" y="2364590"/>
                        <a:pt x="4789730" y="2364590"/>
                      </a:cubicBezTo>
                      <a:close/>
                      <a:moveTo>
                        <a:pt x="126403" y="3546738"/>
                      </a:moveTo>
                      <a:cubicBezTo>
                        <a:pt x="56610" y="3546738"/>
                        <a:pt x="0" y="3589491"/>
                        <a:pt x="0" y="3642200"/>
                      </a:cubicBezTo>
                      <a:cubicBezTo>
                        <a:pt x="0" y="3694909"/>
                        <a:pt x="56610" y="3737662"/>
                        <a:pt x="126403" y="3737662"/>
                      </a:cubicBezTo>
                      <a:cubicBezTo>
                        <a:pt x="196196" y="3737662"/>
                        <a:pt x="252805" y="3694909"/>
                        <a:pt x="252805" y="3642200"/>
                      </a:cubicBezTo>
                      <a:cubicBezTo>
                        <a:pt x="252805" y="3589491"/>
                        <a:pt x="196196" y="3546738"/>
                        <a:pt x="126403" y="3546738"/>
                      </a:cubicBezTo>
                      <a:close/>
                      <a:moveTo>
                        <a:pt x="1680845" y="3546738"/>
                      </a:moveTo>
                      <a:cubicBezTo>
                        <a:pt x="1611052" y="3546738"/>
                        <a:pt x="1554442" y="3589491"/>
                        <a:pt x="1554442" y="3642200"/>
                      </a:cubicBezTo>
                      <a:cubicBezTo>
                        <a:pt x="1554442" y="3694909"/>
                        <a:pt x="1611052" y="3737662"/>
                        <a:pt x="1680845" y="3737662"/>
                      </a:cubicBezTo>
                      <a:cubicBezTo>
                        <a:pt x="1750638" y="3737662"/>
                        <a:pt x="1807248" y="3694909"/>
                        <a:pt x="1807248" y="3642200"/>
                      </a:cubicBezTo>
                      <a:cubicBezTo>
                        <a:pt x="1807248" y="3589491"/>
                        <a:pt x="1750638" y="3546738"/>
                        <a:pt x="1680845" y="3546738"/>
                      </a:cubicBezTo>
                      <a:close/>
                      <a:moveTo>
                        <a:pt x="3235288" y="3546738"/>
                      </a:moveTo>
                      <a:cubicBezTo>
                        <a:pt x="3165495" y="3546738"/>
                        <a:pt x="3108885" y="3589491"/>
                        <a:pt x="3108885" y="3642200"/>
                      </a:cubicBezTo>
                      <a:cubicBezTo>
                        <a:pt x="3108885" y="3694909"/>
                        <a:pt x="3165495" y="3737662"/>
                        <a:pt x="3235288" y="3737662"/>
                      </a:cubicBezTo>
                      <a:cubicBezTo>
                        <a:pt x="3305080" y="3737662"/>
                        <a:pt x="3361690" y="3694909"/>
                        <a:pt x="3361690" y="3642200"/>
                      </a:cubicBezTo>
                      <a:cubicBezTo>
                        <a:pt x="3361690" y="3589491"/>
                        <a:pt x="3305080" y="3546738"/>
                        <a:pt x="3235288" y="3546738"/>
                      </a:cubicBezTo>
                      <a:close/>
                      <a:moveTo>
                        <a:pt x="4789730" y="3546738"/>
                      </a:moveTo>
                      <a:cubicBezTo>
                        <a:pt x="4719937" y="3546738"/>
                        <a:pt x="4663327" y="3589491"/>
                        <a:pt x="4663327" y="3642200"/>
                      </a:cubicBezTo>
                      <a:cubicBezTo>
                        <a:pt x="4663327" y="3694909"/>
                        <a:pt x="4719937" y="3737662"/>
                        <a:pt x="4789730" y="3737662"/>
                      </a:cubicBezTo>
                      <a:cubicBezTo>
                        <a:pt x="4859523" y="3737662"/>
                        <a:pt x="4916132" y="3694909"/>
                        <a:pt x="4916132" y="3642200"/>
                      </a:cubicBezTo>
                      <a:cubicBezTo>
                        <a:pt x="4916132" y="3589491"/>
                        <a:pt x="4859523" y="3546738"/>
                        <a:pt x="4789730" y="3546738"/>
                      </a:cubicBezTo>
                      <a:close/>
                    </a:path>
                  </a:pathLst>
                </a:custGeom>
                <a:grpFill/>
              </p:spPr>
            </p:sp>
          </p:grpSp>
          <p:sp>
            <p:nvSpPr>
              <p:cNvPr id="46" name="Freeform 8">
                <a:extLst>
                  <a:ext uri="{FF2B5EF4-FFF2-40B4-BE49-F238E27FC236}">
                    <a16:creationId xmlns:a16="http://schemas.microsoft.com/office/drawing/2014/main" id="{6337E682-542E-445D-B8D4-94E9D3A208BA}"/>
                  </a:ext>
                </a:extLst>
              </p:cNvPr>
              <p:cNvSpPr/>
              <p:nvPr/>
            </p:nvSpPr>
            <p:spPr>
              <a:xfrm>
                <a:off x="1346663" y="3451411"/>
                <a:ext cx="2174376" cy="1872676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  <p:grpSp>
            <p:nvGrpSpPr>
              <p:cNvPr id="47" name="Group 7">
                <a:extLst>
                  <a:ext uri="{FF2B5EF4-FFF2-40B4-BE49-F238E27FC236}">
                    <a16:creationId xmlns:a16="http://schemas.microsoft.com/office/drawing/2014/main" id="{3AEC3A51-AF2C-4595-8A6A-95688DD1CBC7}"/>
                  </a:ext>
                </a:extLst>
              </p:cNvPr>
              <p:cNvGrpSpPr/>
              <p:nvPr/>
            </p:nvGrpSpPr>
            <p:grpSpPr>
              <a:xfrm>
                <a:off x="4038600" y="1028701"/>
                <a:ext cx="2174376" cy="1872676"/>
                <a:chOff x="-4993988" y="-2780512"/>
                <a:chExt cx="3143893" cy="2356322"/>
              </a:xfrm>
              <a:grpFill/>
            </p:grpSpPr>
            <p:sp>
              <p:nvSpPr>
                <p:cNvPr id="49" name="Freeform 8">
                  <a:extLst>
                    <a:ext uri="{FF2B5EF4-FFF2-40B4-BE49-F238E27FC236}">
                      <a16:creationId xmlns:a16="http://schemas.microsoft.com/office/drawing/2014/main" id="{40446C74-2D3E-4AF6-8FB6-84547624A3F3}"/>
                    </a:ext>
                  </a:extLst>
                </p:cNvPr>
                <p:cNvSpPr/>
                <p:nvPr/>
              </p:nvSpPr>
              <p:spPr>
                <a:xfrm>
                  <a:off x="-4993988" y="-2780512"/>
                  <a:ext cx="3143893" cy="2356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132" h="3737662">
                      <a:moveTo>
                        <a:pt x="252805" y="95462"/>
                      </a:moveTo>
                      <a:cubicBezTo>
                        <a:pt x="252805" y="148171"/>
                        <a:pt x="196196" y="190924"/>
                        <a:pt x="126403" y="190924"/>
                      </a:cubicBezTo>
                      <a:cubicBezTo>
                        <a:pt x="56610" y="190924"/>
                        <a:pt x="0" y="148171"/>
                        <a:pt x="0" y="95462"/>
                      </a:cubicBezTo>
                      <a:cubicBezTo>
                        <a:pt x="0" y="42753"/>
                        <a:pt x="56610" y="0"/>
                        <a:pt x="126403" y="0"/>
                      </a:cubicBezTo>
                      <a:cubicBezTo>
                        <a:pt x="196196" y="0"/>
                        <a:pt x="252805" y="42753"/>
                        <a:pt x="252805" y="95462"/>
                      </a:cubicBezTo>
                      <a:close/>
                      <a:moveTo>
                        <a:pt x="1680845" y="0"/>
                      </a:moveTo>
                      <a:cubicBezTo>
                        <a:pt x="1611052" y="0"/>
                        <a:pt x="1554442" y="42753"/>
                        <a:pt x="1554442" y="95462"/>
                      </a:cubicBezTo>
                      <a:cubicBezTo>
                        <a:pt x="1554442" y="148171"/>
                        <a:pt x="1611052" y="190924"/>
                        <a:pt x="1680845" y="190924"/>
                      </a:cubicBezTo>
                      <a:cubicBezTo>
                        <a:pt x="1750638" y="190924"/>
                        <a:pt x="1807248" y="148171"/>
                        <a:pt x="1807248" y="95462"/>
                      </a:cubicBezTo>
                      <a:cubicBezTo>
                        <a:pt x="1807248" y="42753"/>
                        <a:pt x="1750638" y="0"/>
                        <a:pt x="1680845" y="0"/>
                      </a:cubicBezTo>
                      <a:close/>
                      <a:moveTo>
                        <a:pt x="3235288" y="0"/>
                      </a:moveTo>
                      <a:cubicBezTo>
                        <a:pt x="3165495" y="0"/>
                        <a:pt x="3108885" y="42753"/>
                        <a:pt x="3108885" y="95462"/>
                      </a:cubicBezTo>
                      <a:cubicBezTo>
                        <a:pt x="3108885" y="148171"/>
                        <a:pt x="3165495" y="190924"/>
                        <a:pt x="3235288" y="190924"/>
                      </a:cubicBezTo>
                      <a:cubicBezTo>
                        <a:pt x="3305080" y="190924"/>
                        <a:pt x="3361690" y="148171"/>
                        <a:pt x="3361690" y="95462"/>
                      </a:cubicBezTo>
                      <a:cubicBezTo>
                        <a:pt x="3361690" y="42753"/>
                        <a:pt x="3305080" y="0"/>
                        <a:pt x="3235288" y="0"/>
                      </a:cubicBezTo>
                      <a:close/>
                      <a:moveTo>
                        <a:pt x="4789730" y="190924"/>
                      </a:moveTo>
                      <a:cubicBezTo>
                        <a:pt x="4859523" y="190924"/>
                        <a:pt x="4916132" y="148171"/>
                        <a:pt x="4916132" y="95462"/>
                      </a:cubicBezTo>
                      <a:cubicBezTo>
                        <a:pt x="4916132" y="42753"/>
                        <a:pt x="4859523" y="0"/>
                        <a:pt x="4789730" y="0"/>
                      </a:cubicBezTo>
                      <a:cubicBezTo>
                        <a:pt x="4719937" y="0"/>
                        <a:pt x="4663327" y="42753"/>
                        <a:pt x="4663327" y="95462"/>
                      </a:cubicBezTo>
                      <a:cubicBezTo>
                        <a:pt x="4663327" y="148171"/>
                        <a:pt x="4719937" y="190924"/>
                        <a:pt x="4789730" y="190924"/>
                      </a:cubicBezTo>
                      <a:close/>
                      <a:moveTo>
                        <a:pt x="126403" y="1182148"/>
                      </a:moveTo>
                      <a:cubicBezTo>
                        <a:pt x="56610" y="1182148"/>
                        <a:pt x="0" y="1224901"/>
                        <a:pt x="0" y="1277610"/>
                      </a:cubicBezTo>
                      <a:cubicBezTo>
                        <a:pt x="0" y="1330320"/>
                        <a:pt x="56610" y="1373072"/>
                        <a:pt x="126403" y="1373072"/>
                      </a:cubicBezTo>
                      <a:cubicBezTo>
                        <a:pt x="196196" y="1373072"/>
                        <a:pt x="252805" y="1330320"/>
                        <a:pt x="252805" y="1277610"/>
                      </a:cubicBezTo>
                      <a:cubicBezTo>
                        <a:pt x="252805" y="1224901"/>
                        <a:pt x="196196" y="1182148"/>
                        <a:pt x="126403" y="1182148"/>
                      </a:cubicBezTo>
                      <a:close/>
                      <a:moveTo>
                        <a:pt x="1680845" y="1182148"/>
                      </a:moveTo>
                      <a:cubicBezTo>
                        <a:pt x="1611052" y="1182148"/>
                        <a:pt x="1554442" y="1224901"/>
                        <a:pt x="1554442" y="1277610"/>
                      </a:cubicBezTo>
                      <a:cubicBezTo>
                        <a:pt x="1554442" y="1330320"/>
                        <a:pt x="1611052" y="1373072"/>
                        <a:pt x="1680845" y="1373072"/>
                      </a:cubicBezTo>
                      <a:cubicBezTo>
                        <a:pt x="1750638" y="1373072"/>
                        <a:pt x="1807248" y="1330320"/>
                        <a:pt x="1807248" y="1277610"/>
                      </a:cubicBezTo>
                      <a:cubicBezTo>
                        <a:pt x="1807248" y="1224901"/>
                        <a:pt x="1750638" y="1182148"/>
                        <a:pt x="1680845" y="1182148"/>
                      </a:cubicBezTo>
                      <a:close/>
                      <a:moveTo>
                        <a:pt x="3235288" y="1182148"/>
                      </a:moveTo>
                      <a:cubicBezTo>
                        <a:pt x="3165495" y="1182148"/>
                        <a:pt x="3108885" y="1224901"/>
                        <a:pt x="3108885" y="1277610"/>
                      </a:cubicBezTo>
                      <a:cubicBezTo>
                        <a:pt x="3108885" y="1330320"/>
                        <a:pt x="3165495" y="1373072"/>
                        <a:pt x="3235288" y="1373072"/>
                      </a:cubicBezTo>
                      <a:cubicBezTo>
                        <a:pt x="3305080" y="1373072"/>
                        <a:pt x="3361690" y="1330320"/>
                        <a:pt x="3361690" y="1277610"/>
                      </a:cubicBezTo>
                      <a:cubicBezTo>
                        <a:pt x="3361690" y="1224901"/>
                        <a:pt x="3305080" y="1182148"/>
                        <a:pt x="3235288" y="1182148"/>
                      </a:cubicBezTo>
                      <a:close/>
                      <a:moveTo>
                        <a:pt x="4789730" y="1182148"/>
                      </a:moveTo>
                      <a:cubicBezTo>
                        <a:pt x="4719937" y="1182148"/>
                        <a:pt x="4663327" y="1224901"/>
                        <a:pt x="4663327" y="1277610"/>
                      </a:cubicBezTo>
                      <a:cubicBezTo>
                        <a:pt x="4663327" y="1330320"/>
                        <a:pt x="4719937" y="1373072"/>
                        <a:pt x="4789730" y="1373072"/>
                      </a:cubicBezTo>
                      <a:cubicBezTo>
                        <a:pt x="4859523" y="1373072"/>
                        <a:pt x="4916132" y="1330320"/>
                        <a:pt x="4916132" y="1277610"/>
                      </a:cubicBezTo>
                      <a:cubicBezTo>
                        <a:pt x="4916132" y="1224901"/>
                        <a:pt x="4859523" y="1182148"/>
                        <a:pt x="4789730" y="1182148"/>
                      </a:cubicBezTo>
                      <a:close/>
                      <a:moveTo>
                        <a:pt x="126403" y="2364590"/>
                      </a:moveTo>
                      <a:cubicBezTo>
                        <a:pt x="56610" y="2364590"/>
                        <a:pt x="0" y="2407343"/>
                        <a:pt x="0" y="2460052"/>
                      </a:cubicBezTo>
                      <a:cubicBezTo>
                        <a:pt x="0" y="2512761"/>
                        <a:pt x="56610" y="2555514"/>
                        <a:pt x="126403" y="2555514"/>
                      </a:cubicBezTo>
                      <a:cubicBezTo>
                        <a:pt x="196196" y="2555514"/>
                        <a:pt x="252805" y="2512761"/>
                        <a:pt x="252805" y="2460052"/>
                      </a:cubicBezTo>
                      <a:cubicBezTo>
                        <a:pt x="252805" y="2407343"/>
                        <a:pt x="196196" y="2364590"/>
                        <a:pt x="126403" y="2364590"/>
                      </a:cubicBezTo>
                      <a:close/>
                      <a:moveTo>
                        <a:pt x="1680845" y="2364590"/>
                      </a:moveTo>
                      <a:cubicBezTo>
                        <a:pt x="1611052" y="2364590"/>
                        <a:pt x="1554442" y="2407343"/>
                        <a:pt x="1554442" y="2460052"/>
                      </a:cubicBezTo>
                      <a:cubicBezTo>
                        <a:pt x="1554442" y="2512761"/>
                        <a:pt x="1611052" y="2555514"/>
                        <a:pt x="1680845" y="2555514"/>
                      </a:cubicBezTo>
                      <a:cubicBezTo>
                        <a:pt x="1750638" y="2555514"/>
                        <a:pt x="1807248" y="2512761"/>
                        <a:pt x="1807248" y="2460052"/>
                      </a:cubicBezTo>
                      <a:cubicBezTo>
                        <a:pt x="1807248" y="2407343"/>
                        <a:pt x="1750638" y="2364590"/>
                        <a:pt x="1680845" y="2364590"/>
                      </a:cubicBezTo>
                      <a:close/>
                      <a:moveTo>
                        <a:pt x="3235288" y="2364590"/>
                      </a:moveTo>
                      <a:cubicBezTo>
                        <a:pt x="3165495" y="2364590"/>
                        <a:pt x="3108885" y="2407343"/>
                        <a:pt x="3108885" y="2460052"/>
                      </a:cubicBezTo>
                      <a:cubicBezTo>
                        <a:pt x="3108885" y="2512761"/>
                        <a:pt x="3165495" y="2555514"/>
                        <a:pt x="3235288" y="2555514"/>
                      </a:cubicBezTo>
                      <a:cubicBezTo>
                        <a:pt x="3305080" y="2555514"/>
                        <a:pt x="3361690" y="2512761"/>
                        <a:pt x="3361690" y="2460052"/>
                      </a:cubicBezTo>
                      <a:cubicBezTo>
                        <a:pt x="3361690" y="2407343"/>
                        <a:pt x="3305080" y="2364590"/>
                        <a:pt x="3235288" y="2364590"/>
                      </a:cubicBezTo>
                      <a:close/>
                      <a:moveTo>
                        <a:pt x="4789730" y="2364590"/>
                      </a:moveTo>
                      <a:cubicBezTo>
                        <a:pt x="4719937" y="2364590"/>
                        <a:pt x="4663327" y="2407343"/>
                        <a:pt x="4663327" y="2460052"/>
                      </a:cubicBezTo>
                      <a:cubicBezTo>
                        <a:pt x="4663327" y="2512761"/>
                        <a:pt x="4719937" y="2555514"/>
                        <a:pt x="4789730" y="2555514"/>
                      </a:cubicBezTo>
                      <a:cubicBezTo>
                        <a:pt x="4859523" y="2555514"/>
                        <a:pt x="4916132" y="2512761"/>
                        <a:pt x="4916132" y="2460052"/>
                      </a:cubicBezTo>
                      <a:cubicBezTo>
                        <a:pt x="4916132" y="2407343"/>
                        <a:pt x="4859523" y="2364590"/>
                        <a:pt x="4789730" y="2364590"/>
                      </a:cubicBezTo>
                      <a:close/>
                      <a:moveTo>
                        <a:pt x="126403" y="3546738"/>
                      </a:moveTo>
                      <a:cubicBezTo>
                        <a:pt x="56610" y="3546738"/>
                        <a:pt x="0" y="3589491"/>
                        <a:pt x="0" y="3642200"/>
                      </a:cubicBezTo>
                      <a:cubicBezTo>
                        <a:pt x="0" y="3694909"/>
                        <a:pt x="56610" y="3737662"/>
                        <a:pt x="126403" y="3737662"/>
                      </a:cubicBezTo>
                      <a:cubicBezTo>
                        <a:pt x="196196" y="3737662"/>
                        <a:pt x="252805" y="3694909"/>
                        <a:pt x="252805" y="3642200"/>
                      </a:cubicBezTo>
                      <a:cubicBezTo>
                        <a:pt x="252805" y="3589491"/>
                        <a:pt x="196196" y="3546738"/>
                        <a:pt x="126403" y="3546738"/>
                      </a:cubicBezTo>
                      <a:close/>
                      <a:moveTo>
                        <a:pt x="1680845" y="3546738"/>
                      </a:moveTo>
                      <a:cubicBezTo>
                        <a:pt x="1611052" y="3546738"/>
                        <a:pt x="1554442" y="3589491"/>
                        <a:pt x="1554442" y="3642200"/>
                      </a:cubicBezTo>
                      <a:cubicBezTo>
                        <a:pt x="1554442" y="3694909"/>
                        <a:pt x="1611052" y="3737662"/>
                        <a:pt x="1680845" y="3737662"/>
                      </a:cubicBezTo>
                      <a:cubicBezTo>
                        <a:pt x="1750638" y="3737662"/>
                        <a:pt x="1807248" y="3694909"/>
                        <a:pt x="1807248" y="3642200"/>
                      </a:cubicBezTo>
                      <a:cubicBezTo>
                        <a:pt x="1807248" y="3589491"/>
                        <a:pt x="1750638" y="3546738"/>
                        <a:pt x="1680845" y="3546738"/>
                      </a:cubicBezTo>
                      <a:close/>
                      <a:moveTo>
                        <a:pt x="3235288" y="3546738"/>
                      </a:moveTo>
                      <a:cubicBezTo>
                        <a:pt x="3165495" y="3546738"/>
                        <a:pt x="3108885" y="3589491"/>
                        <a:pt x="3108885" y="3642200"/>
                      </a:cubicBezTo>
                      <a:cubicBezTo>
                        <a:pt x="3108885" y="3694909"/>
                        <a:pt x="3165495" y="3737662"/>
                        <a:pt x="3235288" y="3737662"/>
                      </a:cubicBezTo>
                      <a:cubicBezTo>
                        <a:pt x="3305080" y="3737662"/>
                        <a:pt x="3361690" y="3694909"/>
                        <a:pt x="3361690" y="3642200"/>
                      </a:cubicBezTo>
                      <a:cubicBezTo>
                        <a:pt x="3361690" y="3589491"/>
                        <a:pt x="3305080" y="3546738"/>
                        <a:pt x="3235288" y="3546738"/>
                      </a:cubicBezTo>
                      <a:close/>
                      <a:moveTo>
                        <a:pt x="4789730" y="3546738"/>
                      </a:moveTo>
                      <a:cubicBezTo>
                        <a:pt x="4719937" y="3546738"/>
                        <a:pt x="4663327" y="3589491"/>
                        <a:pt x="4663327" y="3642200"/>
                      </a:cubicBezTo>
                      <a:cubicBezTo>
                        <a:pt x="4663327" y="3694909"/>
                        <a:pt x="4719937" y="3737662"/>
                        <a:pt x="4789730" y="3737662"/>
                      </a:cubicBezTo>
                      <a:cubicBezTo>
                        <a:pt x="4859523" y="3737662"/>
                        <a:pt x="4916132" y="3694909"/>
                        <a:pt x="4916132" y="3642200"/>
                      </a:cubicBezTo>
                      <a:cubicBezTo>
                        <a:pt x="4916132" y="3589491"/>
                        <a:pt x="4859523" y="3546738"/>
                        <a:pt x="4789730" y="3546738"/>
                      </a:cubicBezTo>
                      <a:close/>
                    </a:path>
                  </a:pathLst>
                </a:custGeom>
                <a:grpFill/>
              </p:spPr>
            </p:sp>
          </p:grpSp>
          <p:sp>
            <p:nvSpPr>
              <p:cNvPr id="48" name="Freeform 8">
                <a:extLst>
                  <a:ext uri="{FF2B5EF4-FFF2-40B4-BE49-F238E27FC236}">
                    <a16:creationId xmlns:a16="http://schemas.microsoft.com/office/drawing/2014/main" id="{FFC6442C-D2C7-43C8-AC46-7160A3229FC5}"/>
                  </a:ext>
                </a:extLst>
              </p:cNvPr>
              <p:cNvSpPr/>
              <p:nvPr/>
            </p:nvSpPr>
            <p:spPr>
              <a:xfrm>
                <a:off x="4038600" y="3451411"/>
                <a:ext cx="2174376" cy="1872676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8" name="AutoShape 2">
              <a:extLst>
                <a:ext uri="{FF2B5EF4-FFF2-40B4-BE49-F238E27FC236}">
                  <a16:creationId xmlns:a16="http://schemas.microsoft.com/office/drawing/2014/main" id="{DD0B0EF3-418E-49C4-A597-36EFCD922BCE}"/>
                </a:ext>
              </a:extLst>
            </p:cNvPr>
            <p:cNvSpPr/>
            <p:nvPr/>
          </p:nvSpPr>
          <p:spPr>
            <a:xfrm>
              <a:off x="3850364" y="3873979"/>
              <a:ext cx="10142189" cy="5346600"/>
            </a:xfrm>
            <a:prstGeom prst="rect">
              <a:avLst/>
            </a:prstGeom>
            <a:solidFill>
              <a:srgbClr val="D2BD88"/>
            </a:solidFill>
            <a:ln>
              <a:solidFill>
                <a:srgbClr val="C4BD97"/>
              </a:solidFill>
            </a:ln>
          </p:spPr>
        </p:sp>
        <p:pic>
          <p:nvPicPr>
            <p:cNvPr id="39" name="Picture 38" descr="A picture containing text, person, computer, computer&#10;&#10;Description automatically generated">
              <a:extLst>
                <a:ext uri="{FF2B5EF4-FFF2-40B4-BE49-F238E27FC236}">
                  <a16:creationId xmlns:a16="http://schemas.microsoft.com/office/drawing/2014/main" id="{FDB06B29-871B-4F0E-8AA9-2C54B60C6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6232" y="1996925"/>
              <a:ext cx="10346450" cy="6380311"/>
            </a:xfrm>
            <a:prstGeom prst="rect">
              <a:avLst/>
            </a:prstGeom>
          </p:spPr>
        </p:pic>
        <p:sp>
          <p:nvSpPr>
            <p:cNvPr id="40" name="AutoShape 4">
              <a:extLst>
                <a:ext uri="{FF2B5EF4-FFF2-40B4-BE49-F238E27FC236}">
                  <a16:creationId xmlns:a16="http://schemas.microsoft.com/office/drawing/2014/main" id="{104D4D02-E17E-4D9C-839B-333B144E5590}"/>
                </a:ext>
              </a:extLst>
            </p:cNvPr>
            <p:cNvSpPr/>
            <p:nvPr/>
          </p:nvSpPr>
          <p:spPr>
            <a:xfrm>
              <a:off x="9144000" y="1264595"/>
              <a:ext cx="6078927" cy="6689817"/>
            </a:xfrm>
            <a:prstGeom prst="rect">
              <a:avLst/>
            </a:prstGeom>
            <a:solidFill>
              <a:srgbClr val="FFFFFF"/>
            </a:solidFill>
          </p:spPr>
        </p:sp>
        <p:pic>
          <p:nvPicPr>
            <p:cNvPr id="41" name="Picture 5">
              <a:extLst>
                <a:ext uri="{FF2B5EF4-FFF2-40B4-BE49-F238E27FC236}">
                  <a16:creationId xmlns:a16="http://schemas.microsoft.com/office/drawing/2014/main" id="{E49294B7-47A6-47E7-8A47-E9D9AD710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4665727" y="1631643"/>
              <a:ext cx="1511409" cy="1511409"/>
            </a:xfrm>
            <a:prstGeom prst="rect">
              <a:avLst/>
            </a:prstGeom>
          </p:spPr>
        </p:pic>
        <p:sp>
          <p:nvSpPr>
            <p:cNvPr id="42" name="AutoShape 6">
              <a:extLst>
                <a:ext uri="{FF2B5EF4-FFF2-40B4-BE49-F238E27FC236}">
                  <a16:creationId xmlns:a16="http://schemas.microsoft.com/office/drawing/2014/main" id="{8F505586-A5CE-43CD-B353-6DB7CCA405F2}"/>
                </a:ext>
              </a:extLst>
            </p:cNvPr>
            <p:cNvSpPr/>
            <p:nvPr/>
          </p:nvSpPr>
          <p:spPr>
            <a:xfrm>
              <a:off x="-381000" y="-349475"/>
              <a:ext cx="4069458" cy="3532919"/>
            </a:xfrm>
            <a:prstGeom prst="rect">
              <a:avLst/>
            </a:prstGeom>
            <a:solidFill>
              <a:srgbClr val="E37051"/>
            </a:solidFill>
            <a:ln>
              <a:noFill/>
            </a:ln>
          </p:spPr>
        </p:sp>
        <p:sp>
          <p:nvSpPr>
            <p:cNvPr id="43" name="TextBox 7">
              <a:extLst>
                <a:ext uri="{FF2B5EF4-FFF2-40B4-BE49-F238E27FC236}">
                  <a16:creationId xmlns:a16="http://schemas.microsoft.com/office/drawing/2014/main" id="{E4ABBAD1-33BB-436B-A774-500980802865}"/>
                </a:ext>
              </a:extLst>
            </p:cNvPr>
            <p:cNvSpPr txBox="1"/>
            <p:nvPr/>
          </p:nvSpPr>
          <p:spPr>
            <a:xfrm>
              <a:off x="9433966" y="3820373"/>
              <a:ext cx="5943674" cy="808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00000"/>
                </a:lnSpc>
              </a:pPr>
              <a:endParaRPr lang="en-US" sz="3600" b="1" spc="-89" dirty="0">
                <a:solidFill>
                  <a:srgbClr val="0C2944"/>
                </a:solidFill>
                <a:latin typeface="Amasis MT Pro Medium" panose="02040604050005020304" pitchFamily="18" charset="0"/>
              </a:endParaRPr>
            </a:p>
          </p:txBody>
        </p:sp>
      </p:grpSp>
      <p:sp>
        <p:nvSpPr>
          <p:cNvPr id="53" name="Title 1">
            <a:extLst>
              <a:ext uri="{FF2B5EF4-FFF2-40B4-BE49-F238E27FC236}">
                <a16:creationId xmlns:a16="http://schemas.microsoft.com/office/drawing/2014/main" id="{E9CA8DFD-4D51-4F13-9E99-9ADDEAA0DE7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303363" y="2016562"/>
            <a:ext cx="3846978" cy="217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5425" indent="9525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Barlow semi"/>
                <a:ea typeface="+mj-ea"/>
                <a:cs typeface="+mj-cs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endParaRPr lang="en-GB" sz="5400" kern="0" dirty="0">
              <a:solidFill>
                <a:schemeClr val="tx1"/>
              </a:solidFill>
            </a:endParaRP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D219E7A9-F023-4380-8CB1-DF82BD15F12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253473" y="841450"/>
            <a:ext cx="3690127" cy="38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5425" indent="9525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Barlow semi"/>
                <a:ea typeface="+mj-ea"/>
                <a:cs typeface="+mj-cs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endParaRPr lang="en-GB" sz="1800" b="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3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80364"/>
            <a:ext cx="99702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77" y="1420140"/>
            <a:ext cx="11417723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200"/>
            </a:lvl1pPr>
            <a:lvl2pPr marL="579438" indent="-230188">
              <a:spcBef>
                <a:spcPts val="600"/>
              </a:spcBef>
              <a:defRPr sz="2200"/>
            </a:lvl2pPr>
            <a:lvl3pPr marL="912813" indent="-228600">
              <a:spcBef>
                <a:spcPts val="600"/>
              </a:spcBef>
              <a:defRPr sz="2200"/>
            </a:lvl3pPr>
            <a:lvl4pPr marL="1263650" indent="-228600">
              <a:spcBef>
                <a:spcPts val="600"/>
              </a:spcBef>
              <a:defRPr sz="2200"/>
            </a:lvl4pPr>
            <a:lvl5pPr marL="1600200" indent="-228600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63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80364"/>
            <a:ext cx="99702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20140"/>
            <a:ext cx="110490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E0853DC9-E6B1-420C-BCC3-B9B428CEA5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364" b="13364"/>
          <a:stretch>
            <a:fillRect/>
          </a:stretch>
        </p:blipFill>
        <p:spPr>
          <a:xfrm>
            <a:off x="6350992" y="4572000"/>
            <a:ext cx="4012208" cy="1962292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D82C4E22-B524-41E9-8EDB-0D03A56CFE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383" r="16383"/>
          <a:stretch>
            <a:fillRect/>
          </a:stretch>
        </p:blipFill>
        <p:spPr>
          <a:xfrm>
            <a:off x="4259863" y="4565073"/>
            <a:ext cx="2014929" cy="19985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1B5E5A-CA87-4554-B049-3B57D49536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396" r="1396"/>
          <a:stretch>
            <a:fillRect/>
          </a:stretch>
        </p:blipFill>
        <p:spPr>
          <a:xfrm>
            <a:off x="122220" y="4562015"/>
            <a:ext cx="4061443" cy="19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42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6">
            <a:extLst>
              <a:ext uri="{FF2B5EF4-FFF2-40B4-BE49-F238E27FC236}">
                <a16:creationId xmlns:a16="http://schemas.microsoft.com/office/drawing/2014/main" id="{0ADF28B5-B94B-4D84-B1F4-B8041997159C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52AC2A-19E9-4A7B-89EB-B056415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11432"/>
            <a:ext cx="8534400" cy="12751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556C6E2-E410-4491-83F3-1CCF6BF1F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2842" r="22842"/>
          <a:stretch>
            <a:fillRect/>
          </a:stretch>
        </p:blipFill>
        <p:spPr>
          <a:xfrm>
            <a:off x="9443711" y="-76215"/>
            <a:ext cx="2839990" cy="256556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EB1758F-3ACA-49A7-84C5-269AE518C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96" r="10196"/>
          <a:stretch>
            <a:fillRect/>
          </a:stretch>
        </p:blipFill>
        <p:spPr>
          <a:xfrm>
            <a:off x="9448800" y="2456383"/>
            <a:ext cx="2868119" cy="25590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735877-BF5B-4B53-AEAB-81B6D0863B27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F02850-DD9E-4721-8566-53D95EB34B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311B8A6F-53DE-4318-80E5-3089C60DFE6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F44ECA4-BC8C-49FA-B1C7-0A27DC119542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7F2C8D33-8952-4F48-A499-8B755CBB730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10B967D9-AADE-48DB-AF95-87151587B2E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3C7038-8454-494E-BE4E-EA1C1A8D8B64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7F7EAE3-71F4-4ABF-B378-41E5F60C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0140"/>
            <a:ext cx="85344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508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6">
            <a:extLst>
              <a:ext uri="{FF2B5EF4-FFF2-40B4-BE49-F238E27FC236}">
                <a16:creationId xmlns:a16="http://schemas.microsoft.com/office/drawing/2014/main" id="{F47A3F14-8302-4037-9005-8DA77324E270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1D4F8EB4-0176-45C9-AC1F-972BA20D57B1}"/>
              </a:ext>
            </a:extLst>
          </p:cNvPr>
          <p:cNvSpPr/>
          <p:nvPr userDrawn="1"/>
        </p:nvSpPr>
        <p:spPr>
          <a:xfrm rot="891149">
            <a:off x="10059078" y="-99768"/>
            <a:ext cx="3812403" cy="78529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2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27" y="1769969"/>
            <a:ext cx="8534400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Picture 2" descr="tnjtj.jpg">
            <a:extLst>
              <a:ext uri="{FF2B5EF4-FFF2-40B4-BE49-F238E27FC236}">
                <a16:creationId xmlns:a16="http://schemas.microsoft.com/office/drawing/2014/main" id="{166FFB1B-3738-411F-84C9-06E8F9130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44000" y="2122106"/>
            <a:ext cx="3271014" cy="2121090"/>
          </a:xfrm>
          <a:prstGeom prst="rect">
            <a:avLst/>
          </a:prstGeom>
        </p:spPr>
      </p:pic>
      <p:pic>
        <p:nvPicPr>
          <p:cNvPr id="4" name="Picture 3" descr="accounting.jpg">
            <a:extLst>
              <a:ext uri="{FF2B5EF4-FFF2-40B4-BE49-F238E27FC236}">
                <a16:creationId xmlns:a16="http://schemas.microsoft.com/office/drawing/2014/main" id="{8332FB31-4673-4250-B77A-97AF6107F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97242" y="4495800"/>
            <a:ext cx="3582887" cy="209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1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10732298" y="5457081"/>
            <a:ext cx="2492179" cy="2199791"/>
            <a:chOff x="1346663" y="1028701"/>
            <a:chExt cx="4866313" cy="4295386"/>
          </a:xfrm>
          <a:solidFill>
            <a:srgbClr val="B9CDE5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77" y="1420140"/>
            <a:ext cx="11417723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870D22DA-5258-4651-A9E6-52690D691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593389" y="-370977"/>
            <a:ext cx="1035053" cy="103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7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D8DBA7B-5522-482D-9E7F-302B97F4E851}"/>
              </a:ext>
            </a:extLst>
          </p:cNvPr>
          <p:cNvSpPr/>
          <p:nvPr userDrawn="1"/>
        </p:nvSpPr>
        <p:spPr bwMode="auto">
          <a:xfrm>
            <a:off x="9982200" y="-180364"/>
            <a:ext cx="1905000" cy="6047764"/>
          </a:xfrm>
          <a:prstGeom prst="rect">
            <a:avLst/>
          </a:prstGeom>
          <a:solidFill>
            <a:srgbClr val="B9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10618637" y="4658209"/>
            <a:ext cx="2492179" cy="2199791"/>
            <a:chOff x="1346663" y="1028701"/>
            <a:chExt cx="4866313" cy="4295386"/>
          </a:xfrm>
          <a:solidFill>
            <a:srgbClr val="BCBCBC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77" y="1420140"/>
            <a:ext cx="11417723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60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D8DBA7B-5522-482D-9E7F-302B97F4E851}"/>
              </a:ext>
            </a:extLst>
          </p:cNvPr>
          <p:cNvSpPr/>
          <p:nvPr userDrawn="1"/>
        </p:nvSpPr>
        <p:spPr bwMode="auto">
          <a:xfrm>
            <a:off x="9982200" y="-180364"/>
            <a:ext cx="1905000" cy="60477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10618637" y="4658209"/>
            <a:ext cx="2492179" cy="2199791"/>
            <a:chOff x="1346663" y="1028701"/>
            <a:chExt cx="4866313" cy="4295386"/>
          </a:xfrm>
          <a:solidFill>
            <a:srgbClr val="BCBCBC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78" y="1420140"/>
            <a:ext cx="9478868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9414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16">
            <a:extLst>
              <a:ext uri="{FF2B5EF4-FFF2-40B4-BE49-F238E27FC236}">
                <a16:creationId xmlns:a16="http://schemas.microsoft.com/office/drawing/2014/main" id="{262B8CB3-C3A6-466A-853F-6FB8FA3AC929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06400" y="6231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316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199" y="6254250"/>
            <a:ext cx="532557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305EC-3F5A-49C7-89CC-89D8DCD3BEF9}"/>
              </a:ext>
            </a:extLst>
          </p:cNvPr>
          <p:cNvGrpSpPr/>
          <p:nvPr userDrawn="1"/>
        </p:nvGrpSpPr>
        <p:grpSpPr>
          <a:xfrm>
            <a:off x="9574312" y="4658209"/>
            <a:ext cx="3379688" cy="3266591"/>
            <a:chOff x="1346663" y="1028701"/>
            <a:chExt cx="4866313" cy="4295386"/>
          </a:xfrm>
          <a:solidFill>
            <a:srgbClr val="B9CDE5"/>
          </a:solidFill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9E34500-0120-4BC9-9349-3D1F59A68BCC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74DE04E6-5141-419E-B704-A28507951F6C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B882648-B2D7-4EEC-B646-93C06EF33D5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36DA305-D4B5-4B01-8C57-9CA31F1108E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2A37A87-85DF-46A1-AB49-16ECCA5DE82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AF5776A-D03F-4579-811D-210C912428A9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77" y="1420140"/>
            <a:ext cx="11417723" cy="4811460"/>
          </a:xfrm>
          <a:noFill/>
        </p:spPr>
        <p:txBody>
          <a:bodyPr/>
          <a:lstStyle>
            <a:lvl1pPr marL="228600" indent="-228600">
              <a:spcBef>
                <a:spcPts val="600"/>
              </a:spcBef>
              <a:defRPr sz="2400"/>
            </a:lvl1pPr>
            <a:lvl2pPr marL="579438" indent="-230188">
              <a:spcBef>
                <a:spcPts val="600"/>
              </a:spcBef>
              <a:defRPr sz="2400"/>
            </a:lvl2pPr>
            <a:lvl3pPr marL="912813" indent="-228600">
              <a:spcBef>
                <a:spcPts val="600"/>
              </a:spcBef>
              <a:defRPr sz="2400"/>
            </a:lvl3pPr>
            <a:lvl4pPr marL="1263650" indent="-228600">
              <a:spcBef>
                <a:spcPts val="600"/>
              </a:spcBef>
              <a:defRPr sz="2400"/>
            </a:lvl4pPr>
            <a:lvl5pPr marL="1600200" indent="-228600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647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B63A1EA-2C0C-408E-B4B1-39B93C270829}"/>
              </a:ext>
            </a:extLst>
          </p:cNvPr>
          <p:cNvSpPr/>
          <p:nvPr userDrawn="1"/>
        </p:nvSpPr>
        <p:spPr bwMode="auto">
          <a:xfrm>
            <a:off x="-152400" y="609600"/>
            <a:ext cx="8915400" cy="4310658"/>
          </a:xfrm>
          <a:prstGeom prst="rect">
            <a:avLst/>
          </a:prstGeom>
          <a:solidFill>
            <a:srgbClr val="D2BD8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AutoShape 16">
            <a:extLst>
              <a:ext uri="{FF2B5EF4-FFF2-40B4-BE49-F238E27FC236}">
                <a16:creationId xmlns:a16="http://schemas.microsoft.com/office/drawing/2014/main" id="{6DF09023-F14C-46A6-95F0-56304FDECB3D}"/>
              </a:ext>
            </a:extLst>
          </p:cNvPr>
          <p:cNvSpPr/>
          <p:nvPr userDrawn="1"/>
        </p:nvSpPr>
        <p:spPr>
          <a:xfrm>
            <a:off x="576514" y="1385351"/>
            <a:ext cx="2946400" cy="383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5244"/>
            <a:ext cx="5707895" cy="1510437"/>
          </a:xfrm>
        </p:spPr>
        <p:txBody>
          <a:bodyPr anchor="t"/>
          <a:lstStyle>
            <a:lvl1pPr algn="l">
              <a:lnSpc>
                <a:spcPts val="6000"/>
              </a:lnSpc>
              <a:defRPr sz="48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514" y="3051325"/>
            <a:ext cx="5195255" cy="457201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192B81D-410D-4FFC-AA93-11667D4FE7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8C6A2CF5-10E4-46D6-8436-F026C319DC99}"/>
              </a:ext>
            </a:extLst>
          </p:cNvPr>
          <p:cNvGrpSpPr/>
          <p:nvPr userDrawn="1"/>
        </p:nvGrpSpPr>
        <p:grpSpPr>
          <a:xfrm rot="896560">
            <a:off x="6146167" y="-732040"/>
            <a:ext cx="7327421" cy="9033526"/>
            <a:chOff x="0" y="0"/>
            <a:chExt cx="13682133" cy="16867858"/>
          </a:xfrm>
        </p:grpSpPr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D1C62E5D-9496-4B43-9A86-D2D4C601C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020" r="23020"/>
            <a:stretch>
              <a:fillRect/>
            </a:stretch>
          </p:blipFill>
          <p:spPr>
            <a:xfrm>
              <a:off x="0" y="0"/>
              <a:ext cx="4476044" cy="5495619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CBAE1FEA-B9FF-43D3-8F35-956BD1D02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3464" r="23464"/>
            <a:stretch>
              <a:fillRect/>
            </a:stretch>
          </p:blipFill>
          <p:spPr>
            <a:xfrm>
              <a:off x="0" y="5622619"/>
              <a:ext cx="4476044" cy="5622618"/>
            </a:xfrm>
            <a:prstGeom prst="rect">
              <a:avLst/>
            </a:prstGeom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FD9C9B90-7024-43D4-B507-CF9F7ACCD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958" b="3958"/>
            <a:stretch>
              <a:fillRect/>
            </a:stretch>
          </p:blipFill>
          <p:spPr>
            <a:xfrm>
              <a:off x="0" y="11372239"/>
              <a:ext cx="4476044" cy="5495619"/>
            </a:xfrm>
            <a:prstGeom prst="rect">
              <a:avLst/>
            </a:prstGeom>
          </p:spPr>
        </p:pic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4F9D821E-1AD2-428B-A4C4-38C413F0B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175" r="32175"/>
            <a:stretch>
              <a:fillRect/>
            </a:stretch>
          </p:blipFill>
          <p:spPr>
            <a:xfrm>
              <a:off x="4603044" y="0"/>
              <a:ext cx="4476044" cy="8370429"/>
            </a:xfrm>
            <a:prstGeom prst="rect">
              <a:avLst/>
            </a:prstGeom>
          </p:spPr>
        </p:pic>
        <p:pic>
          <p:nvPicPr>
            <p:cNvPr id="12" name="Picture 7">
              <a:extLst>
                <a:ext uri="{FF2B5EF4-FFF2-40B4-BE49-F238E27FC236}">
                  <a16:creationId xmlns:a16="http://schemas.microsoft.com/office/drawing/2014/main" id="{E8DC41FF-99C4-4D04-A523-102C9EF7C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807" r="13807"/>
            <a:stretch>
              <a:fillRect/>
            </a:stretch>
          </p:blipFill>
          <p:spPr>
            <a:xfrm>
              <a:off x="4603044" y="8497429"/>
              <a:ext cx="4476044" cy="8370429"/>
            </a:xfrm>
            <a:prstGeom prst="rect">
              <a:avLst/>
            </a:prstGeom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A7FA5644-40F8-4EAB-AE9E-EFF34806F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2842" r="22842"/>
            <a:stretch>
              <a:fillRect/>
            </a:stretch>
          </p:blipFill>
          <p:spPr>
            <a:xfrm>
              <a:off x="9206089" y="0"/>
              <a:ext cx="4476044" cy="5495619"/>
            </a:xfrm>
            <a:prstGeom prst="rect">
              <a:avLst/>
            </a:prstGeom>
          </p:spPr>
        </p:pic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500F0152-5654-4B2B-878A-5DCC4A36B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0196" r="10196"/>
            <a:stretch>
              <a:fillRect/>
            </a:stretch>
          </p:blipFill>
          <p:spPr>
            <a:xfrm>
              <a:off x="9206089" y="5622619"/>
              <a:ext cx="4476044" cy="5622619"/>
            </a:xfrm>
            <a:prstGeom prst="rect">
              <a:avLst/>
            </a:prstGeom>
          </p:spPr>
        </p:pic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048A7C07-2736-4C66-939A-D2D888408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2850" r="22850"/>
            <a:stretch>
              <a:fillRect/>
            </a:stretch>
          </p:blipFill>
          <p:spPr>
            <a:xfrm>
              <a:off x="9206089" y="11372239"/>
              <a:ext cx="4476044" cy="5495619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C8D10A-EB90-496A-B689-63686AEF2041}"/>
              </a:ext>
            </a:extLst>
          </p:cNvPr>
          <p:cNvCxnSpPr/>
          <p:nvPr userDrawn="1"/>
        </p:nvCxnSpPr>
        <p:spPr bwMode="auto">
          <a:xfrm>
            <a:off x="576514" y="2971800"/>
            <a:ext cx="5305325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5">
            <a:extLst>
              <a:ext uri="{FF2B5EF4-FFF2-40B4-BE49-F238E27FC236}">
                <a16:creationId xmlns:a16="http://schemas.microsoft.com/office/drawing/2014/main" id="{954F48E5-F88F-45F6-8AE7-83E1F0C0950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97802" y="4389886"/>
            <a:ext cx="1035053" cy="103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4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1AE3F1-5092-48EF-AB20-A591FDED19C6}"/>
              </a:ext>
            </a:extLst>
          </p:cNvPr>
          <p:cNvGrpSpPr/>
          <p:nvPr userDrawn="1"/>
        </p:nvGrpSpPr>
        <p:grpSpPr>
          <a:xfrm>
            <a:off x="8763000" y="1"/>
            <a:ext cx="4114800" cy="6858000"/>
            <a:chOff x="1667909" y="834580"/>
            <a:chExt cx="5222422" cy="799404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13A8DD57-67BB-4E7C-A73B-2B62C817C304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1D0D5D0-6ED1-4ACC-9477-09B650FA4CC1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BFDB30B7-E6EB-4086-A3F7-A8714097C6EE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503CACA9-270E-4248-B61D-E797189D8E13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E262662-75FB-4BAA-91DE-931D3B58ADF6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6839D59E-F15E-4A31-B67B-0D7A9138E405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380504F0-05F5-4960-8083-0DBFA362C87A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BD51B64-B577-410B-8583-EDE528F83DCA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605A75E-93CC-4D26-BEDF-6C730CD1B6D2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971E97E0-7FF7-45DE-B366-414F6776BB0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4F3AACCB-49AF-49FB-8181-903F225DE102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7F9E248E-3E28-4123-84B3-2232AD08666C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E004F24A-2AF0-468B-8905-339A41842727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9B8520A7-7CAE-4958-ADC5-8621FD68A050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074CF806-9093-4EA8-B7C7-CA11B57C0B27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6">
            <a:extLst>
              <a:ext uri="{FF2B5EF4-FFF2-40B4-BE49-F238E27FC236}">
                <a16:creationId xmlns:a16="http://schemas.microsoft.com/office/drawing/2014/main" id="{F2A41278-0A1B-449D-8ED5-CE5EFCE77B22}"/>
              </a:ext>
            </a:extLst>
          </p:cNvPr>
          <p:cNvSpPr/>
          <p:nvPr userDrawn="1"/>
        </p:nvSpPr>
        <p:spPr>
          <a:xfrm>
            <a:off x="707314" y="558791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2554" y="1371600"/>
            <a:ext cx="7843718" cy="50292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B533A94C-390D-4700-B3F0-7ACCF28C4C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69673" y="6160110"/>
            <a:ext cx="1035053" cy="103505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497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6">
            <a:extLst>
              <a:ext uri="{FF2B5EF4-FFF2-40B4-BE49-F238E27FC236}">
                <a16:creationId xmlns:a16="http://schemas.microsoft.com/office/drawing/2014/main" id="{86593B47-5820-4063-B55A-6E9C0253C98C}"/>
              </a:ext>
            </a:extLst>
          </p:cNvPr>
          <p:cNvSpPr/>
          <p:nvPr userDrawn="1"/>
        </p:nvSpPr>
        <p:spPr>
          <a:xfrm>
            <a:off x="707314" y="558791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C90582-7142-4DCA-97BC-928348C63036}"/>
              </a:ext>
            </a:extLst>
          </p:cNvPr>
          <p:cNvGrpSpPr/>
          <p:nvPr userDrawn="1"/>
        </p:nvGrpSpPr>
        <p:grpSpPr>
          <a:xfrm>
            <a:off x="9067800" y="648484"/>
            <a:ext cx="4195440" cy="3857652"/>
            <a:chOff x="1346663" y="1028701"/>
            <a:chExt cx="4866313" cy="4295386"/>
          </a:xfrm>
          <a:solidFill>
            <a:srgbClr val="BCBCBC"/>
          </a:solidFill>
        </p:grpSpPr>
        <p:grpSp>
          <p:nvGrpSpPr>
            <p:cNvPr id="29" name="Group 7">
              <a:extLst>
                <a:ext uri="{FF2B5EF4-FFF2-40B4-BE49-F238E27FC236}">
                  <a16:creationId xmlns:a16="http://schemas.microsoft.com/office/drawing/2014/main" id="{B3C5A203-D26C-45CC-8575-FDB0C7AED0D7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1710E791-1354-476D-AB30-5E8951886EF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19C8BA4A-3936-453B-9472-E0D17FF62E07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EACD9667-1BD2-4CAA-AE2C-66D45211F56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D75AD44-CCBF-4628-A8BF-99EF487CE9B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D611DCBD-6A86-4C27-A530-EFD2FB3B55EB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5" name="Picture 5">
            <a:extLst>
              <a:ext uri="{FF2B5EF4-FFF2-40B4-BE49-F238E27FC236}">
                <a16:creationId xmlns:a16="http://schemas.microsoft.com/office/drawing/2014/main" id="{5E147BA2-FDAC-45C6-896C-9BE94A0D7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383" r="16383"/>
          <a:stretch>
            <a:fillRect/>
          </a:stretch>
        </p:blipFill>
        <p:spPr>
          <a:xfrm>
            <a:off x="6543964" y="2257929"/>
            <a:ext cx="3648612" cy="361902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D0DBD9-3798-4D41-A068-1ABEB81D7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400" y="1371600"/>
            <a:ext cx="5588000" cy="50292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A629A4B-6AB2-4E4B-BBA5-D036DB051D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CCCE17B6-4AF1-4E75-BC28-197E114967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6B2152E-FB13-40F4-B66B-7BEFC76C79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69673" y="6160110"/>
            <a:ext cx="1035053" cy="103505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85518A6-3C54-484A-8ADF-C0FAC69A5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4436CF7-1CB8-4125-B67D-7F247B70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8" cy="1275127"/>
          </a:xfrm>
        </p:spPr>
        <p:txBody>
          <a:bodyPr/>
          <a:lstStyle>
            <a:lvl1pPr marL="225425" indent="9525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463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6">
            <a:extLst>
              <a:ext uri="{FF2B5EF4-FFF2-40B4-BE49-F238E27FC236}">
                <a16:creationId xmlns:a16="http://schemas.microsoft.com/office/drawing/2014/main" id="{CB2E6BA4-3A2D-436F-B5B8-43909B4388F4}"/>
              </a:ext>
            </a:extLst>
          </p:cNvPr>
          <p:cNvSpPr/>
          <p:nvPr userDrawn="1"/>
        </p:nvSpPr>
        <p:spPr>
          <a:xfrm>
            <a:off x="624840" y="979584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1EE535-70E2-43AC-8370-CF6944081351}"/>
              </a:ext>
            </a:extLst>
          </p:cNvPr>
          <p:cNvGrpSpPr/>
          <p:nvPr userDrawn="1"/>
        </p:nvGrpSpPr>
        <p:grpSpPr>
          <a:xfrm>
            <a:off x="-1676400" y="4800600"/>
            <a:ext cx="2492179" cy="2438400"/>
            <a:chOff x="1346663" y="1028701"/>
            <a:chExt cx="4866313" cy="4295386"/>
          </a:xfrm>
          <a:solidFill>
            <a:srgbClr val="D2BD88"/>
          </a:solidFill>
        </p:grpSpPr>
        <p:grpSp>
          <p:nvGrpSpPr>
            <p:cNvPr id="19" name="Group 7">
              <a:extLst>
                <a:ext uri="{FF2B5EF4-FFF2-40B4-BE49-F238E27FC236}">
                  <a16:creationId xmlns:a16="http://schemas.microsoft.com/office/drawing/2014/main" id="{53C3C6E1-A93C-4BB4-BC32-C6A6BDFC3504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C7FB6DCC-DA91-4002-8C1D-3D0DA0D3D9A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C5E2547-D955-4359-A1F0-EDAFFE04A729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21" name="Group 7">
              <a:extLst>
                <a:ext uri="{FF2B5EF4-FFF2-40B4-BE49-F238E27FC236}">
                  <a16:creationId xmlns:a16="http://schemas.microsoft.com/office/drawing/2014/main" id="{D72F27AD-0704-46A2-A493-B3446921E776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E5C342C5-34FF-48EB-8F86-7A6EC1901465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AFD39516-DCA4-4B42-B30B-E586603D69C1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293485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B3AFF862-DB0D-4920-9720-F8F6560E83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778E0F-23A3-4B7A-8A6E-AC4479D0874D}"/>
              </a:ext>
            </a:extLst>
          </p:cNvPr>
          <p:cNvGrpSpPr/>
          <p:nvPr userDrawn="1"/>
        </p:nvGrpSpPr>
        <p:grpSpPr>
          <a:xfrm>
            <a:off x="9677400" y="-1981200"/>
            <a:ext cx="3330379" cy="3619285"/>
            <a:chOff x="1346663" y="1028701"/>
            <a:chExt cx="4866313" cy="4295386"/>
          </a:xfrm>
          <a:solidFill>
            <a:srgbClr val="D2BD88"/>
          </a:solidFill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D6BC2171-BB0C-4229-8906-EAE95DCA1DAF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2975A90D-1123-4F76-8D8C-6A42BDE04A6E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1222507-4452-4C60-A032-21CBA84FF405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D24FE54E-39CF-4F98-A9AB-ECB6B7A3E2DF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8A7F9FE8-D37F-40DE-99CA-A2AC731DEE71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5C1172E7-46AD-4691-BC20-51FE21BF50E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val="1463985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554" y="20273"/>
            <a:ext cx="10009744" cy="1275127"/>
          </a:xfrm>
        </p:spPr>
        <p:txBody>
          <a:bodyPr/>
          <a:lstStyle>
            <a:lvl1pPr marL="234950" indent="-6350">
              <a:defRPr sz="4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AE159B1A-E57C-4D18-A5EC-F7F34A3964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507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1A8009D9-7EE1-4606-B691-099B8462BB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93CCF-AE15-4F94-AF94-8D239A76C1B6}"/>
              </a:ext>
            </a:extLst>
          </p:cNvPr>
          <p:cNvSpPr/>
          <p:nvPr userDrawn="1"/>
        </p:nvSpPr>
        <p:spPr bwMode="auto">
          <a:xfrm>
            <a:off x="-106220" y="0"/>
            <a:ext cx="123444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BCBCB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279912-B700-488C-BD62-5A19783796A9}"/>
              </a:ext>
            </a:extLst>
          </p:cNvPr>
          <p:cNvGrpSpPr/>
          <p:nvPr userDrawn="1"/>
        </p:nvGrpSpPr>
        <p:grpSpPr>
          <a:xfrm>
            <a:off x="7010400" y="2510549"/>
            <a:ext cx="4321000" cy="3814051"/>
            <a:chOff x="1346663" y="1028701"/>
            <a:chExt cx="4866313" cy="4295386"/>
          </a:xfrm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F6034EE-533C-4698-ADE3-3E2D5AA7973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58B28781-8B87-4D63-91A4-B122D63D87C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0DD6830-0D1B-4A8E-AF55-46206E9F7777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7FBAC680-CBC7-4254-90F5-C3B39E1DE7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AB5619C5-1A15-4AC7-9178-BE440F0D6602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BFC0EB2D-C629-41A6-98FA-78E9310C904D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3" name="Picture 12" descr="A picture containing text, person, computer, computer&#10;&#10;Description automatically generated">
            <a:extLst>
              <a:ext uri="{FF2B5EF4-FFF2-40B4-BE49-F238E27FC236}">
                <a16:creationId xmlns:a16="http://schemas.microsoft.com/office/drawing/2014/main" id="{98A33892-0A1F-4454-9D8E-7A1D0CB76C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92" y="1438275"/>
            <a:ext cx="4320999" cy="35242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C57E680-AB52-4990-B60C-6038CDE061E1}"/>
              </a:ext>
            </a:extLst>
          </p:cNvPr>
          <p:cNvGrpSpPr/>
          <p:nvPr userDrawn="1"/>
        </p:nvGrpSpPr>
        <p:grpSpPr>
          <a:xfrm>
            <a:off x="2057400" y="613247"/>
            <a:ext cx="7391401" cy="5482753"/>
            <a:chOff x="4732513" y="1146647"/>
            <a:chExt cx="8717731" cy="7993706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702FE871-3DC1-4029-8967-8BF3A94954D7}"/>
                </a:ext>
              </a:extLst>
            </p:cNvPr>
            <p:cNvSpPr/>
            <p:nvPr/>
          </p:nvSpPr>
          <p:spPr>
            <a:xfrm>
              <a:off x="5572415" y="5931498"/>
              <a:ext cx="6261802" cy="3208855"/>
            </a:xfrm>
            <a:prstGeom prst="rect">
              <a:avLst/>
            </a:prstGeom>
            <a:solidFill>
              <a:srgbClr val="E7BD69"/>
            </a:solidFill>
          </p:spPr>
        </p:sp>
        <p:sp>
          <p:nvSpPr>
            <p:cNvPr id="16" name="AutoShape 4">
              <a:extLst>
                <a:ext uri="{FF2B5EF4-FFF2-40B4-BE49-F238E27FC236}">
                  <a16:creationId xmlns:a16="http://schemas.microsoft.com/office/drawing/2014/main" id="{A6F352A5-1919-42A9-B093-6CA3B9DB8604}"/>
                </a:ext>
              </a:extLst>
            </p:cNvPr>
            <p:cNvSpPr/>
            <p:nvPr/>
          </p:nvSpPr>
          <p:spPr>
            <a:xfrm>
              <a:off x="6992856" y="1146647"/>
              <a:ext cx="6078927" cy="6689817"/>
            </a:xfrm>
            <a:prstGeom prst="rect">
              <a:avLst/>
            </a:prstGeom>
            <a:solidFill>
              <a:srgbClr val="FFFFFF"/>
            </a:solidFill>
          </p:spPr>
        </p:sp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E13B6438-08A2-47AF-BE17-586EF1D10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2551948" y="1878977"/>
              <a:ext cx="898296" cy="1039672"/>
            </a:xfrm>
            <a:prstGeom prst="rect">
              <a:avLst/>
            </a:prstGeom>
          </p:spPr>
        </p:pic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0851FB16-DE39-451F-836A-84AEDB88AA7F}"/>
                </a:ext>
              </a:extLst>
            </p:cNvPr>
            <p:cNvSpPr/>
            <p:nvPr/>
          </p:nvSpPr>
          <p:spPr>
            <a:xfrm>
              <a:off x="4732513" y="1366184"/>
              <a:ext cx="485500" cy="580814"/>
            </a:xfrm>
            <a:prstGeom prst="rect">
              <a:avLst/>
            </a:prstGeom>
            <a:solidFill>
              <a:srgbClr val="B9CDE5"/>
            </a:solidFill>
          </p:spPr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E23FF8E6-1229-4148-ABD3-57525DC5CAFD}"/>
                </a:ext>
              </a:extLst>
            </p:cNvPr>
            <p:cNvSpPr txBox="1"/>
            <p:nvPr/>
          </p:nvSpPr>
          <p:spPr>
            <a:xfrm>
              <a:off x="8147706" y="3719590"/>
              <a:ext cx="4619671" cy="1657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450"/>
                </a:lnSpc>
              </a:pPr>
              <a:endParaRPr lang="en-US" sz="6600" b="1" spc="-90" dirty="0">
                <a:solidFill>
                  <a:srgbClr val="151B39"/>
                </a:solidFill>
                <a:latin typeface="Barlow sem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990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BB7F01A-1C37-491F-95CC-F3F1C36BDE87}"/>
              </a:ext>
            </a:extLst>
          </p:cNvPr>
          <p:cNvSpPr/>
          <p:nvPr userDrawn="1"/>
        </p:nvSpPr>
        <p:spPr bwMode="auto">
          <a:xfrm>
            <a:off x="-30480" y="0"/>
            <a:ext cx="123444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170" name="Picture 2" descr="Ini Beberapa Perbedaan Akuntansi dan Finance! - Akseleran Blog">
            <a:extLst>
              <a:ext uri="{FF2B5EF4-FFF2-40B4-BE49-F238E27FC236}">
                <a16:creationId xmlns:a16="http://schemas.microsoft.com/office/drawing/2014/main" id="{2BDC67FA-1DD2-4D90-9A21-FB644337CE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247" y="1713656"/>
            <a:ext cx="3556636" cy="327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E028645-5E7D-44E3-984E-9590522199F3}"/>
              </a:ext>
            </a:extLst>
          </p:cNvPr>
          <p:cNvGrpSpPr/>
          <p:nvPr userDrawn="1"/>
        </p:nvGrpSpPr>
        <p:grpSpPr>
          <a:xfrm>
            <a:off x="6413966" y="2510549"/>
            <a:ext cx="3415834" cy="3356851"/>
            <a:chOff x="1346663" y="1028701"/>
            <a:chExt cx="4866313" cy="4295386"/>
          </a:xfrm>
          <a:solidFill>
            <a:srgbClr val="B9CDE5"/>
          </a:solidFill>
        </p:grpSpPr>
        <p:grpSp>
          <p:nvGrpSpPr>
            <p:cNvPr id="16" name="Group 7">
              <a:extLst>
                <a:ext uri="{FF2B5EF4-FFF2-40B4-BE49-F238E27FC236}">
                  <a16:creationId xmlns:a16="http://schemas.microsoft.com/office/drawing/2014/main" id="{FA5C4F1F-C546-4800-8D88-E80942E06FF5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05399275-FA92-4415-8E75-D9412E36396B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0CFDDF77-5E8B-45AF-AE77-5D2EC1114253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8" name="Group 7">
              <a:extLst>
                <a:ext uri="{FF2B5EF4-FFF2-40B4-BE49-F238E27FC236}">
                  <a16:creationId xmlns:a16="http://schemas.microsoft.com/office/drawing/2014/main" id="{BF586A02-D95A-40E5-A0F0-06A650AB6C5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3E329AC9-8779-4FC3-ADF0-F56D91621BAE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21480933-9111-458F-9605-F215C876988E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0115AC2-2158-457F-A0CC-966CA7AAE098}"/>
              </a:ext>
            </a:extLst>
          </p:cNvPr>
          <p:cNvGrpSpPr/>
          <p:nvPr userDrawn="1"/>
        </p:nvGrpSpPr>
        <p:grpSpPr>
          <a:xfrm>
            <a:off x="2527766" y="838200"/>
            <a:ext cx="6318264" cy="5094592"/>
            <a:chOff x="4213597" y="1146647"/>
            <a:chExt cx="9378022" cy="7993706"/>
          </a:xfrm>
        </p:grpSpPr>
        <p:sp>
          <p:nvSpPr>
            <p:cNvPr id="4" name="AutoShape 2">
              <a:extLst>
                <a:ext uri="{FF2B5EF4-FFF2-40B4-BE49-F238E27FC236}">
                  <a16:creationId xmlns:a16="http://schemas.microsoft.com/office/drawing/2014/main" id="{3A26E265-BC89-4EC4-88D0-C9AE03AFAB50}"/>
                </a:ext>
              </a:extLst>
            </p:cNvPr>
            <p:cNvSpPr/>
            <p:nvPr/>
          </p:nvSpPr>
          <p:spPr>
            <a:xfrm>
              <a:off x="5572415" y="5931498"/>
              <a:ext cx="6261802" cy="3208855"/>
            </a:xfrm>
            <a:prstGeom prst="rect">
              <a:avLst/>
            </a:prstGeom>
            <a:solidFill>
              <a:srgbClr val="F3C1B3"/>
            </a:solidFill>
          </p:spPr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25032CBB-5276-4371-8DC2-99DBBFF91F1F}"/>
                </a:ext>
              </a:extLst>
            </p:cNvPr>
            <p:cNvSpPr/>
            <p:nvPr/>
          </p:nvSpPr>
          <p:spPr>
            <a:xfrm>
              <a:off x="6992856" y="1146647"/>
              <a:ext cx="6078927" cy="6689817"/>
            </a:xfrm>
            <a:prstGeom prst="rect">
              <a:avLst/>
            </a:prstGeom>
            <a:solidFill>
              <a:srgbClr val="FFFFFF"/>
            </a:solidFill>
          </p:spPr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D6276611-0664-4DD2-91EF-BF9DE2FC7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2551947" y="1878977"/>
              <a:ext cx="1039672" cy="1039672"/>
            </a:xfrm>
            <a:prstGeom prst="rect">
              <a:avLst/>
            </a:prstGeom>
          </p:spPr>
        </p:pic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1B66E461-F0E1-4750-BB66-5032C0009823}"/>
                </a:ext>
              </a:extLst>
            </p:cNvPr>
            <p:cNvSpPr/>
            <p:nvPr/>
          </p:nvSpPr>
          <p:spPr>
            <a:xfrm>
              <a:off x="4213597" y="1271826"/>
              <a:ext cx="799240" cy="751074"/>
            </a:xfrm>
            <a:prstGeom prst="rect">
              <a:avLst/>
            </a:prstGeom>
            <a:solidFill>
              <a:srgbClr val="E7BD69"/>
            </a:solidFill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9DC5DB-C2E7-465C-8524-3CF3195C6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386" y="2590584"/>
            <a:ext cx="3786851" cy="127512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03284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835" y="1494609"/>
            <a:ext cx="6556437" cy="466330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D49A5A-BF6C-431B-B061-05DE9F4ED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1067CD-028A-4EFD-BAF5-010BC685B213}"/>
              </a:ext>
            </a:extLst>
          </p:cNvPr>
          <p:cNvGrpSpPr/>
          <p:nvPr userDrawn="1"/>
        </p:nvGrpSpPr>
        <p:grpSpPr>
          <a:xfrm>
            <a:off x="10429677" y="0"/>
            <a:ext cx="4191000" cy="3428207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2F69DC3A-5FD9-4D17-9BC7-A8370F9A7D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51794BFC-754E-4DE4-B9E0-13498DCF504D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620E8A9-EC20-499D-ADA0-44A39AFEA90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DF1C9F6A-FE60-4ADC-A3BF-6DE7D1E62E88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FC7F8222-618A-41BF-88C6-754EBCE9396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F4736055-178F-44E7-B069-9B879EF355AC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7" name="Picture 2">
            <a:extLst>
              <a:ext uri="{FF2B5EF4-FFF2-40B4-BE49-F238E27FC236}">
                <a16:creationId xmlns:a16="http://schemas.microsoft.com/office/drawing/2014/main" id="{0FFCBB91-12D0-4396-A90D-80D4FC736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926"/>
          <a:stretch>
            <a:fillRect/>
          </a:stretch>
        </p:blipFill>
        <p:spPr>
          <a:xfrm>
            <a:off x="7805010" y="3276600"/>
            <a:ext cx="4310790" cy="358902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F7503B3-7AEE-4CC1-8BE2-73E38034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4" y="20273"/>
            <a:ext cx="10009744" cy="1275127"/>
          </a:xfrm>
        </p:spPr>
        <p:txBody>
          <a:bodyPr/>
          <a:lstStyle>
            <a:lvl1pPr marL="234950" indent="-6350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8116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0960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AAAA9-BB46-4229-BA03-12F90BA90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CBDF53-594E-4847-8BC4-6301DA5E01AF}"/>
              </a:ext>
            </a:extLst>
          </p:cNvPr>
          <p:cNvGrpSpPr/>
          <p:nvPr userDrawn="1"/>
        </p:nvGrpSpPr>
        <p:grpSpPr>
          <a:xfrm>
            <a:off x="5257800" y="-30866"/>
            <a:ext cx="6934200" cy="6878998"/>
            <a:chOff x="0" y="0"/>
            <a:chExt cx="13826067" cy="13716000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862168C5-4D23-4922-9790-C4F5F301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64" b="13364"/>
            <a:stretch>
              <a:fillRect/>
            </a:stretch>
          </p:blipFill>
          <p:spPr>
            <a:xfrm>
              <a:off x="0" y="0"/>
              <a:ext cx="9175044" cy="4487333"/>
            </a:xfrm>
            <a:prstGeom prst="rect">
              <a:avLst/>
            </a:prstGeom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0551EA1-EA71-467E-AB93-A7A528C2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585" r="46267"/>
            <a:stretch>
              <a:fillRect/>
            </a:stretch>
          </p:blipFill>
          <p:spPr>
            <a:xfrm>
              <a:off x="9302044" y="0"/>
              <a:ext cx="4524022" cy="9101667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A00EE472-C169-4625-982A-43678D66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83" r="16383"/>
            <a:stretch>
              <a:fillRect/>
            </a:stretch>
          </p:blipFill>
          <p:spPr>
            <a:xfrm>
              <a:off x="4651022" y="4614333"/>
              <a:ext cx="4524022" cy="4487333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42EAC4C-B446-4BB7-9B66-C807039E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50" r="12650"/>
            <a:stretch>
              <a:fillRect/>
            </a:stretch>
          </p:blipFill>
          <p:spPr>
            <a:xfrm>
              <a:off x="0" y="4614333"/>
              <a:ext cx="4524022" cy="910166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145C65E5-F4AC-415E-8F42-326CFA87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96" r="1396"/>
            <a:stretch>
              <a:fillRect/>
            </a:stretch>
          </p:blipFill>
          <p:spPr>
            <a:xfrm>
              <a:off x="4651022" y="9228667"/>
              <a:ext cx="9175044" cy="4487333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0C99C2-2881-4BCE-8960-7FFC5634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04800"/>
            <a:ext cx="4495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DF80DD6-19BC-412A-8622-4282030C8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944562"/>
            <a:ext cx="4495800" cy="51514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667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72673"/>
            <a:ext cx="10009744" cy="1275127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D7D08BF-7C25-4D07-B23E-481766FC49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438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6400800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9408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DC6CA4-02C0-48C3-B4A9-85C08AC0F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6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6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145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D49A5A-BF6C-431B-B061-05DE9F4ED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0F45589-7D8B-41E4-8A68-0CF005A41775}"/>
              </a:ext>
            </a:extLst>
          </p:cNvPr>
          <p:cNvSpPr txBox="1">
            <a:spLocks/>
          </p:cNvSpPr>
          <p:nvPr userDrawn="1"/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E3AD81-3AD4-9C46-856E-C08CF1183C60}" type="slidenum">
              <a:rPr lang="en-US" sz="1400" smtClean="0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18318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"/>
          <p:cNvSpPr txBox="1">
            <a:spLocks noGrp="1"/>
          </p:cNvSpPr>
          <p:nvPr>
            <p:ph type="body" idx="1"/>
          </p:nvPr>
        </p:nvSpPr>
        <p:spPr>
          <a:xfrm>
            <a:off x="1496067" y="2596896"/>
            <a:ext cx="37184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1494254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DC29-A22C-4DB8-8B07-41024173A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20326-3B50-4D04-AAF7-0536B9332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DA336-589F-476E-907F-C70BDE16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BFAE9-60A6-4CB2-924C-65DDFD0A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16A93-08F3-42B2-B24D-8FC5C3F9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8574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D75E1-5815-4868-95AC-1BCDA683E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7E349-0ADA-43ED-8456-263350E39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B00DC-773E-4919-A5B8-AE7D72CF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A71F8-5782-4E20-9029-E8C6E37B9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3559F-9604-4BD1-B40C-51A068E0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83299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3727-4D7C-4F4F-9D75-8F33DF253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246B3-9BFC-4C60-ADE1-A12F16B3D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CE3C9-195E-4B9A-A0A9-8536B5650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652E0-37AA-46A5-BCF8-24D6BE06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9DEA2-C9F7-4D5F-AC74-E5AFB93E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9717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73D20-A9C9-43FB-8645-28E6F491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32240-B09C-480F-8350-D71AAA4DD1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85B86-63A0-4B52-B892-965878238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6A0E1-49BF-4E9F-97F7-28D7BCED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45745-9792-4CDB-BB87-87021E46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1D673-271B-4D94-959D-4C4896C8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91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4493-D613-49CF-AED7-523DA4A37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2C5CB-2833-4628-AF4E-20D1F6A56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1C455-8C99-404E-B987-E66D9B2F7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57FA7-1F23-41A6-9A80-56D8E038F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3D8A8-6098-4FF0-8563-F19C00E17E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DBD8DB-59D2-420C-B029-8D6EA40C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72C1C0-7EA9-4427-B75C-94CF9CC0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2723D8-944C-4E09-B4EA-10C3BE6A4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63434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B234-DF58-4EC0-9AC6-6E3F8298A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A877F-BFDA-414C-A8A5-933A7DBC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9BE13-1CDB-4FE2-B3F4-899D3168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57A16-61C9-4C3C-9C2F-7B8E90EC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9692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A514FD-EE3D-4CE2-BA40-BE1AF7A02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F5930-EA66-4CC0-9CF7-EBE7810C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B7C44-DCEC-4568-A685-30CC79F2D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61128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1DD7-6298-48B4-BBF2-66988366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B08AE-D390-4D24-ADA0-9BF8E2142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E604E-906A-4860-9150-D5F168B96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6EB96-E472-4525-8180-34E41162D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1AEDD-0D7A-4956-A84E-9E7C0A816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9DB80-2FEA-4ABF-8E04-A5873E50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1180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C42A-10D5-4BB4-95AF-F4E6983B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BC0B6-176B-4B51-8B88-64EBF0FEF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2FA3A-D0CE-464A-A526-CC610A638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3D8D7-05B1-4E89-88B8-53717A7E0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AE5AE-D9AC-4268-BF30-66E0F192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81839-9DB6-408D-983B-DC93B5088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4777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85D02-F00E-4E1C-B75B-3468A3C3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B29FC-3FAC-4622-8C28-DCE300756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2ED3C-F0A0-489D-AF46-2265536E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5BD87-122C-41BC-91B3-2E3391AA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92701-C714-4000-84D7-A5E84D46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26135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048A46-16F1-450B-A938-FD09B404C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DC0A7-1EA0-4A71-ADBD-9742AABD4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F8084-D426-430C-B5A9-0887DF2EE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56336-5ADD-4B29-91A1-F161DB7D1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C0C80-FBAC-4D7C-AB59-B3559405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682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752600"/>
            <a:ext cx="11379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473" y="248873"/>
            <a:ext cx="10009744" cy="127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5B483B-4856-455C-9B23-C3F67C2C4E1D}"/>
              </a:ext>
            </a:extLst>
          </p:cNvPr>
          <p:cNvSpPr/>
          <p:nvPr userDrawn="1"/>
        </p:nvSpPr>
        <p:spPr bwMode="auto">
          <a:xfrm>
            <a:off x="0" y="6400800"/>
            <a:ext cx="8305800" cy="475026"/>
          </a:xfrm>
          <a:prstGeom prst="rect">
            <a:avLst/>
          </a:prstGeom>
          <a:solidFill>
            <a:srgbClr val="E3705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315" r:id="rId3"/>
    <p:sldLayoutId id="2147484310" r:id="rId4"/>
    <p:sldLayoutId id="2147484309" r:id="rId5"/>
    <p:sldLayoutId id="2147484307" r:id="rId6"/>
    <p:sldLayoutId id="2147484305" r:id="rId7"/>
    <p:sldLayoutId id="2147484314" r:id="rId8"/>
    <p:sldLayoutId id="2147484306" r:id="rId9"/>
    <p:sldLayoutId id="2147484279" r:id="rId10"/>
    <p:sldLayoutId id="2147484280" r:id="rId11"/>
    <p:sldLayoutId id="2147484311" r:id="rId12"/>
    <p:sldLayoutId id="2147484281" r:id="rId13"/>
    <p:sldLayoutId id="2147484282" r:id="rId14"/>
    <p:sldLayoutId id="2147484283" r:id="rId15"/>
    <p:sldLayoutId id="2147484308" r:id="rId16"/>
    <p:sldLayoutId id="2147484284" r:id="rId17"/>
    <p:sldLayoutId id="2147484285" r:id="rId18"/>
    <p:sldLayoutId id="2147484286" r:id="rId19"/>
    <p:sldLayoutId id="2147484287" r:id="rId20"/>
    <p:sldLayoutId id="2147484328" r:id="rId21"/>
    <p:sldLayoutId id="2147484329" r:id="rId22"/>
    <p:sldLayoutId id="2147484330" r:id="rId23"/>
  </p:sldLayoutIdLst>
  <p:txStyles>
    <p:titleStyle>
      <a:lvl1pPr marL="234950" indent="-6350"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arlow semi"/>
          <a:ea typeface="+mj-ea"/>
          <a:cs typeface="+mj-cs"/>
        </a:defRPr>
      </a:lvl1pPr>
      <a:lvl2pPr marL="234950" indent="-635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90099"/>
          </a:solidFill>
          <a:latin typeface="Arial" charset="0"/>
        </a:defRPr>
      </a:lvl2pPr>
      <a:lvl3pPr marL="234950" indent="-635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90099"/>
          </a:solidFill>
          <a:latin typeface="Arial" charset="0"/>
        </a:defRPr>
      </a:lvl3pPr>
      <a:lvl4pPr marL="234950" indent="-635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90099"/>
          </a:solidFill>
          <a:latin typeface="Arial" charset="0"/>
        </a:defRPr>
      </a:lvl4pPr>
      <a:lvl5pPr marL="234950" indent="-635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90099"/>
          </a:solidFill>
          <a:latin typeface="Arial" charset="0"/>
        </a:defRPr>
      </a:lvl5pPr>
      <a:lvl6pPr marL="682625" algn="l" rtl="0" fontAlgn="base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6pPr>
      <a:lvl7pPr marL="1139825" algn="l" rtl="0" fontAlgn="base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7pPr>
      <a:lvl8pPr marL="1597025" algn="l" rtl="0" fontAlgn="base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8pPr>
      <a:lvl9pPr marL="2054225" algn="l" rtl="0" fontAlgn="base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ts val="6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9438" indent="-228600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914400" indent="-228600" algn="l" rtl="0" eaLnBrk="0" fontAlgn="base" hangingPunct="0">
        <a:spcBef>
          <a:spcPts val="6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1265238" indent="-228600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600200" indent="-228600" algn="l" rtl="0" eaLnBrk="0" fontAlgn="base" hangingPunct="0">
        <a:spcBef>
          <a:spcPts val="600"/>
        </a:spcBef>
        <a:spcAft>
          <a:spcPct val="0"/>
        </a:spcAft>
        <a:buChar char="»"/>
        <a:defRPr sz="2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AF695-D264-4BD5-A2AE-36543399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957E4-42AB-434D-B2C3-673CDCBAE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20582-7FE3-4967-AC5B-923632F69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77F16-FC27-4AA7-B947-F0B4C845A0D3}" type="datetimeFigureOut">
              <a:rPr lang="en-ID" smtClean="0"/>
              <a:t>20/02/2024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EAB03-A654-4976-8238-80B4CD760E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C0624-E8D5-41FE-A48F-4AF611F45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826D4-A197-4F27-8F76-D06D6AC3092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170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  <p:sldLayoutId id="2147484319" r:id="rId3"/>
    <p:sldLayoutId id="2147484320" r:id="rId4"/>
    <p:sldLayoutId id="2147484321" r:id="rId5"/>
    <p:sldLayoutId id="2147484322" r:id="rId6"/>
    <p:sldLayoutId id="2147484323" r:id="rId7"/>
    <p:sldLayoutId id="2147484324" r:id="rId8"/>
    <p:sldLayoutId id="2147484325" r:id="rId9"/>
    <p:sldLayoutId id="2147484326" r:id="rId10"/>
    <p:sldLayoutId id="21474843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20E8F-7B2A-498D-A91C-0223B07814E7}"/>
              </a:ext>
            </a:extLst>
          </p:cNvPr>
          <p:cNvSpPr txBox="1"/>
          <p:nvPr/>
        </p:nvSpPr>
        <p:spPr>
          <a:xfrm>
            <a:off x="5791200" y="2209800"/>
            <a:ext cx="487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b="1" dirty="0">
                <a:latin typeface="Fjalla One" panose="02000506040000020004" pitchFamily="2" charset="0"/>
                <a:cs typeface="Calibri" panose="020F0502020204030204" pitchFamily="34" charset="0"/>
              </a:rPr>
              <a:t>OVERVIEW</a:t>
            </a:r>
          </a:p>
          <a:p>
            <a:pPr algn="ctr">
              <a:buNone/>
            </a:pPr>
            <a:r>
              <a:rPr lang="en-US" sz="2800" b="1" dirty="0">
                <a:latin typeface="Fjalla One" panose="02000506040000020004" pitchFamily="2" charset="0"/>
                <a:cs typeface="Calibri" panose="020F0502020204030204" pitchFamily="34" charset="0"/>
              </a:rPr>
              <a:t>PSAK 74</a:t>
            </a:r>
          </a:p>
          <a:p>
            <a:pPr algn="ctr"/>
            <a:r>
              <a:rPr lang="en-US" sz="2800" b="1" dirty="0">
                <a:latin typeface="Fjalla One" panose="02000506040000020004" pitchFamily="2" charset="0"/>
                <a:cs typeface="Calibri" panose="020F0502020204030204" pitchFamily="34" charset="0"/>
              </a:rPr>
              <a:t>KONTRAK ASURANSI</a:t>
            </a:r>
          </a:p>
        </p:txBody>
      </p:sp>
    </p:spTree>
  </p:cSld>
  <p:clrMapOvr>
    <a:masterClrMapping/>
  </p:clrMapOvr>
  <p:transition spd="slow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239528-2780-40E9-A51E-FAD99A881F8E}"/>
              </a:ext>
            </a:extLst>
          </p:cNvPr>
          <p:cNvSpPr txBox="1">
            <a:spLocks noChangeArrowheads="1"/>
          </p:cNvSpPr>
          <p:nvPr/>
        </p:nvSpPr>
        <p:spPr>
          <a:xfrm>
            <a:off x="5257800" y="604777"/>
            <a:ext cx="4191000" cy="685800"/>
          </a:xfrm>
          <a:prstGeom prst="rect">
            <a:avLst/>
          </a:prstGeom>
          <a:solidFill>
            <a:srgbClr val="F3C1B3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2075" tIns="46038" rIns="92075" bIns="46038" rtlCol="0" anchor="b"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>
              <a:defRPr/>
            </a:pPr>
            <a:r>
              <a:rPr lang="en-US" sz="3200" dirty="0">
                <a:latin typeface="Fjalla One" panose="02000506040000020004" pitchFamily="2" charset="0"/>
              </a:rPr>
              <a:t>DISCLAIMER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59F85-CFD1-4D09-A10E-A70B44E2CFC9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0" y="1447800"/>
            <a:ext cx="4191000" cy="4343400"/>
          </a:xfrm>
          <a:prstGeom prst="rect">
            <a:avLst/>
          </a:prstGeom>
        </p:spPr>
        <p:txBody>
          <a:bodyPr vert="horz" lIns="92075" tIns="46038" rIns="92075" bIns="46038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dalam slide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pada PSAK, ISAK pada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slide ini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diperesentasikan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dalam slide ini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pengajaran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semata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ditujukan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untuk memberikan saran atas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dipengaruhi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ini dengan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dalam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dalam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contoh,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lebih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pribadi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dan tidak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dengan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03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868362"/>
          </a:xfrm>
        </p:spPr>
        <p:txBody>
          <a:bodyPr/>
          <a:lstStyle/>
          <a:p>
            <a:r>
              <a:rPr lang="en-GB" altLang="en-US" dirty="0">
                <a:latin typeface="Fjalla One" panose="02000506040000020004" pitchFamily="2" charset="0"/>
              </a:rPr>
              <a:t>Agenda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52324BD-AC57-45FF-95F4-967820A8A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2C4A5E-178E-40C5-BFA6-699BE28A52C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A158C31-5AB4-4549-AA70-7F49AF10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0321"/>
            <a:ext cx="2540000" cy="457200"/>
          </a:xfrm>
        </p:spPr>
        <p:txBody>
          <a:bodyPr/>
          <a:lstStyle/>
          <a:p>
            <a:pPr algn="r"/>
            <a:fld id="{C8917DDB-6779-4320-89F1-0A441ABEDE43}" type="slidenum">
              <a:rPr lang="en-US" sz="1800"/>
              <a:pPr algn="r"/>
              <a:t>3</a:t>
            </a:fld>
            <a:endParaRPr lang="en-US" sz="1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10917924"/>
              </p:ext>
            </p:extLst>
          </p:nvPr>
        </p:nvGraphicFramePr>
        <p:xfrm>
          <a:off x="-457200" y="1587046"/>
          <a:ext cx="7290179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3">
            <a:extLst>
              <a:ext uri="{FF2B5EF4-FFF2-40B4-BE49-F238E27FC236}">
                <a16:creationId xmlns:a16="http://schemas.microsoft.com/office/drawing/2014/main" id="{5B8FF116-055B-478E-9B0B-8DFB983DD9F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563" r="12357"/>
          <a:stretch>
            <a:fillRect/>
          </a:stretch>
        </p:blipFill>
        <p:spPr>
          <a:xfrm>
            <a:off x="6248400" y="609599"/>
            <a:ext cx="5318760" cy="5533497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20E8F-7B2A-498D-A91C-0223B07814E7}"/>
              </a:ext>
            </a:extLst>
          </p:cNvPr>
          <p:cNvSpPr txBox="1"/>
          <p:nvPr/>
        </p:nvSpPr>
        <p:spPr>
          <a:xfrm>
            <a:off x="6477000" y="2133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>
                <a:latin typeface="Fjalla One" panose="02000506040000020004" pitchFamily="2" charset="0"/>
                <a:cs typeface="Calibri" panose="020F0502020204030204" pitchFamily="34" charset="0"/>
              </a:rPr>
              <a:t>LATAR BELAKANG</a:t>
            </a:r>
            <a:endParaRPr lang="en-ID" sz="3600" b="1" dirty="0" err="1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51590"/>
      </p:ext>
    </p:extLst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1EF5-5AE1-4183-A4DE-18DD850F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8"/>
            <a:ext cx="10957560" cy="1143000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Kondisi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Saat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ini</a:t>
            </a:r>
            <a:r>
              <a:rPr lang="en-US" sz="3600" dirty="0">
                <a:latin typeface="Fjalla One" panose="02000506040000020004" pitchFamily="2" charset="0"/>
              </a:rPr>
              <a:t> – PSAK 62  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B797A-F9DB-43E5-9D59-91D06FFD957A}"/>
              </a:ext>
            </a:extLst>
          </p:cNvPr>
          <p:cNvSpPr/>
          <p:nvPr/>
        </p:nvSpPr>
        <p:spPr>
          <a:xfrm>
            <a:off x="685800" y="1705451"/>
            <a:ext cx="7010400" cy="336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marR="701040" indent="-531813">
              <a:lnSpc>
                <a:spcPts val="2180"/>
              </a:lnSpc>
              <a:spcBef>
                <a:spcPts val="1200"/>
              </a:spcBef>
              <a:buFont typeface="Arial"/>
              <a:buChar char="•"/>
              <a:tabLst>
                <a:tab pos="542925" algn="l"/>
              </a:tabLst>
            </a:pPr>
            <a:r>
              <a:rPr lang="en-ID" sz="2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Release </a:t>
            </a:r>
            <a:r>
              <a:rPr lang="en-ID" sz="2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revenue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cadangan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reserve)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2925" marR="14604" indent="-531813">
              <a:lnSpc>
                <a:spcPct val="88600"/>
              </a:lnSpc>
              <a:spcBef>
                <a:spcPts val="1200"/>
              </a:spcBef>
              <a:buFont typeface="Arial"/>
              <a:buChar char="•"/>
              <a:tabLst>
                <a:tab pos="542925" algn="l"/>
              </a:tabLst>
            </a:pP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Tim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Analysis </a:t>
            </a:r>
            <a:r>
              <a:rPr lang="en-ID" sz="2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of  </a:t>
            </a:r>
            <a:r>
              <a:rPr lang="en-ID" sz="2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Surplus 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ID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memahami</a:t>
            </a:r>
            <a:r>
              <a:rPr lang="en-ID"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en-ID" sz="2400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pergerakannya</a:t>
            </a:r>
            <a:r>
              <a:rPr lang="en-ID"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ID"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profit;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2925" indent="-531813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542925" algn="l"/>
              </a:tabLst>
            </a:pP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internal </a:t>
            </a:r>
            <a:r>
              <a:rPr lang="en-ID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risk</a:t>
            </a:r>
            <a:r>
              <a:rPr lang="en-ID" sz="2400" i="1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2925" indent="-531813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542925" algn="l"/>
              </a:tabLst>
            </a:pPr>
            <a:r>
              <a:rPr lang="en-ID" sz="2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Black box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ID" sz="24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non-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2925" indent="-531813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542925" algn="l"/>
              </a:tabLst>
            </a:pP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dipahami</a:t>
            </a:r>
            <a:r>
              <a:rPr lang="en-ID"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oleh </a:t>
            </a:r>
            <a:r>
              <a:rPr lang="en-ID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ID" sz="24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ID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3EC932D-6A8B-45B6-A985-74065A29B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5</a:t>
            </a:fld>
            <a:endParaRPr lang="en-US" altLang="en-US" sz="1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523DE0-0A9E-4EB2-9DE2-37AC3AF51BAE}"/>
              </a:ext>
            </a:extLst>
          </p:cNvPr>
          <p:cNvSpPr/>
          <p:nvPr/>
        </p:nvSpPr>
        <p:spPr>
          <a:xfrm>
            <a:off x="-68580" y="6400800"/>
            <a:ext cx="7612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– 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Iwan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Pasila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DE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Perusahaan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endParaRPr lang="en-ID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94E122-96FB-470B-8B1D-83B1C0359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986" y="3314923"/>
            <a:ext cx="42481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5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1EF5-5AE1-4183-A4DE-18DD850F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8"/>
            <a:ext cx="10957560" cy="1143000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Kondisi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Saat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ini</a:t>
            </a:r>
            <a:r>
              <a:rPr lang="en-US" sz="3600" dirty="0">
                <a:latin typeface="Fjalla One" panose="02000506040000020004" pitchFamily="2" charset="0"/>
              </a:rPr>
              <a:t>  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3EC932D-6A8B-45B6-A985-74065A29B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6</a:t>
            </a:fld>
            <a:endParaRPr lang="en-US" altLang="en-US" sz="1800" b="1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F9CCA55-6A8E-4FD6-A754-E1B74388E799}"/>
              </a:ext>
            </a:extLst>
          </p:cNvPr>
          <p:cNvSpPr txBox="1"/>
          <p:nvPr/>
        </p:nvSpPr>
        <p:spPr>
          <a:xfrm>
            <a:off x="7709647" y="1770349"/>
            <a:ext cx="4495800" cy="210314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Tim Akuntansi/Keuangan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marR="140970" indent="-196850"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Mempersiapkan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GL, </a:t>
            </a: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akun-akun  keuangan,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disclosures;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marR="5080" indent="-196850"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Mempersiapkan </a:t>
            </a:r>
            <a:r>
              <a:rPr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Format </a:t>
            </a: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Laporan  </a:t>
            </a:r>
            <a:r>
              <a:rPr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Keuangan;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B3E1C58D-8119-4B35-AE6E-BE940F3F504D}"/>
              </a:ext>
            </a:extLst>
          </p:cNvPr>
          <p:cNvSpPr txBox="1"/>
          <p:nvPr/>
        </p:nvSpPr>
        <p:spPr>
          <a:xfrm>
            <a:off x="685800" y="1820601"/>
            <a:ext cx="4240077" cy="176503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Tim</a:t>
            </a:r>
            <a:r>
              <a:rPr sz="2400" b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marR="169545" indent="-196850">
              <a:lnSpc>
                <a:spcPts val="2210"/>
              </a:lnSpc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Mempersiapkan </a:t>
            </a:r>
            <a:r>
              <a:rPr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besaran  </a:t>
            </a:r>
            <a:r>
              <a:rPr sz="2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cadangan</a:t>
            </a:r>
            <a:r>
              <a:rPr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remi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marR="5080" indent="-196850">
              <a:lnSpc>
                <a:spcPts val="2180"/>
              </a:lnSpc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Menganalis</a:t>
            </a:r>
            <a:r>
              <a:rPr lang="en-US" sz="24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sz="2400" spc="-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30" dirty="0">
                <a:latin typeface="Calibri" panose="020F0502020204030204" pitchFamily="34" charset="0"/>
                <a:cs typeface="Calibri" panose="020F0502020204030204" pitchFamily="34" charset="0"/>
              </a:rPr>
              <a:t>yang 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digunakan;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object 6">
            <a:extLst>
              <a:ext uri="{FF2B5EF4-FFF2-40B4-BE49-F238E27FC236}">
                <a16:creationId xmlns:a16="http://schemas.microsoft.com/office/drawing/2014/main" id="{6346C79C-F432-4D3D-BE30-97D861FCC03F}"/>
              </a:ext>
            </a:extLst>
          </p:cNvPr>
          <p:cNvGrpSpPr/>
          <p:nvPr/>
        </p:nvGrpSpPr>
        <p:grpSpPr>
          <a:xfrm>
            <a:off x="4689656" y="2501531"/>
            <a:ext cx="2340248" cy="922019"/>
            <a:chOff x="3606677" y="3958671"/>
            <a:chExt cx="2972435" cy="922019"/>
          </a:xfrm>
          <a:solidFill>
            <a:schemeClr val="accent5">
              <a:lumMod val="75000"/>
            </a:schemeClr>
          </a:solidFill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03E2EA2D-5D1D-46DE-9457-A379F5FC2EBE}"/>
                </a:ext>
              </a:extLst>
            </p:cNvPr>
            <p:cNvSpPr/>
            <p:nvPr/>
          </p:nvSpPr>
          <p:spPr>
            <a:xfrm>
              <a:off x="3612133" y="3964127"/>
              <a:ext cx="2961640" cy="911225"/>
            </a:xfrm>
            <a:custGeom>
              <a:avLst/>
              <a:gdLst/>
              <a:ahLst/>
              <a:cxnLst/>
              <a:rect l="l" t="t" r="r" b="b"/>
              <a:pathLst>
                <a:path w="2961640" h="911225">
                  <a:moveTo>
                    <a:pt x="2505494" y="0"/>
                  </a:moveTo>
                  <a:lnTo>
                    <a:pt x="2505494" y="227736"/>
                  </a:lnTo>
                  <a:lnTo>
                    <a:pt x="455536" y="227736"/>
                  </a:lnTo>
                  <a:lnTo>
                    <a:pt x="455536" y="0"/>
                  </a:lnTo>
                  <a:lnTo>
                    <a:pt x="0" y="455485"/>
                  </a:lnTo>
                  <a:lnTo>
                    <a:pt x="455536" y="910958"/>
                  </a:lnTo>
                  <a:lnTo>
                    <a:pt x="455536" y="683221"/>
                  </a:lnTo>
                  <a:lnTo>
                    <a:pt x="2505494" y="683221"/>
                  </a:lnTo>
                  <a:lnTo>
                    <a:pt x="2505494" y="910958"/>
                  </a:lnTo>
                  <a:lnTo>
                    <a:pt x="2961030" y="455485"/>
                  </a:lnTo>
                  <a:lnTo>
                    <a:pt x="2505494" y="0"/>
                  </a:lnTo>
                  <a:close/>
                </a:path>
              </a:pathLst>
            </a:custGeom>
            <a:grp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315407D6-6F64-488E-ABC0-650B420FB898}"/>
                </a:ext>
              </a:extLst>
            </p:cNvPr>
            <p:cNvSpPr/>
            <p:nvPr/>
          </p:nvSpPr>
          <p:spPr>
            <a:xfrm>
              <a:off x="3612133" y="3964127"/>
              <a:ext cx="2961640" cy="911225"/>
            </a:xfrm>
            <a:custGeom>
              <a:avLst/>
              <a:gdLst/>
              <a:ahLst/>
              <a:cxnLst/>
              <a:rect l="l" t="t" r="r" b="b"/>
              <a:pathLst>
                <a:path w="2961640" h="911225">
                  <a:moveTo>
                    <a:pt x="0" y="455483"/>
                  </a:moveTo>
                  <a:lnTo>
                    <a:pt x="455543" y="0"/>
                  </a:lnTo>
                  <a:lnTo>
                    <a:pt x="455543" y="227740"/>
                  </a:lnTo>
                  <a:lnTo>
                    <a:pt x="2505489" y="227740"/>
                  </a:lnTo>
                  <a:lnTo>
                    <a:pt x="2505489" y="0"/>
                  </a:lnTo>
                  <a:lnTo>
                    <a:pt x="2961035" y="455483"/>
                  </a:lnTo>
                  <a:lnTo>
                    <a:pt x="2505489" y="910960"/>
                  </a:lnTo>
                  <a:lnTo>
                    <a:pt x="2505489" y="683223"/>
                  </a:lnTo>
                  <a:lnTo>
                    <a:pt x="455543" y="683223"/>
                  </a:lnTo>
                  <a:lnTo>
                    <a:pt x="455543" y="910960"/>
                  </a:lnTo>
                  <a:lnTo>
                    <a:pt x="0" y="455483"/>
                  </a:lnTo>
                  <a:close/>
                </a:path>
              </a:pathLst>
            </a:custGeom>
            <a:grpFill/>
            <a:ln w="10912">
              <a:solidFill>
                <a:schemeClr val="accent5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object 9">
            <a:extLst>
              <a:ext uri="{FF2B5EF4-FFF2-40B4-BE49-F238E27FC236}">
                <a16:creationId xmlns:a16="http://schemas.microsoft.com/office/drawing/2014/main" id="{E40D3E01-4DC3-4F87-93BE-1F7BDC662678}"/>
              </a:ext>
            </a:extLst>
          </p:cNvPr>
          <p:cNvSpPr txBox="1"/>
          <p:nvPr/>
        </p:nvSpPr>
        <p:spPr>
          <a:xfrm>
            <a:off x="3910533" y="4032402"/>
            <a:ext cx="6019800" cy="2472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Interaksi </a:t>
            </a:r>
            <a:r>
              <a:rPr sz="2400" b="1" spc="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sz="2400" b="1" spc="15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sz="2400" b="1" spc="1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terbatas</a:t>
            </a:r>
            <a:endParaRPr lang="en-US" sz="2400" b="1" spc="10" dirty="0">
              <a:solidFill>
                <a:srgbClr val="9900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046480" algn="l"/>
              </a:tabLst>
            </a:pP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ID" sz="2400" spc="-2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PnL</a:t>
            </a: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solidFill>
                <a:srgbClr val="9900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209550" algn="l"/>
              </a:tabLst>
            </a:pP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Outstanding Claims, UPR (Unearned Premium Reserved), </a:t>
            </a: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Cadangan</a:t>
            </a:r>
            <a:r>
              <a:rPr lang="en-ID" sz="2400" spc="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solidFill>
                <a:srgbClr val="9900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lvl="1" indent="-447675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06095" algn="l"/>
              </a:tabLst>
            </a:pP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400" spc="-10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ID" sz="2400" spc="-10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solvabilitas</a:t>
            </a:r>
            <a:r>
              <a:rPr lang="en-ID" sz="2400" spc="-1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15" dirty="0" err="1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sz="2400" spc="-15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sz="2400" dirty="0">
              <a:solidFill>
                <a:srgbClr val="9900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solidFill>
                <a:srgbClr val="9900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73DEB-E4CD-469C-A321-94FD84FB8898}"/>
              </a:ext>
            </a:extLst>
          </p:cNvPr>
          <p:cNvSpPr/>
          <p:nvPr/>
        </p:nvSpPr>
        <p:spPr>
          <a:xfrm>
            <a:off x="-68580" y="6410980"/>
            <a:ext cx="8526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 – 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Iwan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Pasila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Perusahaan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56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FED5-45D0-4515-A825-B37A9DFF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792162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Mengapa</a:t>
            </a:r>
            <a:r>
              <a:rPr lang="en-US" dirty="0">
                <a:latin typeface="Fjalla One" panose="02000506040000020004" pitchFamily="2" charset="0"/>
              </a:rPr>
              <a:t> PSAK 74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2F175D1-3EB4-4699-8021-6CA0EC0210D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5469772"/>
              </p:ext>
            </p:extLst>
          </p:nvPr>
        </p:nvGraphicFramePr>
        <p:xfrm>
          <a:off x="601649" y="1485900"/>
          <a:ext cx="1095756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3EBA4B3-7429-4128-B50E-9AC2495732B2}"/>
              </a:ext>
            </a:extLst>
          </p:cNvPr>
          <p:cNvSpPr/>
          <p:nvPr/>
        </p:nvSpPr>
        <p:spPr>
          <a:xfrm>
            <a:off x="-68580" y="632460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[ (DE)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endParaRPr lang="en-ID" sz="1400" b="1" dirty="0">
              <a:solidFill>
                <a:schemeClr val="bg1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377D9D2-32B0-4908-A582-501756354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7</a:t>
            </a:fld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56413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FED5-45D0-4515-A825-B37A9DFF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792162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Mengapa</a:t>
            </a:r>
            <a:r>
              <a:rPr lang="en-US" sz="4000" dirty="0">
                <a:latin typeface="Fjalla One" panose="02000506040000020004" pitchFamily="2" charset="0"/>
              </a:rPr>
              <a:t> PSAK </a:t>
            </a:r>
            <a:r>
              <a:rPr lang="en-US" dirty="0">
                <a:latin typeface="Fjalla One" panose="02000506040000020004" pitchFamily="2" charset="0"/>
              </a:rPr>
              <a:t>74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B022542-C0A3-4ADD-968B-51DF1CF984F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6198039"/>
              </p:ext>
            </p:extLst>
          </p:nvPr>
        </p:nvGraphicFramePr>
        <p:xfrm>
          <a:off x="876300" y="1828800"/>
          <a:ext cx="104394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F130CE98-6A1C-44D2-9294-18789A225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8</a:t>
            </a:fld>
            <a:endParaRPr lang="en-US" altLang="en-US" sz="1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EF0FF-E945-4496-B123-38B272B16FA4}"/>
              </a:ext>
            </a:extLst>
          </p:cNvPr>
          <p:cNvSpPr/>
          <p:nvPr/>
        </p:nvSpPr>
        <p:spPr>
          <a:xfrm>
            <a:off x="-68580" y="64109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Discussion 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Accounting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Series IAI – DE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endParaRPr lang="en-ID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42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FED5-45D0-4515-A825-B37A9DFF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" y="230777"/>
            <a:ext cx="10957560" cy="792162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Mengapa</a:t>
            </a:r>
            <a:r>
              <a:rPr lang="en-US" dirty="0">
                <a:latin typeface="Fjalla One" panose="02000506040000020004" pitchFamily="2" charset="0"/>
              </a:rPr>
              <a:t> PSAK 62 </a:t>
            </a:r>
            <a:r>
              <a:rPr lang="en-US" dirty="0" err="1">
                <a:latin typeface="Fjalla One" panose="02000506040000020004" pitchFamily="2" charset="0"/>
              </a:rPr>
              <a:t>Dirubah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B022542-C0A3-4ADD-968B-51DF1CF984F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94016680"/>
              </p:ext>
            </p:extLst>
          </p:nvPr>
        </p:nvGraphicFramePr>
        <p:xfrm>
          <a:off x="548640" y="1598023"/>
          <a:ext cx="1057656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1630E-F24F-4247-B0A6-9A0474663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9</a:t>
            </a:fld>
            <a:endParaRPr lang="en-US" altLang="en-US" sz="18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DEF0B9-1A6B-4FA5-A356-2A2C2FF2AC94}"/>
              </a:ext>
            </a:extLst>
          </p:cNvPr>
          <p:cNvSpPr/>
          <p:nvPr/>
        </p:nvSpPr>
        <p:spPr>
          <a:xfrm>
            <a:off x="-68580" y="632460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endParaRPr lang="en-ID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1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1EF5-5AE1-4183-A4DE-18DD850F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8"/>
            <a:ext cx="10957560" cy="1143000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Penerapan</a:t>
            </a:r>
            <a:r>
              <a:rPr lang="en-US" sz="3600" dirty="0">
                <a:latin typeface="Fjalla One" panose="02000506040000020004" pitchFamily="2" charset="0"/>
              </a:rPr>
              <a:t> PSAK 74</a:t>
            </a:r>
            <a:endParaRPr lang="en-ID" sz="3600" dirty="0">
              <a:latin typeface="Fjalla One" panose="02000506040000020004" pitchFamily="2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FA718B8-D554-4049-8C07-D2B8D8E185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308392"/>
              </p:ext>
            </p:extLst>
          </p:nvPr>
        </p:nvGraphicFramePr>
        <p:xfrm>
          <a:off x="3505200" y="1219200"/>
          <a:ext cx="10287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6FB797A-F9DB-43E5-9D59-91D06FFD957A}"/>
              </a:ext>
            </a:extLst>
          </p:cNvPr>
          <p:cNvSpPr/>
          <p:nvPr/>
        </p:nvSpPr>
        <p:spPr>
          <a:xfrm>
            <a:off x="624840" y="1793339"/>
            <a:ext cx="50901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membutuhkan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dukungan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SDM dan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infrastruktur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Akuntan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SDM –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akuntan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IT,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TI dan Proses -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KPI –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3EC932D-6A8B-45B6-A985-74065A29B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10</a:t>
            </a:fld>
            <a:endParaRPr lang="en-US" altLang="en-US" sz="1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485A18-DFCB-4B57-9443-57DCDC370D81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Insurans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30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1EF5-5AE1-4183-A4DE-18DD850F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8"/>
            <a:ext cx="10957560" cy="1143000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Kesiapan</a:t>
            </a:r>
            <a:r>
              <a:rPr lang="en-US" sz="3600" dirty="0">
                <a:latin typeface="Fjalla One" panose="02000506040000020004" pitchFamily="2" charset="0"/>
              </a:rPr>
              <a:t> Stakeholder – </a:t>
            </a:r>
            <a:r>
              <a:rPr lang="en-US" sz="3600" dirty="0" err="1">
                <a:latin typeface="Fjalla One" panose="02000506040000020004" pitchFamily="2" charset="0"/>
              </a:rPr>
              <a:t>Kesiapan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Stakehoder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3EC932D-6A8B-45B6-A985-74065A29B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11</a:t>
            </a:fld>
            <a:endParaRPr lang="en-US" altLang="en-US" sz="1800" b="1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FD0CD239-3892-44BF-8C84-960EA828A92C}"/>
              </a:ext>
            </a:extLst>
          </p:cNvPr>
          <p:cNvSpPr txBox="1"/>
          <p:nvPr/>
        </p:nvSpPr>
        <p:spPr>
          <a:xfrm>
            <a:off x="4194810" y="1492472"/>
            <a:ext cx="7239000" cy="4804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lang="en-ID" sz="24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z="24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ID" sz="24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ukur</a:t>
            </a:r>
            <a:r>
              <a:rPr lang="en-ID" sz="2400" b="1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ID" spc="1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marR="634365" lvl="1" indent="-196850">
              <a:lnSpc>
                <a:spcPct val="1107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pada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Regulator,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Pengurus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Market 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share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Profit?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indent="-19685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lang="en-ID" sz="2400" b="1" spc="15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ID" sz="2400" b="1" spc="15" dirty="0">
                <a:latin typeface="Calibri" panose="020F0502020204030204" pitchFamily="34" charset="0"/>
                <a:cs typeface="Calibri" panose="020F0502020204030204" pitchFamily="34" charset="0"/>
              </a:rPr>
              <a:t> y</a:t>
            </a:r>
            <a:r>
              <a:rPr lang="en-ID" sz="24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ang</a:t>
            </a:r>
            <a:r>
              <a:rPr lang="en-ID" sz="2400" b="1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spc="35" dirty="0" err="1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ID" sz="2400" b="1" spc="10" dirty="0" err="1">
                <a:latin typeface="Calibri" panose="020F0502020204030204" pitchFamily="34" charset="0"/>
                <a:cs typeface="Calibri" panose="020F0502020204030204" pitchFamily="34" charset="0"/>
              </a:rPr>
              <a:t>iharapkan</a:t>
            </a:r>
            <a:r>
              <a:rPr lang="en-ID" sz="2400" b="1" spc="1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ID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Konsistensi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pc="-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prudent;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Berapa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lama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pc="-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marR="5080" lvl="1" indent="-196850">
              <a:lnSpc>
                <a:spcPct val="1107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mengawal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embali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cara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 lama?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915" indent="-19685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09550" algn="l"/>
              </a:tabLst>
            </a:pPr>
            <a:r>
              <a:rPr lang="en-ID" sz="2400" b="1" i="1" spc="10" dirty="0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en-ID" sz="2400" b="1" i="1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i="1" spc="10" dirty="0">
                <a:latin typeface="Calibri" panose="020F0502020204030204" pitchFamily="34" charset="0"/>
                <a:cs typeface="Calibri" panose="020F0502020204030204" pitchFamily="34" charset="0"/>
              </a:rPr>
              <a:t>Reasons:</a:t>
            </a:r>
            <a:endParaRPr lang="en-ID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Berapa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membangun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SDM dan</a:t>
            </a:r>
            <a:r>
              <a:rPr lang="en-ID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IT?</a:t>
            </a: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1980" algn="l"/>
                <a:tab pos="602615" algn="l"/>
              </a:tabLst>
            </a:pPr>
            <a:r>
              <a:rPr lang="en-ID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Ketersediaan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5" dirty="0">
                <a:latin typeface="Calibri" panose="020F0502020204030204" pitchFamily="34" charset="0"/>
                <a:cs typeface="Calibri" panose="020F0502020204030204" pitchFamily="34" charset="0"/>
              </a:rPr>
              <a:t>SDM;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1980" lvl="1" indent="-1974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02615" algn="l"/>
              </a:tabLst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07ADBC-2855-4586-9744-CCDD9F1E614E}"/>
              </a:ext>
            </a:extLst>
          </p:cNvPr>
          <p:cNvSpPr/>
          <p:nvPr/>
        </p:nvSpPr>
        <p:spPr>
          <a:xfrm>
            <a:off x="-68580" y="6410980"/>
            <a:ext cx="8526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 – 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Iwan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Pasila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Perusahaan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72F66B-01A9-414D-8060-696B0F57F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24" y="1676400"/>
            <a:ext cx="28994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8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4EDCF93-A53E-491C-BD76-40F887FB9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6857440"/>
              </p:ext>
            </p:extLst>
          </p:nvPr>
        </p:nvGraphicFramePr>
        <p:xfrm>
          <a:off x="304800" y="2417334"/>
          <a:ext cx="11734800" cy="1807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64FB855-57ED-49F0-82E5-0DBF3602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10957560" cy="1173162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Perjalanan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Pembentukan</a:t>
            </a:r>
            <a:r>
              <a:rPr lang="en-US" sz="3600" dirty="0">
                <a:latin typeface="Fjalla One" panose="02000506040000020004" pitchFamily="2" charset="0"/>
              </a:rPr>
              <a:t> PSAK 74 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777976-0824-40C8-B378-2DCA22269B96}"/>
              </a:ext>
            </a:extLst>
          </p:cNvPr>
          <p:cNvSpPr/>
          <p:nvPr/>
        </p:nvSpPr>
        <p:spPr bwMode="auto">
          <a:xfrm>
            <a:off x="9136380" y="4131132"/>
            <a:ext cx="2125980" cy="8427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menyiapkan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31 Des 2013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komparasi</a:t>
            </a:r>
            <a:endParaRPr kumimoji="0" lang="en-ID" sz="1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7309E-3468-467F-AABA-1EFF000E5C7C}"/>
              </a:ext>
            </a:extLst>
          </p:cNvPr>
          <p:cNvSpPr/>
          <p:nvPr/>
        </p:nvSpPr>
        <p:spPr>
          <a:xfrm>
            <a:off x="10439400" y="1800475"/>
            <a:ext cx="144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PSAK 74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2025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6AF61C-E028-4D10-867E-A7D7E5EDF4DC}"/>
              </a:ext>
            </a:extLst>
          </p:cNvPr>
          <p:cNvSpPr/>
          <p:nvPr/>
        </p:nvSpPr>
        <p:spPr>
          <a:xfrm>
            <a:off x="1905000" y="1908197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Proses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Penyusunan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PSAK 74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B24DB7-E17C-47AA-833D-146A5341727C}"/>
              </a:ext>
            </a:extLst>
          </p:cNvPr>
          <p:cNvSpPr/>
          <p:nvPr/>
        </p:nvSpPr>
        <p:spPr>
          <a:xfrm>
            <a:off x="7334250" y="1795115"/>
            <a:ext cx="1447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Des 2020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Pengesahan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PSAK 74 Eff    1 Jan 2025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0B3246-E0A0-4B39-AB79-A1A02DF899F8}"/>
              </a:ext>
            </a:extLst>
          </p:cNvPr>
          <p:cNvSpPr/>
          <p:nvPr/>
        </p:nvSpPr>
        <p:spPr bwMode="auto">
          <a:xfrm>
            <a:off x="268514" y="4262666"/>
            <a:ext cx="1407886" cy="8427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Mei 2017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IFRS 17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terbit</a:t>
            </a:r>
            <a:endParaRPr kumimoji="0" lang="en-ID" sz="1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76B7BD-FDFA-4833-A49B-261389B8522A}"/>
              </a:ext>
            </a:extLst>
          </p:cNvPr>
          <p:cNvSpPr/>
          <p:nvPr/>
        </p:nvSpPr>
        <p:spPr>
          <a:xfrm>
            <a:off x="1875971" y="4262666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Okt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2018 Public Hearing ED PSAK 74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CE015F-18A5-4015-A74B-2CB70276931E}"/>
              </a:ext>
            </a:extLst>
          </p:cNvPr>
          <p:cNvSpPr/>
          <p:nvPr/>
        </p:nvSpPr>
        <p:spPr>
          <a:xfrm>
            <a:off x="3295652" y="1870754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Jun 2019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Diterbitkan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ED PSAK 74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54F262-CF40-49F5-85A9-A0208F49A17A}"/>
              </a:ext>
            </a:extLst>
          </p:cNvPr>
          <p:cNvSpPr/>
          <p:nvPr/>
        </p:nvSpPr>
        <p:spPr>
          <a:xfrm>
            <a:off x="5105400" y="1875028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Mar 2020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IFRS 17 1 Jan 2023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8B42E4-725C-4A5E-8EA2-CA7B5E7142D0}"/>
              </a:ext>
            </a:extLst>
          </p:cNvPr>
          <p:cNvSpPr/>
          <p:nvPr/>
        </p:nvSpPr>
        <p:spPr>
          <a:xfrm>
            <a:off x="4495800" y="4225223"/>
            <a:ext cx="1447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</a:p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Tgl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Eff PSAK 71 yang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penangguhan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B2612A-1512-481C-BB20-B6F53615195C}"/>
              </a:ext>
            </a:extLst>
          </p:cNvPr>
          <p:cNvSpPr/>
          <p:nvPr/>
        </p:nvSpPr>
        <p:spPr>
          <a:xfrm>
            <a:off x="5943600" y="4225222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Juli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</a:p>
          <a:p>
            <a:r>
              <a:rPr 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Public hearing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ED PSAK 74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2D288A0-57DF-4209-AF58-5F9CBAE3D78E}"/>
              </a:ext>
            </a:extLst>
          </p:cNvPr>
          <p:cNvSpPr/>
          <p:nvPr/>
        </p:nvSpPr>
        <p:spPr>
          <a:xfrm>
            <a:off x="7848600" y="4208838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 Jan 2023</a:t>
            </a:r>
          </a:p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Tgl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IFRS 17</a:t>
            </a:r>
            <a:endParaRPr lang="en-ID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368C606E-652E-48A0-B8A7-85F33ED00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12</a:t>
            </a:fld>
            <a:endParaRPr lang="en-US" altLang="en-US" sz="18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712AFB-E401-4FDD-8CBE-A18F72547541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14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FED5-45D0-4515-A825-B37A9DFF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792162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Overview PSAK 74</a:t>
            </a:r>
            <a:endParaRPr lang="en-ID" dirty="0">
              <a:latin typeface="Fjalla One" panose="02000506040000020004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0FEA3-FFCA-4948-8774-DEDA14C4519C}"/>
              </a:ext>
            </a:extLst>
          </p:cNvPr>
          <p:cNvGrpSpPr/>
          <p:nvPr/>
        </p:nvGrpSpPr>
        <p:grpSpPr>
          <a:xfrm>
            <a:off x="685799" y="1676400"/>
            <a:ext cx="10957561" cy="4456388"/>
            <a:chOff x="761999" y="2157485"/>
            <a:chExt cx="10439400" cy="445638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F26A219-E6E0-4DA8-A9C2-83032D50EA20}"/>
                </a:ext>
              </a:extLst>
            </p:cNvPr>
            <p:cNvSpPr/>
            <p:nvPr/>
          </p:nvSpPr>
          <p:spPr>
            <a:xfrm>
              <a:off x="761999" y="2157485"/>
              <a:ext cx="1280160" cy="669763"/>
            </a:xfrm>
            <a:custGeom>
              <a:avLst/>
              <a:gdLst>
                <a:gd name="connsiteX0" fmla="*/ 0 w 2644140"/>
                <a:gd name="connsiteY0" fmla="*/ 0 h 792000"/>
                <a:gd name="connsiteX1" fmla="*/ 2644140 w 2644140"/>
                <a:gd name="connsiteY1" fmla="*/ 0 h 792000"/>
                <a:gd name="connsiteX2" fmla="*/ 2644140 w 2644140"/>
                <a:gd name="connsiteY2" fmla="*/ 792000 h 792000"/>
                <a:gd name="connsiteX3" fmla="*/ 0 w 2644140"/>
                <a:gd name="connsiteY3" fmla="*/ 792000 h 792000"/>
                <a:gd name="connsiteX4" fmla="*/ 0 w 264414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140" h="792000">
                  <a:moveTo>
                    <a:pt x="0" y="0"/>
                  </a:moveTo>
                  <a:lnTo>
                    <a:pt x="2644140" y="0"/>
                  </a:lnTo>
                  <a:lnTo>
                    <a:pt x="264414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6648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45720" rIns="128016" bIns="4572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9075035-8B33-4843-BC7D-7D58FA8C9D01}"/>
                </a:ext>
              </a:extLst>
            </p:cNvPr>
            <p:cNvSpPr/>
            <p:nvPr/>
          </p:nvSpPr>
          <p:spPr>
            <a:xfrm>
              <a:off x="2431723" y="2157485"/>
              <a:ext cx="8769676" cy="792000"/>
            </a:xfrm>
            <a:custGeom>
              <a:avLst/>
              <a:gdLst>
                <a:gd name="connsiteX0" fmla="*/ 0 w 7192060"/>
                <a:gd name="connsiteY0" fmla="*/ 0 h 1089000"/>
                <a:gd name="connsiteX1" fmla="*/ 7192060 w 7192060"/>
                <a:gd name="connsiteY1" fmla="*/ 0 h 1089000"/>
                <a:gd name="connsiteX2" fmla="*/ 7192060 w 7192060"/>
                <a:gd name="connsiteY2" fmla="*/ 1089000 h 1089000"/>
                <a:gd name="connsiteX3" fmla="*/ 0 w 7192060"/>
                <a:gd name="connsiteY3" fmla="*/ 1089000 h 1089000"/>
                <a:gd name="connsiteX4" fmla="*/ 0 w 7192060"/>
                <a:gd name="connsiteY4" fmla="*/ 0 h 10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92060" h="1089000">
                  <a:moveTo>
                    <a:pt x="0" y="0"/>
                  </a:moveTo>
                  <a:lnTo>
                    <a:pt x="7192060" y="0"/>
                  </a:lnTo>
                  <a:lnTo>
                    <a:pt x="7192060" y="1089000"/>
                  </a:lnTo>
                  <a:lnTo>
                    <a:pt x="0" y="1089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Menetapkan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prinsip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komprehensif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untuk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pengakuan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penyajian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pengungkapan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menggantikan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PSAK 62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PSAK 28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Akuntansi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untuk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Umum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dan PSAK 36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Akuntansi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untuk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Jiwa.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5D90BFE-EFAC-4882-A7EC-28FEB88B4C89}"/>
                </a:ext>
              </a:extLst>
            </p:cNvPr>
            <p:cNvSpPr/>
            <p:nvPr/>
          </p:nvSpPr>
          <p:spPr>
            <a:xfrm>
              <a:off x="790406" y="2994692"/>
              <a:ext cx="1280160" cy="669763"/>
            </a:xfrm>
            <a:custGeom>
              <a:avLst/>
              <a:gdLst>
                <a:gd name="connsiteX0" fmla="*/ 0 w 2644140"/>
                <a:gd name="connsiteY0" fmla="*/ 0 h 792000"/>
                <a:gd name="connsiteX1" fmla="*/ 2644140 w 2644140"/>
                <a:gd name="connsiteY1" fmla="*/ 0 h 792000"/>
                <a:gd name="connsiteX2" fmla="*/ 2644140 w 2644140"/>
                <a:gd name="connsiteY2" fmla="*/ 792000 h 792000"/>
                <a:gd name="connsiteX3" fmla="*/ 0 w 2644140"/>
                <a:gd name="connsiteY3" fmla="*/ 792000 h 792000"/>
                <a:gd name="connsiteX4" fmla="*/ 0 w 264414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140" h="792000">
                  <a:moveTo>
                    <a:pt x="0" y="0"/>
                  </a:moveTo>
                  <a:lnTo>
                    <a:pt x="2644140" y="0"/>
                  </a:lnTo>
                  <a:lnTo>
                    <a:pt x="264414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6648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45720" rIns="128016" bIns="4572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7577E0-0493-461D-890B-007B10A09400}"/>
                </a:ext>
              </a:extLst>
            </p:cNvPr>
            <p:cNvSpPr/>
            <p:nvPr/>
          </p:nvSpPr>
          <p:spPr>
            <a:xfrm>
              <a:off x="2431723" y="2995685"/>
              <a:ext cx="8769676" cy="1173163"/>
            </a:xfrm>
            <a:custGeom>
              <a:avLst/>
              <a:gdLst>
                <a:gd name="connsiteX0" fmla="*/ 0 w 7192060"/>
                <a:gd name="connsiteY0" fmla="*/ 0 h 792000"/>
                <a:gd name="connsiteX1" fmla="*/ 7192060 w 7192060"/>
                <a:gd name="connsiteY1" fmla="*/ 0 h 792000"/>
                <a:gd name="connsiteX2" fmla="*/ 7192060 w 7192060"/>
                <a:gd name="connsiteY2" fmla="*/ 792000 h 792000"/>
                <a:gd name="connsiteX3" fmla="*/ 0 w 7192060"/>
                <a:gd name="connsiteY3" fmla="*/ 792000 h 792000"/>
                <a:gd name="connsiteX4" fmla="*/ 0 w 719206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92060" h="792000">
                  <a:moveTo>
                    <a:pt x="0" y="0"/>
                  </a:moveTo>
                  <a:lnTo>
                    <a:pt x="7192060" y="0"/>
                  </a:lnTo>
                  <a:lnTo>
                    <a:pt x="719206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PSAK 74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memperkenalkan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b="1" i="1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Building Block Approach (BBA) 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yang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dimodifikasi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untuk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fitur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partisipasi</a:t>
              </a:r>
              <a:r>
                <a:rPr lang="en-US" sz="1800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langsung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digambarkan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sebagai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b="1" i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Variabel</a:t>
              </a:r>
              <a:r>
                <a:rPr lang="en-US" sz="1800" b="1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Fee Approach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Terdapat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simplikasi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jika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kriteria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tertentu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dipenuhi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menggunakan</a:t>
              </a: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800" b="1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Premium Allocation Approach (PPA)</a:t>
              </a:r>
              <a:endParaRPr lang="en-US" sz="1800" b="1" i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C4B0AEB-B29E-4D86-BC28-4C03E19F9FC3}"/>
                </a:ext>
              </a:extLst>
            </p:cNvPr>
            <p:cNvSpPr/>
            <p:nvPr/>
          </p:nvSpPr>
          <p:spPr>
            <a:xfrm>
              <a:off x="761999" y="4214885"/>
              <a:ext cx="1280160" cy="669763"/>
            </a:xfrm>
            <a:custGeom>
              <a:avLst/>
              <a:gdLst>
                <a:gd name="connsiteX0" fmla="*/ 0 w 2644140"/>
                <a:gd name="connsiteY0" fmla="*/ 0 h 792000"/>
                <a:gd name="connsiteX1" fmla="*/ 2644140 w 2644140"/>
                <a:gd name="connsiteY1" fmla="*/ 0 h 792000"/>
                <a:gd name="connsiteX2" fmla="*/ 2644140 w 2644140"/>
                <a:gd name="connsiteY2" fmla="*/ 792000 h 792000"/>
                <a:gd name="connsiteX3" fmla="*/ 0 w 2644140"/>
                <a:gd name="connsiteY3" fmla="*/ 792000 h 792000"/>
                <a:gd name="connsiteX4" fmla="*/ 0 w 264414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140" h="792000">
                  <a:moveTo>
                    <a:pt x="0" y="0"/>
                  </a:moveTo>
                  <a:lnTo>
                    <a:pt x="2644140" y="0"/>
                  </a:lnTo>
                  <a:lnTo>
                    <a:pt x="264414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6648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45720" rIns="128016" bIns="4572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58EA9DA-3B2F-4F42-9C9C-5854E3048EBC}"/>
                </a:ext>
              </a:extLst>
            </p:cNvPr>
            <p:cNvSpPr/>
            <p:nvPr/>
          </p:nvSpPr>
          <p:spPr>
            <a:xfrm>
              <a:off x="761999" y="5082535"/>
              <a:ext cx="1280160" cy="669763"/>
            </a:xfrm>
            <a:custGeom>
              <a:avLst/>
              <a:gdLst>
                <a:gd name="connsiteX0" fmla="*/ 0 w 2644140"/>
                <a:gd name="connsiteY0" fmla="*/ 0 h 792000"/>
                <a:gd name="connsiteX1" fmla="*/ 2644140 w 2644140"/>
                <a:gd name="connsiteY1" fmla="*/ 0 h 792000"/>
                <a:gd name="connsiteX2" fmla="*/ 2644140 w 2644140"/>
                <a:gd name="connsiteY2" fmla="*/ 792000 h 792000"/>
                <a:gd name="connsiteX3" fmla="*/ 0 w 2644140"/>
                <a:gd name="connsiteY3" fmla="*/ 792000 h 792000"/>
                <a:gd name="connsiteX4" fmla="*/ 0 w 264414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140" h="792000">
                  <a:moveTo>
                    <a:pt x="0" y="0"/>
                  </a:moveTo>
                  <a:lnTo>
                    <a:pt x="2644140" y="0"/>
                  </a:lnTo>
                  <a:lnTo>
                    <a:pt x="264414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6648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45720" rIns="128016" bIns="4572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en-US" sz="32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7B1BDD-3584-4673-BB6B-6330D706B3E1}"/>
                </a:ext>
              </a:extLst>
            </p:cNvPr>
            <p:cNvSpPr/>
            <p:nvPr/>
          </p:nvSpPr>
          <p:spPr>
            <a:xfrm>
              <a:off x="762000" y="5944110"/>
              <a:ext cx="1280160" cy="669763"/>
            </a:xfrm>
            <a:custGeom>
              <a:avLst/>
              <a:gdLst>
                <a:gd name="connsiteX0" fmla="*/ 0 w 2644140"/>
                <a:gd name="connsiteY0" fmla="*/ 0 h 792000"/>
                <a:gd name="connsiteX1" fmla="*/ 2644140 w 2644140"/>
                <a:gd name="connsiteY1" fmla="*/ 0 h 792000"/>
                <a:gd name="connsiteX2" fmla="*/ 2644140 w 2644140"/>
                <a:gd name="connsiteY2" fmla="*/ 792000 h 792000"/>
                <a:gd name="connsiteX3" fmla="*/ 0 w 2644140"/>
                <a:gd name="connsiteY3" fmla="*/ 792000 h 792000"/>
                <a:gd name="connsiteX4" fmla="*/ 0 w 2644140"/>
                <a:gd name="connsiteY4" fmla="*/ 0 h 7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140" h="792000">
                  <a:moveTo>
                    <a:pt x="0" y="0"/>
                  </a:moveTo>
                  <a:lnTo>
                    <a:pt x="2644140" y="0"/>
                  </a:lnTo>
                  <a:lnTo>
                    <a:pt x="2644140" y="792000"/>
                  </a:lnTo>
                  <a:lnTo>
                    <a:pt x="0" y="79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6648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45720" rIns="128016" bIns="4572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5F11023-8542-416A-B37B-C8E526272B2F}"/>
              </a:ext>
            </a:extLst>
          </p:cNvPr>
          <p:cNvSpPr/>
          <p:nvPr/>
        </p:nvSpPr>
        <p:spPr>
          <a:xfrm>
            <a:off x="2431143" y="3733800"/>
            <a:ext cx="9204960" cy="792162"/>
          </a:xfrm>
          <a:custGeom>
            <a:avLst/>
            <a:gdLst>
              <a:gd name="connsiteX0" fmla="*/ 0 w 7192060"/>
              <a:gd name="connsiteY0" fmla="*/ 0 h 792000"/>
              <a:gd name="connsiteX1" fmla="*/ 7192060 w 7192060"/>
              <a:gd name="connsiteY1" fmla="*/ 0 h 792000"/>
              <a:gd name="connsiteX2" fmla="*/ 7192060 w 7192060"/>
              <a:gd name="connsiteY2" fmla="*/ 792000 h 792000"/>
              <a:gd name="connsiteX3" fmla="*/ 0 w 7192060"/>
              <a:gd name="connsiteY3" fmla="*/ 792000 h 792000"/>
              <a:gd name="connsiteX4" fmla="*/ 0 w 7192060"/>
              <a:gd name="connsiteY4" fmla="*/ 0 h 7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2060" h="792000">
                <a:moveTo>
                  <a:pt x="0" y="0"/>
                </a:moveTo>
                <a:lnTo>
                  <a:pt x="7192060" y="0"/>
                </a:lnTo>
                <a:lnTo>
                  <a:pt x="7192060" y="792000"/>
                </a:lnTo>
                <a:lnTo>
                  <a:pt x="0" y="792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memperkirakan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ketidakpastian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kas masa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eksplisit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mengukur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ketidakpastian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suku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pasar</a:t>
            </a:r>
            <a:endParaRPr lang="en-US" sz="1800" b="1" i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BB12F64-9F37-49E8-8E2B-98123FF4B87A}"/>
              </a:ext>
            </a:extLst>
          </p:cNvPr>
          <p:cNvSpPr/>
          <p:nvPr/>
        </p:nvSpPr>
        <p:spPr>
          <a:xfrm>
            <a:off x="2431143" y="4569852"/>
            <a:ext cx="9204960" cy="840348"/>
          </a:xfrm>
          <a:custGeom>
            <a:avLst/>
            <a:gdLst>
              <a:gd name="connsiteX0" fmla="*/ 0 w 7192060"/>
              <a:gd name="connsiteY0" fmla="*/ 0 h 792000"/>
              <a:gd name="connsiteX1" fmla="*/ 7192060 w 7192060"/>
              <a:gd name="connsiteY1" fmla="*/ 0 h 792000"/>
              <a:gd name="connsiteX2" fmla="*/ 7192060 w 7192060"/>
              <a:gd name="connsiteY2" fmla="*/ 792000 h 792000"/>
              <a:gd name="connsiteX3" fmla="*/ 0 w 7192060"/>
              <a:gd name="connsiteY3" fmla="*/ 792000 h 792000"/>
              <a:gd name="connsiteX4" fmla="*/ 0 w 7192060"/>
              <a:gd name="connsiteY4" fmla="*/ 0 h 7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2060" h="792000">
                <a:moveTo>
                  <a:pt x="0" y="0"/>
                </a:moveTo>
                <a:lnTo>
                  <a:pt x="7192060" y="0"/>
                </a:lnTo>
                <a:lnTo>
                  <a:pt x="7192060" y="792000"/>
                </a:lnTo>
                <a:lnTo>
                  <a:pt x="0" y="792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PSAK 74 Berlaku 1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 dan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diijinkan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retrospektif</a:t>
            </a:r>
            <a:r>
              <a:rPr lang="en-US" sz="1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kecuali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praktis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retrospektif</a:t>
            </a:r>
            <a:r>
              <a:rPr lang="en-US" sz="1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dimodifikasi</a:t>
            </a:r>
            <a:r>
              <a:rPr lang="en-US" sz="1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F0F8DDB-2A9B-46C5-B36B-D4940B5CDB04}"/>
              </a:ext>
            </a:extLst>
          </p:cNvPr>
          <p:cNvSpPr/>
          <p:nvPr/>
        </p:nvSpPr>
        <p:spPr>
          <a:xfrm>
            <a:off x="2438400" y="5456238"/>
            <a:ext cx="9204960" cy="792000"/>
          </a:xfrm>
          <a:custGeom>
            <a:avLst/>
            <a:gdLst>
              <a:gd name="connsiteX0" fmla="*/ 0 w 7192060"/>
              <a:gd name="connsiteY0" fmla="*/ 0 h 792000"/>
              <a:gd name="connsiteX1" fmla="*/ 7192060 w 7192060"/>
              <a:gd name="connsiteY1" fmla="*/ 0 h 792000"/>
              <a:gd name="connsiteX2" fmla="*/ 7192060 w 7192060"/>
              <a:gd name="connsiteY2" fmla="*/ 792000 h 792000"/>
              <a:gd name="connsiteX3" fmla="*/ 0 w 7192060"/>
              <a:gd name="connsiteY3" fmla="*/ 792000 h 792000"/>
              <a:gd name="connsiteX4" fmla="*/ 0 w 7192060"/>
              <a:gd name="connsiteY4" fmla="*/ 0 h 7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2060" h="792000">
                <a:moveTo>
                  <a:pt x="0" y="0"/>
                </a:moveTo>
                <a:lnTo>
                  <a:pt x="7192060" y="0"/>
                </a:lnTo>
                <a:lnTo>
                  <a:pt x="7192060" y="792000"/>
                </a:lnTo>
                <a:lnTo>
                  <a:pt x="0" y="792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membawa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perubahaan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pada dana, proses dan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membutuhkan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koordinasi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teknologi</a:t>
            </a:r>
            <a:r>
              <a:rPr lang="en-US" sz="1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sz="1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A4814DF-B63F-49D3-9A7D-6F7CF3BEAD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13</a:t>
            </a:fld>
            <a:endParaRPr lang="en-US" altLang="en-US" sz="18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B6558D-1863-4E51-884D-347D1723771A}"/>
              </a:ext>
            </a:extLst>
          </p:cNvPr>
          <p:cNvSpPr/>
          <p:nvPr/>
        </p:nvSpPr>
        <p:spPr>
          <a:xfrm>
            <a:off x="-68580" y="632460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48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1E86-2B36-4388-84E4-ADA6AA21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-81951"/>
            <a:ext cx="11658600" cy="864703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Perbedaan</a:t>
            </a:r>
            <a:r>
              <a:rPr lang="en-US" sz="3600" dirty="0">
                <a:latin typeface="Fjalla One" panose="02000506040000020004" pitchFamily="2" charset="0"/>
              </a:rPr>
              <a:t> PSAK 62 dan PSAK 74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62861E-C9AB-4B9B-9F86-B4E9D0768D42}"/>
              </a:ext>
            </a:extLst>
          </p:cNvPr>
          <p:cNvSpPr/>
          <p:nvPr/>
        </p:nvSpPr>
        <p:spPr bwMode="auto">
          <a:xfrm>
            <a:off x="733624" y="1379597"/>
            <a:ext cx="4648200" cy="863356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beragam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 negara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7A4C0-13AC-4BC4-AE59-BC672868C63C}"/>
              </a:ext>
            </a:extLst>
          </p:cNvPr>
          <p:cNvSpPr/>
          <p:nvPr/>
        </p:nvSpPr>
        <p:spPr bwMode="auto">
          <a:xfrm>
            <a:off x="733624" y="2342392"/>
            <a:ext cx="4648200" cy="764955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berdurasi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panjang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bersifat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statis (mis.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sumsi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berubah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997DB-B752-4657-B46F-9972897B965C}"/>
              </a:ext>
            </a:extLst>
          </p:cNvPr>
          <p:cNvSpPr/>
          <p:nvPr/>
        </p:nvSpPr>
        <p:spPr bwMode="auto">
          <a:xfrm>
            <a:off x="733624" y="3147104"/>
            <a:ext cx="4648200" cy="864704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perkiraan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mencerminkan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misalnya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tarif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asset)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D87DB0-8BE6-495B-B3E7-0C41C3F8F035}"/>
              </a:ext>
            </a:extLst>
          </p:cNvPr>
          <p:cNvSpPr/>
          <p:nvPr/>
        </p:nvSpPr>
        <p:spPr bwMode="auto">
          <a:xfrm>
            <a:off x="733624" y="4064840"/>
            <a:ext cx="4648200" cy="864703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memperhitungkan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efek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time value of money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e.g. non-life insurance contracts</a:t>
            </a:r>
            <a:r>
              <a:rPr kumimoji="0" lang="en-US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ID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A8805F-C0C4-4F15-ACC2-015C494E3C3A}"/>
              </a:ext>
            </a:extLst>
          </p:cNvPr>
          <p:cNvSpPr/>
          <p:nvPr/>
        </p:nvSpPr>
        <p:spPr bwMode="auto">
          <a:xfrm>
            <a:off x="704595" y="4956414"/>
            <a:ext cx="4648200" cy="783597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Kurang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“embedded option dan guarantees</a:t>
            </a:r>
            <a:r>
              <a:rPr kumimoji="0" 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kumimoji="0" lang="en-ID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CBD15F-CC58-461B-95B8-6EE82578B51E}"/>
              </a:ext>
            </a:extLst>
          </p:cNvPr>
          <p:cNvSpPr/>
          <p:nvPr/>
        </p:nvSpPr>
        <p:spPr bwMode="auto">
          <a:xfrm>
            <a:off x="6964401" y="1391822"/>
            <a:ext cx="4950508" cy="9144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Praktek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Ada model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(GMM) / BBA</a:t>
            </a:r>
            <a:endParaRPr kumimoji="0" lang="en-ID" sz="16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2ECD5F-CF6A-44EF-ABDC-9A4D6FA78CB2}"/>
              </a:ext>
            </a:extLst>
          </p:cNvPr>
          <p:cNvSpPr/>
          <p:nvPr/>
        </p:nvSpPr>
        <p:spPr bwMode="auto">
          <a:xfrm>
            <a:off x="6936459" y="2335408"/>
            <a:ext cx="4921519" cy="864704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diupdate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kali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asumsi-asumsi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merefleksikan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endParaRPr kumimoji="0" lang="en-ID" sz="16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3D7820-927B-4161-BC05-03A5B69FE700}"/>
              </a:ext>
            </a:extLst>
          </p:cNvPr>
          <p:cNvSpPr/>
          <p:nvPr/>
        </p:nvSpPr>
        <p:spPr bwMode="auto">
          <a:xfrm>
            <a:off x="6936460" y="3229930"/>
            <a:ext cx="4921518" cy="768626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merefleksikan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karakterristik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cashflows pada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kumimoji="0" lang="en-ID" sz="16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82B64-F689-4F7E-835F-56AA5568C6DB}"/>
              </a:ext>
            </a:extLst>
          </p:cNvPr>
          <p:cNvSpPr/>
          <p:nvPr/>
        </p:nvSpPr>
        <p:spPr bwMode="auto">
          <a:xfrm>
            <a:off x="6907470" y="4039994"/>
            <a:ext cx="4962936" cy="811696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selalu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memperhitungkan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efek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time value of money</a:t>
            </a:r>
            <a:endParaRPr kumimoji="0" lang="en-ID" sz="1600" b="0" i="1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4E950F-EFB1-4F5C-B914-B21570B50457}"/>
              </a:ext>
            </a:extLst>
          </p:cNvPr>
          <p:cNvSpPr/>
          <p:nvPr/>
        </p:nvSpPr>
        <p:spPr bwMode="auto">
          <a:xfrm>
            <a:off x="6907470" y="4928315"/>
            <a:ext cx="4950508" cy="811696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merefleksikan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probabilitas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endParaRPr kumimoji="0" lang="en-ID" sz="16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3E9AAA6-3A9E-4E12-A8EB-ACE9A894F7D9}"/>
              </a:ext>
            </a:extLst>
          </p:cNvPr>
          <p:cNvSpPr/>
          <p:nvPr/>
        </p:nvSpPr>
        <p:spPr bwMode="auto">
          <a:xfrm>
            <a:off x="5910644" y="1530506"/>
            <a:ext cx="514051" cy="48463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5FB9934-C33E-43E4-A7F8-71B29536C8AA}"/>
              </a:ext>
            </a:extLst>
          </p:cNvPr>
          <p:cNvSpPr/>
          <p:nvPr/>
        </p:nvSpPr>
        <p:spPr bwMode="auto">
          <a:xfrm>
            <a:off x="5938151" y="2345347"/>
            <a:ext cx="514051" cy="48463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AB553E1-E24A-4F46-9839-24F1A6A1D4DE}"/>
              </a:ext>
            </a:extLst>
          </p:cNvPr>
          <p:cNvSpPr/>
          <p:nvPr/>
        </p:nvSpPr>
        <p:spPr bwMode="auto">
          <a:xfrm>
            <a:off x="5910643" y="3335483"/>
            <a:ext cx="514051" cy="48463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197BD961-7AD2-4D31-95F6-FD89B86FFF31}"/>
              </a:ext>
            </a:extLst>
          </p:cNvPr>
          <p:cNvSpPr/>
          <p:nvPr/>
        </p:nvSpPr>
        <p:spPr bwMode="auto">
          <a:xfrm>
            <a:off x="5924898" y="4021747"/>
            <a:ext cx="514051" cy="48463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23DF816-C572-418F-BC3A-72F2DAB9E087}"/>
              </a:ext>
            </a:extLst>
          </p:cNvPr>
          <p:cNvSpPr/>
          <p:nvPr/>
        </p:nvSpPr>
        <p:spPr bwMode="auto">
          <a:xfrm>
            <a:off x="5938150" y="5044270"/>
            <a:ext cx="514051" cy="48463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FDC754-55CA-4DFE-8C3D-CCC1EFF1D683}"/>
              </a:ext>
            </a:extLst>
          </p:cNvPr>
          <p:cNvSpPr/>
          <p:nvPr/>
        </p:nvSpPr>
        <p:spPr bwMode="auto">
          <a:xfrm>
            <a:off x="2410023" y="762000"/>
            <a:ext cx="1447799" cy="37831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PSAK 62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A9C402-6103-4457-B918-B2AA26EE5C81}"/>
              </a:ext>
            </a:extLst>
          </p:cNvPr>
          <p:cNvSpPr/>
          <p:nvPr/>
        </p:nvSpPr>
        <p:spPr bwMode="auto">
          <a:xfrm>
            <a:off x="8582226" y="799075"/>
            <a:ext cx="1219200" cy="3412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PSAK 74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14513F-BFB3-4D2E-B90A-615A2308FA4F}"/>
              </a:ext>
            </a:extLst>
          </p:cNvPr>
          <p:cNvSpPr/>
          <p:nvPr/>
        </p:nvSpPr>
        <p:spPr bwMode="auto">
          <a:xfrm>
            <a:off x="2410023" y="5850547"/>
            <a:ext cx="7648377" cy="3896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IFRS 4 / PSAK 62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sementara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– PSAK 74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Definitif</a:t>
            </a:r>
            <a:endParaRPr kumimoji="0" lang="en-ID" sz="1600" b="1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BF3F1290-B39A-46AF-9FB6-FBBBAAE50D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14</a:t>
            </a:fld>
            <a:endParaRPr lang="en-US" altLang="en-US" sz="18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5B2606-0063-4A96-8590-8D1A0E15CB82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Pen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rapan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Aktuaris</a:t>
            </a:r>
            <a:endParaRPr lang="en-ID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70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8D7C1-FF1F-4FF5-94D7-82238B2F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009744" cy="970327"/>
          </a:xfrm>
        </p:spPr>
        <p:txBody>
          <a:bodyPr/>
          <a:lstStyle/>
          <a:p>
            <a:pPr algn="ctr"/>
            <a:r>
              <a:rPr lang="en-US" sz="3600" dirty="0" err="1">
                <a:latin typeface="Fjalla One" panose="02000506040000020004" pitchFamily="2" charset="0"/>
              </a:rPr>
              <a:t>Perbandingan</a:t>
            </a:r>
            <a:r>
              <a:rPr lang="en-US" sz="3600" dirty="0">
                <a:latin typeface="Fjalla One" panose="02000506040000020004" pitchFamily="2" charset="0"/>
              </a:rPr>
              <a:t> LK IFRS 4 dan IFRS 17</a:t>
            </a:r>
            <a:endParaRPr lang="en-ID" sz="3600" dirty="0">
              <a:latin typeface="Fjalla One" panose="0200050604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302C2B-E4D5-4866-84BA-71B84F7FC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11430000" cy="475903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05C106-BC07-41BC-A544-221AA6B15508}"/>
              </a:ext>
            </a:extLst>
          </p:cNvPr>
          <p:cNvSpPr txBox="1">
            <a:spLocks/>
          </p:cNvSpPr>
          <p:nvPr/>
        </p:nvSpPr>
        <p:spPr bwMode="auto">
          <a:xfrm>
            <a:off x="76200" y="969308"/>
            <a:ext cx="8153400" cy="47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sz="2400" kern="0" dirty="0" err="1"/>
              <a:t>Laporan</a:t>
            </a:r>
            <a:r>
              <a:rPr lang="en-US" sz="2400" kern="0" dirty="0"/>
              <a:t> </a:t>
            </a:r>
            <a:r>
              <a:rPr lang="en-US" sz="2400" kern="0" dirty="0" err="1"/>
              <a:t>Laba</a:t>
            </a:r>
            <a:r>
              <a:rPr lang="en-US" sz="2400" kern="0" dirty="0"/>
              <a:t> </a:t>
            </a:r>
            <a:r>
              <a:rPr lang="en-US" sz="2400" kern="0" dirty="0" err="1"/>
              <a:t>Rugi</a:t>
            </a:r>
            <a:r>
              <a:rPr lang="en-US" sz="2400" kern="0" dirty="0"/>
              <a:t> dan </a:t>
            </a:r>
            <a:r>
              <a:rPr lang="en-US" sz="2400" kern="0" dirty="0" err="1"/>
              <a:t>Penghasilan</a:t>
            </a:r>
            <a:r>
              <a:rPr lang="en-US" sz="2400" kern="0" dirty="0"/>
              <a:t> </a:t>
            </a:r>
            <a:r>
              <a:rPr lang="en-US" sz="2400" kern="0" dirty="0" err="1"/>
              <a:t>Komprehensif</a:t>
            </a:r>
            <a:r>
              <a:rPr lang="en-US" sz="2400" kern="0" dirty="0"/>
              <a:t> Lain</a:t>
            </a:r>
            <a:endParaRPr lang="en-ID" sz="2400" kern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ACED76-B0EF-4C7B-8331-BFA8414510C6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B18EE-1D82-4178-8050-1979C20567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15</a:t>
            </a:fld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48123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8D7C1-FF1F-4FF5-94D7-82238B2F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009744" cy="970327"/>
          </a:xfrm>
        </p:spPr>
        <p:txBody>
          <a:bodyPr/>
          <a:lstStyle/>
          <a:p>
            <a:pPr algn="ctr"/>
            <a:r>
              <a:rPr lang="en-US" sz="3600" dirty="0" err="1">
                <a:latin typeface="Fjalla One" panose="02000506040000020004" pitchFamily="2" charset="0"/>
              </a:rPr>
              <a:t>Perbandingan</a:t>
            </a:r>
            <a:r>
              <a:rPr lang="en-US" sz="3600" dirty="0">
                <a:latin typeface="Fjalla One" panose="02000506040000020004" pitchFamily="2" charset="0"/>
              </a:rPr>
              <a:t> LK IFRS 4 dan IFRS 17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05C106-BC07-41BC-A544-221AA6B15508}"/>
              </a:ext>
            </a:extLst>
          </p:cNvPr>
          <p:cNvSpPr txBox="1">
            <a:spLocks/>
          </p:cNvSpPr>
          <p:nvPr/>
        </p:nvSpPr>
        <p:spPr bwMode="auto">
          <a:xfrm>
            <a:off x="76200" y="969308"/>
            <a:ext cx="8153400" cy="47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sz="2400" kern="0" dirty="0" err="1"/>
              <a:t>Laporan</a:t>
            </a:r>
            <a:r>
              <a:rPr lang="en-US" sz="2400" kern="0" dirty="0"/>
              <a:t> </a:t>
            </a:r>
            <a:r>
              <a:rPr lang="en-US" sz="2400" kern="0" dirty="0" err="1"/>
              <a:t>Posisi</a:t>
            </a:r>
            <a:r>
              <a:rPr lang="en-US" sz="2400" kern="0" dirty="0"/>
              <a:t> </a:t>
            </a:r>
            <a:r>
              <a:rPr lang="en-US" sz="2400" kern="0" dirty="0" err="1"/>
              <a:t>Keuangan</a:t>
            </a:r>
            <a:endParaRPr lang="en-ID" sz="2400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6D0AC-1046-45C2-AA2E-3871FCE49E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" t="21111" r="10399" b="14134"/>
          <a:stretch/>
        </p:blipFill>
        <p:spPr>
          <a:xfrm>
            <a:off x="685800" y="1468582"/>
            <a:ext cx="11049000" cy="47036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BBB77C-1E6B-46F1-BAE9-0826AEA0BA81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3A9DEAD-0C3D-4E89-88FB-501D39E8AC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16</a:t>
            </a:fld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242789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689E-4733-4D08-9878-EB2281C21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76" y="-152400"/>
            <a:ext cx="11798723" cy="1066800"/>
          </a:xfrm>
        </p:spPr>
        <p:txBody>
          <a:bodyPr/>
          <a:lstStyle/>
          <a:p>
            <a:r>
              <a:rPr lang="en-US" sz="3200" dirty="0">
                <a:latin typeface="Fjalla One" panose="02000506040000020004" pitchFamily="2" charset="0"/>
                <a:cs typeface="Calibri" panose="020F0502020204030204" pitchFamily="34" charset="0"/>
              </a:rPr>
              <a:t>PSAK 74 </a:t>
            </a:r>
            <a:r>
              <a:rPr lang="en-US" sz="3200" i="1" dirty="0">
                <a:latin typeface="Fjalla One" panose="02000506040000020004" pitchFamily="2" charset="0"/>
                <a:cs typeface="Calibri" panose="020F0502020204030204" pitchFamily="34" charset="0"/>
              </a:rPr>
              <a:t>Profit Pattern</a:t>
            </a:r>
            <a:r>
              <a:rPr lang="en-US" sz="320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  <a:cs typeface="Calibri" panose="020F0502020204030204" pitchFamily="34" charset="0"/>
              </a:rPr>
              <a:t>Merata</a:t>
            </a:r>
            <a:r>
              <a:rPr lang="en-US" sz="320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  <a:cs typeface="Calibri" panose="020F0502020204030204" pitchFamily="34" charset="0"/>
              </a:rPr>
              <a:t>Selama</a:t>
            </a:r>
            <a:r>
              <a:rPr lang="en-US" sz="320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  <a:cs typeface="Calibri" panose="020F0502020204030204" pitchFamily="34" charset="0"/>
              </a:rPr>
              <a:t>Kontrak</a:t>
            </a:r>
            <a:r>
              <a:rPr lang="en-US" sz="3200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Fjalla One" panose="02000506040000020004" pitchFamily="2" charset="0"/>
                <a:cs typeface="Calibri" panose="020F0502020204030204" pitchFamily="34" charset="0"/>
              </a:rPr>
              <a:t>Asuransi</a:t>
            </a:r>
            <a:endParaRPr lang="en-ID" sz="3200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50BF-9901-4B61-A6B9-82EDE3A2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0" y="1219200"/>
            <a:ext cx="4788323" cy="3182962"/>
          </a:xfrm>
        </p:spPr>
        <p:txBody>
          <a:bodyPr/>
          <a:lstStyle/>
          <a:p>
            <a:r>
              <a:rPr lang="en-US" sz="1800" dirty="0"/>
              <a:t>PSAK 62 </a:t>
            </a:r>
            <a:r>
              <a:rPr lang="en-US" sz="1800" dirty="0" err="1"/>
              <a:t>maupun</a:t>
            </a:r>
            <a:r>
              <a:rPr lang="en-US" sz="1800" dirty="0"/>
              <a:t> PSAK 74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menghasikan</a:t>
            </a:r>
            <a:r>
              <a:rPr lang="en-US" sz="1800" dirty="0"/>
              <a:t> total profit yang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asuransi</a:t>
            </a:r>
            <a:r>
              <a:rPr lang="en-US" sz="1800" dirty="0"/>
              <a:t>. </a:t>
            </a:r>
            <a:r>
              <a:rPr lang="en-US" sz="1800" dirty="0" err="1"/>
              <a:t>Perbedaannya</a:t>
            </a:r>
            <a:r>
              <a:rPr lang="en-US" sz="1800" dirty="0"/>
              <a:t> pada </a:t>
            </a:r>
            <a:r>
              <a:rPr lang="en-US" sz="1800" dirty="0" err="1"/>
              <a:t>kapan</a:t>
            </a:r>
            <a:r>
              <a:rPr lang="en-US" sz="1800" dirty="0"/>
              <a:t> profit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diakui</a:t>
            </a:r>
            <a:r>
              <a:rPr lang="en-US" sz="1800" dirty="0"/>
              <a:t>.</a:t>
            </a:r>
          </a:p>
          <a:p>
            <a:r>
              <a:rPr lang="en-US" sz="1800" dirty="0"/>
              <a:t>PSAK 62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teori</a:t>
            </a:r>
            <a:r>
              <a:rPr lang="en-US" sz="1800" dirty="0"/>
              <a:t> </a:t>
            </a:r>
            <a:r>
              <a:rPr lang="en-US" sz="1800" dirty="0" err="1"/>
              <a:t>membawa</a:t>
            </a:r>
            <a:r>
              <a:rPr lang="en-US" sz="1800" dirty="0"/>
              <a:t> profit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asuransi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pengukuran</a:t>
            </a:r>
            <a:r>
              <a:rPr lang="en-US" sz="1800" dirty="0"/>
              <a:t> </a:t>
            </a:r>
            <a:r>
              <a:rPr lang="en-US" sz="1800" dirty="0" err="1"/>
              <a:t>liabilitas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i="1" dirty="0"/>
              <a:t>Gross Premium Valuation</a:t>
            </a:r>
            <a:r>
              <a:rPr lang="en-US" sz="1800" dirty="0"/>
              <a:t>.</a:t>
            </a:r>
          </a:p>
          <a:p>
            <a:r>
              <a:rPr lang="en-US" sz="1800" dirty="0"/>
              <a:t>PSAK 74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prinsip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profit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asuransi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merata</a:t>
            </a:r>
            <a:endParaRPr lang="en-ID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DA0BE-EA26-41BF-BA1C-0534187501EF}"/>
              </a:ext>
            </a:extLst>
          </p:cNvPr>
          <p:cNvSpPr/>
          <p:nvPr/>
        </p:nvSpPr>
        <p:spPr bwMode="auto">
          <a:xfrm>
            <a:off x="417339" y="4491765"/>
            <a:ext cx="11381384" cy="160423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Implikasi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Implikasi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transisi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PSAK 74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mewajibkan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kembali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kumimoji="0" lang="en-ID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kumimoji="0" lang="en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→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Ekuitas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berkurang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dikarenakan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dividen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dibayarkan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kumimoji="0" lang="en-ID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451A700-414A-4ABE-AE4C-3CBB0DB365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104258"/>
              </p:ext>
            </p:extLst>
          </p:nvPr>
        </p:nvGraphicFramePr>
        <p:xfrm>
          <a:off x="612693" y="1080111"/>
          <a:ext cx="6169107" cy="2958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B87A6FA-69DC-48AD-9330-F02C9E631890}"/>
              </a:ext>
            </a:extLst>
          </p:cNvPr>
          <p:cNvSpPr/>
          <p:nvPr/>
        </p:nvSpPr>
        <p:spPr>
          <a:xfrm>
            <a:off x="585479" y="4063228"/>
            <a:ext cx="25178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*Data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hipotesis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disederhanakan</a:t>
            </a:r>
            <a:endParaRPr lang="en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25D7D27-0D9F-40DB-8926-90682BB960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17</a:t>
            </a:fld>
            <a:endParaRPr lang="en-US" altLang="en-US" sz="1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575298-4D2E-4C06-B551-A20E8262ED7F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87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5EE0E-3C63-499C-8ADF-E954DC9B7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03" y="131181"/>
            <a:ext cx="11277600" cy="1143000"/>
          </a:xfrm>
        </p:spPr>
        <p:txBody>
          <a:bodyPr/>
          <a:lstStyle/>
          <a:p>
            <a:r>
              <a:rPr lang="en-ID" sz="3600" b="1" dirty="0" err="1">
                <a:latin typeface="Fjalla One" panose="02000506040000020004" pitchFamily="2" charset="0"/>
              </a:rPr>
              <a:t>Implikasi</a:t>
            </a:r>
            <a:r>
              <a:rPr lang="en-ID" sz="3600" b="1" dirty="0">
                <a:latin typeface="Fjalla One" panose="02000506040000020004" pitchFamily="2" charset="0"/>
              </a:rPr>
              <a:t> PSAK 74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48F50-7C4C-4270-B406-8E95E3C19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777" y="2018038"/>
            <a:ext cx="3294820" cy="781533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Financial Report and Disclosures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3A811-9A10-4C67-BA67-B5907E46A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3124200"/>
            <a:ext cx="3280306" cy="2697162"/>
          </a:xfrm>
        </p:spPr>
        <p:txBody>
          <a:bodyPr/>
          <a:lstStyle/>
          <a:p>
            <a:r>
              <a:rPr lang="en-US" sz="1800" b="1" dirty="0" err="1"/>
              <a:t>Pendapatan</a:t>
            </a:r>
            <a:r>
              <a:rPr lang="en-US" sz="1800" b="1" dirty="0"/>
              <a:t> </a:t>
            </a:r>
            <a:r>
              <a:rPr lang="en-US" sz="1800" b="1" dirty="0" err="1"/>
              <a:t>premi</a:t>
            </a:r>
            <a:r>
              <a:rPr lang="en-US" sz="1800" b="1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lagi</a:t>
            </a:r>
            <a:r>
              <a:rPr lang="en-US" sz="1800" dirty="0"/>
              <a:t> </a:t>
            </a:r>
            <a:r>
              <a:rPr lang="en-US" sz="1800" dirty="0" err="1"/>
              <a:t>muncul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pendapatan</a:t>
            </a:r>
            <a:r>
              <a:rPr lang="en-US" sz="1800" dirty="0"/>
              <a:t>.</a:t>
            </a:r>
          </a:p>
          <a:p>
            <a:r>
              <a:rPr lang="en-US" sz="1800" b="1" dirty="0"/>
              <a:t>Profit pattern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berubah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.</a:t>
            </a:r>
          </a:p>
          <a:p>
            <a:r>
              <a:rPr lang="en-US" sz="1800" b="1" dirty="0" err="1"/>
              <a:t>Pemisahan</a:t>
            </a:r>
            <a:r>
              <a:rPr lang="en-US" sz="1800" b="1" dirty="0"/>
              <a:t> performance </a:t>
            </a:r>
            <a:r>
              <a:rPr lang="en-US" sz="1800" dirty="0" err="1"/>
              <a:t>antara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</a:t>
            </a:r>
            <a:r>
              <a:rPr lang="en-US" sz="1800" dirty="0" err="1"/>
              <a:t>asuransi</a:t>
            </a:r>
            <a:r>
              <a:rPr lang="en-US" sz="1800" dirty="0"/>
              <a:t> dan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ID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8AF05-AC9B-43BE-A49E-3AF98612B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05800" y="3124200"/>
            <a:ext cx="3581400" cy="2971798"/>
          </a:xfrm>
        </p:spPr>
        <p:txBody>
          <a:bodyPr anchor="t" anchorCtr="0"/>
          <a:lstStyle/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1800" b="0" dirty="0"/>
              <a:t>Perusahaan </a:t>
            </a:r>
            <a:r>
              <a:rPr lang="en-US" sz="1800" b="0" dirty="0" err="1"/>
              <a:t>asuransi</a:t>
            </a:r>
            <a:r>
              <a:rPr lang="en-US" sz="1800" b="0" dirty="0"/>
              <a:t> </a:t>
            </a:r>
            <a:r>
              <a:rPr lang="en-US" sz="1800" b="0" dirty="0" err="1"/>
              <a:t>umum</a:t>
            </a:r>
            <a:r>
              <a:rPr lang="en-US" sz="1800" b="0" dirty="0"/>
              <a:t> </a:t>
            </a:r>
            <a:r>
              <a:rPr lang="en-US" sz="1800" b="0" dirty="0" err="1"/>
              <a:t>perlu</a:t>
            </a:r>
            <a:r>
              <a:rPr lang="en-US" sz="1800" b="0" dirty="0"/>
              <a:t> </a:t>
            </a:r>
            <a:r>
              <a:rPr lang="en-US" sz="1800" dirty="0" err="1"/>
              <a:t>mencari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menggunkan</a:t>
            </a:r>
            <a:r>
              <a:rPr lang="en-US" sz="1800" dirty="0"/>
              <a:t> </a:t>
            </a:r>
            <a:r>
              <a:rPr lang="en-US" sz="1800" dirty="0" err="1"/>
              <a:t>pengukuran</a:t>
            </a:r>
            <a:r>
              <a:rPr lang="en-US" sz="1800" dirty="0"/>
              <a:t> PAA</a:t>
            </a:r>
            <a:r>
              <a:rPr lang="en-US" sz="1800" b="0" dirty="0"/>
              <a:t> </a:t>
            </a:r>
            <a:r>
              <a:rPr lang="en-US" sz="1800" b="0" dirty="0" err="1"/>
              <a:t>bagi</a:t>
            </a:r>
            <a:r>
              <a:rPr lang="en-US" sz="1800" b="0" dirty="0"/>
              <a:t> </a:t>
            </a:r>
            <a:r>
              <a:rPr lang="en-US" sz="1800" b="0" dirty="0" err="1"/>
              <a:t>produk-produknya</a:t>
            </a:r>
            <a:r>
              <a:rPr lang="en-US" sz="1800" b="0" dirty="0"/>
              <a:t>.</a:t>
            </a: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1800" b="0" dirty="0" err="1"/>
              <a:t>Perubahan</a:t>
            </a:r>
            <a:r>
              <a:rPr lang="en-US" sz="1800" b="0" dirty="0"/>
              <a:t> pada </a:t>
            </a:r>
            <a:r>
              <a:rPr lang="en-US" sz="1800" b="0" dirty="0" err="1"/>
              <a:t>metode</a:t>
            </a:r>
            <a:r>
              <a:rPr lang="en-US" sz="1800" b="0" dirty="0"/>
              <a:t> </a:t>
            </a:r>
            <a:r>
              <a:rPr lang="en-US" sz="1800" b="0" dirty="0" err="1"/>
              <a:t>cadangan</a:t>
            </a:r>
            <a:r>
              <a:rPr lang="en-US" sz="1800" b="0" dirty="0"/>
              <a:t> </a:t>
            </a:r>
            <a:r>
              <a:rPr lang="en-US" sz="1800" b="0" dirty="0" err="1"/>
              <a:t>klaim</a:t>
            </a:r>
            <a:r>
              <a:rPr lang="en-US" sz="1800" b="0" dirty="0"/>
              <a:t> </a:t>
            </a:r>
            <a:r>
              <a:rPr lang="en-US" sz="1800" b="0" dirty="0" err="1"/>
              <a:t>akibat</a:t>
            </a:r>
            <a:r>
              <a:rPr lang="en-US" sz="1800" b="0" dirty="0"/>
              <a:t> </a:t>
            </a:r>
            <a:r>
              <a:rPr lang="en-US" sz="1800" b="0" dirty="0" err="1"/>
              <a:t>penggunaan</a:t>
            </a:r>
            <a:r>
              <a:rPr lang="en-US" sz="1800" b="0" dirty="0"/>
              <a:t> </a:t>
            </a:r>
            <a:r>
              <a:rPr lang="en-US" sz="1800" b="0" i="1" dirty="0"/>
              <a:t>discounting.</a:t>
            </a: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1800" b="0" dirty="0" err="1"/>
              <a:t>Penentuan</a:t>
            </a:r>
            <a:r>
              <a:rPr lang="en-US" sz="1800" b="0" dirty="0"/>
              <a:t> </a:t>
            </a:r>
            <a:r>
              <a:rPr lang="en-US" sz="1800" b="0" dirty="0" err="1"/>
              <a:t>kontrak</a:t>
            </a:r>
            <a:r>
              <a:rPr lang="en-US" sz="1800" b="0" i="1" dirty="0"/>
              <a:t> </a:t>
            </a:r>
            <a:r>
              <a:rPr lang="en-US" sz="1800" b="0" i="1" dirty="0" err="1"/>
              <a:t>onereous</a:t>
            </a:r>
            <a:r>
              <a:rPr lang="en-US" sz="1800" b="0" i="1" dirty="0"/>
              <a:t> </a:t>
            </a:r>
            <a:r>
              <a:rPr lang="en-US" sz="1800" b="0" dirty="0" err="1"/>
              <a:t>dengan</a:t>
            </a:r>
            <a:r>
              <a:rPr lang="en-US" sz="1800" b="0" dirty="0"/>
              <a:t> </a:t>
            </a:r>
            <a:r>
              <a:rPr lang="en-US" sz="1800" b="0" dirty="0" err="1"/>
              <a:t>keterbatasan</a:t>
            </a:r>
            <a:r>
              <a:rPr lang="en-US" sz="1800" b="0" dirty="0"/>
              <a:t> data pada </a:t>
            </a:r>
            <a:r>
              <a:rPr lang="en-US" sz="1800" b="0" dirty="0" err="1"/>
              <a:t>saat</a:t>
            </a:r>
            <a:r>
              <a:rPr lang="en-US" sz="1800" b="0" dirty="0"/>
              <a:t> </a:t>
            </a:r>
            <a:r>
              <a:rPr lang="en-US" sz="1800" b="0" dirty="0" err="1"/>
              <a:t>ini</a:t>
            </a:r>
            <a:r>
              <a:rPr lang="en-US" sz="1800" b="0" dirty="0"/>
              <a:t>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9F8CB-DA82-4478-9CD4-E72F140D2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14372" y="3084286"/>
            <a:ext cx="3775426" cy="2971799"/>
          </a:xfrm>
        </p:spPr>
        <p:txBody>
          <a:bodyPr/>
          <a:lstStyle/>
          <a:p>
            <a:r>
              <a:rPr lang="en-US" sz="1800" b="1" dirty="0" err="1"/>
              <a:t>Kebutuhan</a:t>
            </a:r>
            <a:r>
              <a:rPr lang="en-US" sz="1800" b="1" dirty="0"/>
              <a:t> </a:t>
            </a:r>
            <a:r>
              <a:rPr lang="en-US" sz="1800" b="1" dirty="0" err="1"/>
              <a:t>akan</a:t>
            </a:r>
            <a:r>
              <a:rPr lang="en-US" sz="1800" b="1" dirty="0"/>
              <a:t> data </a:t>
            </a:r>
            <a:r>
              <a:rPr lang="en-US" sz="1800" dirty="0"/>
              <a:t>yang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belum</a:t>
            </a:r>
            <a:r>
              <a:rPr lang="en-US" sz="1800" dirty="0"/>
              <a:t> </a:t>
            </a:r>
            <a:r>
              <a:rPr lang="en-US" sz="1800" dirty="0" err="1"/>
              <a:t>tersedia</a:t>
            </a:r>
            <a:r>
              <a:rPr lang="en-US" sz="1800" dirty="0"/>
              <a:t> di </a:t>
            </a:r>
            <a:r>
              <a:rPr lang="en-US" sz="1800" i="1" dirty="0"/>
              <a:t>core system</a:t>
            </a:r>
            <a:r>
              <a:rPr lang="en-US" sz="1800" dirty="0"/>
              <a:t>.</a:t>
            </a:r>
          </a:p>
          <a:p>
            <a:r>
              <a:rPr lang="en-ID" sz="1800" dirty="0" err="1"/>
              <a:t>Kebutuhan</a:t>
            </a:r>
            <a:r>
              <a:rPr lang="en-ID" sz="1800" dirty="0"/>
              <a:t> update pada system dan proses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menunjang</a:t>
            </a:r>
            <a:r>
              <a:rPr lang="en-ID" sz="1800" dirty="0"/>
              <a:t> </a:t>
            </a:r>
            <a:r>
              <a:rPr lang="en-ID" sz="1800" dirty="0" err="1"/>
              <a:t>persyaratan</a:t>
            </a:r>
            <a:r>
              <a:rPr lang="en-ID" sz="1800" dirty="0"/>
              <a:t> pada PSAK 74 (e.g. </a:t>
            </a:r>
            <a:r>
              <a:rPr lang="en-ID" sz="1800" dirty="0" err="1"/>
              <a:t>agregasi</a:t>
            </a:r>
            <a:r>
              <a:rPr lang="en-ID" sz="1800" dirty="0"/>
              <a:t>, </a:t>
            </a:r>
            <a:r>
              <a:rPr lang="en-ID" sz="1800" dirty="0" err="1"/>
              <a:t>identifikasi</a:t>
            </a:r>
            <a:r>
              <a:rPr lang="en-ID" sz="1800" dirty="0"/>
              <a:t> </a:t>
            </a:r>
            <a:r>
              <a:rPr lang="en-ID" sz="1800" dirty="0" err="1"/>
              <a:t>kontrak</a:t>
            </a:r>
            <a:r>
              <a:rPr lang="en-ID" sz="1800" dirty="0"/>
              <a:t> </a:t>
            </a:r>
            <a:r>
              <a:rPr lang="en-ID" sz="1800" i="1" dirty="0"/>
              <a:t>onerous</a:t>
            </a:r>
            <a:r>
              <a:rPr lang="en-ID" sz="1800" dirty="0"/>
              <a:t>, etc).</a:t>
            </a:r>
          </a:p>
          <a:p>
            <a:r>
              <a:rPr lang="en-ID" sz="1800" i="1" dirty="0"/>
              <a:t>Talent </a:t>
            </a:r>
            <a:r>
              <a:rPr lang="en-ID" sz="1800" dirty="0"/>
              <a:t>yang </a:t>
            </a:r>
            <a:r>
              <a:rPr lang="en-ID" sz="1800" dirty="0" err="1"/>
              <a:t>mengerti</a:t>
            </a:r>
            <a:r>
              <a:rPr lang="en-ID" sz="1800" dirty="0"/>
              <a:t> dan </a:t>
            </a:r>
            <a:r>
              <a:rPr lang="en-ID" sz="1800" dirty="0" err="1"/>
              <a:t>mampu</a:t>
            </a:r>
            <a:r>
              <a:rPr lang="en-ID" sz="1800" dirty="0"/>
              <a:t> </a:t>
            </a:r>
            <a:r>
              <a:rPr lang="en-ID" sz="1800" dirty="0" err="1"/>
              <a:t>menerapkan</a:t>
            </a:r>
            <a:r>
              <a:rPr lang="en-ID" sz="1800" dirty="0"/>
              <a:t> </a:t>
            </a:r>
            <a:r>
              <a:rPr lang="en-ID" sz="1800" dirty="0" err="1"/>
              <a:t>standar</a:t>
            </a:r>
            <a:r>
              <a:rPr lang="en-ID" sz="1800" dirty="0"/>
              <a:t> PSAK 74.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CB3384-E6DF-4C85-96C5-E144C03B32E1}"/>
              </a:ext>
            </a:extLst>
          </p:cNvPr>
          <p:cNvSpPr txBox="1"/>
          <p:nvPr/>
        </p:nvSpPr>
        <p:spPr>
          <a:xfrm>
            <a:off x="4343401" y="2018038"/>
            <a:ext cx="3657600" cy="70788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bg1"/>
                </a:solidFill>
              </a:rPr>
              <a:t>Data, System, and </a:t>
            </a:r>
          </a:p>
          <a:p>
            <a:pPr algn="ctr">
              <a:buNone/>
            </a:pPr>
            <a:r>
              <a:rPr lang="en-US" b="1" dirty="0" err="1">
                <a:solidFill>
                  <a:schemeClr val="bg1"/>
                </a:solidFill>
              </a:rPr>
              <a:t>Resourses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155905-40DE-4610-BB36-FC3867623C6E}"/>
              </a:ext>
            </a:extLst>
          </p:cNvPr>
          <p:cNvSpPr txBox="1"/>
          <p:nvPr/>
        </p:nvSpPr>
        <p:spPr>
          <a:xfrm>
            <a:off x="8305800" y="2018038"/>
            <a:ext cx="3657600" cy="70788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 err="1">
                <a:solidFill>
                  <a:schemeClr val="bg1"/>
                </a:solidFill>
              </a:rPr>
              <a:t>Perhitungan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liabilitas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asuransi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ID" b="1" dirty="0" err="1">
              <a:solidFill>
                <a:schemeClr val="bg1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F47FA93-35D5-43FE-916E-0743907918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18</a:t>
            </a:fld>
            <a:endParaRPr lang="en-US" altLang="en-US" sz="1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E56BBE-FDB7-43E8-A0AF-BEA2467AE072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011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20E8F-7B2A-498D-A91C-0223B07814E7}"/>
              </a:ext>
            </a:extLst>
          </p:cNvPr>
          <p:cNvSpPr txBox="1"/>
          <p:nvPr/>
        </p:nvSpPr>
        <p:spPr>
          <a:xfrm>
            <a:off x="5943600" y="2407384"/>
            <a:ext cx="4495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>
                <a:latin typeface="Fjalla One" panose="02000506040000020004" pitchFamily="2" charset="0"/>
                <a:cs typeface="Calibri" panose="020F0502020204030204" pitchFamily="34" charset="0"/>
              </a:rPr>
              <a:t>OVERVIEW</a:t>
            </a:r>
          </a:p>
          <a:p>
            <a:pPr algn="ctr">
              <a:spcBef>
                <a:spcPts val="1200"/>
              </a:spcBef>
              <a:buNone/>
            </a:pPr>
            <a:r>
              <a:rPr lang="en-US" sz="3200" b="1" dirty="0">
                <a:latin typeface="Fjalla One" panose="02000506040000020004" pitchFamily="2" charset="0"/>
                <a:cs typeface="Calibri" panose="020F0502020204030204" pitchFamily="34" charset="0"/>
              </a:rPr>
              <a:t>PSAK 74</a:t>
            </a:r>
            <a:endParaRPr lang="en-US" sz="3600" b="1" dirty="0">
              <a:latin typeface="Fjalla One" panose="02000506040000020004" pitchFamily="2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en-US" sz="2800" b="1" dirty="0">
                <a:latin typeface="Fjalla One" panose="02000506040000020004" pitchFamily="2" charset="0"/>
                <a:cs typeface="Calibri" panose="020F0502020204030204" pitchFamily="34" charset="0"/>
              </a:rPr>
              <a:t>KONTRAK ASURANSI</a:t>
            </a:r>
            <a:endParaRPr lang="en-US" sz="3600" b="1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915410"/>
      </p:ext>
    </p:extLst>
  </p:cSld>
  <p:clrMapOvr>
    <a:masterClrMapping/>
  </p:clrMapOvr>
  <p:transition spd="slow"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9698-683B-4DDD-B981-0B4FB8F1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63460"/>
            <a:ext cx="10957560" cy="1143000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Komponen</a:t>
            </a:r>
            <a:r>
              <a:rPr lang="en-US" dirty="0">
                <a:latin typeface="Fjalla One" panose="02000506040000020004" pitchFamily="2" charset="0"/>
              </a:rPr>
              <a:t> PSAK 74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74A5DC6-B33F-4A82-9E95-07A1E12BCE2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19478283"/>
              </p:ext>
            </p:extLst>
          </p:nvPr>
        </p:nvGraphicFramePr>
        <p:xfrm>
          <a:off x="304801" y="1473428"/>
          <a:ext cx="11582399" cy="70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C7F4B65-96B4-4000-A46B-8D99096F5E57}"/>
              </a:ext>
            </a:extLst>
          </p:cNvPr>
          <p:cNvGrpSpPr/>
          <p:nvPr/>
        </p:nvGrpSpPr>
        <p:grpSpPr>
          <a:xfrm>
            <a:off x="397059" y="2286000"/>
            <a:ext cx="11397882" cy="3892688"/>
            <a:chOff x="397059" y="2286000"/>
            <a:chExt cx="11397882" cy="389268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8B5C253-714B-4CE5-B53F-BF5D947D01FA}"/>
                </a:ext>
              </a:extLst>
            </p:cNvPr>
            <p:cNvSpPr/>
            <p:nvPr/>
          </p:nvSpPr>
          <p:spPr>
            <a:xfrm>
              <a:off x="457200" y="2304144"/>
              <a:ext cx="1957881" cy="853077"/>
            </a:xfrm>
            <a:prstGeom prst="ellipse">
              <a:avLst/>
            </a:prstGeom>
            <a:solidFill>
              <a:srgbClr val="DCDCBA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pPr algn="ctr"/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Definisi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Cakupan</a:t>
              </a:r>
              <a:endParaRPr lang="en-ID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en-ID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62369C5-2842-419A-B829-365B61A242A0}"/>
                </a:ext>
              </a:extLst>
            </p:cNvPr>
            <p:cNvSpPr/>
            <p:nvPr/>
          </p:nvSpPr>
          <p:spPr>
            <a:xfrm>
              <a:off x="397059" y="3274241"/>
              <a:ext cx="1957881" cy="853077"/>
            </a:xfrm>
            <a:prstGeom prst="ellipse">
              <a:avLst/>
            </a:prstGeom>
            <a:solidFill>
              <a:srgbClr val="DCDCBA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anchor="ctr" anchorCtr="0"/>
            <a:lstStyle/>
            <a:p>
              <a:pPr algn="ctr"/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Pemisahan</a:t>
              </a:r>
              <a:endParaRPr lang="en-ID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730A3E3-6BF7-4893-8223-995E64F03CCF}"/>
                </a:ext>
              </a:extLst>
            </p:cNvPr>
            <p:cNvSpPr/>
            <p:nvPr/>
          </p:nvSpPr>
          <p:spPr>
            <a:xfrm>
              <a:off x="457199" y="4251796"/>
              <a:ext cx="1957881" cy="853077"/>
            </a:xfrm>
            <a:prstGeom prst="ellipse">
              <a:avLst/>
            </a:prstGeom>
            <a:solidFill>
              <a:srgbClr val="DCDCBA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anchor="ctr" anchorCtr="0"/>
            <a:lstStyle/>
            <a:p>
              <a:pPr algn="ctr"/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Pengakuan</a:t>
              </a:r>
              <a:endParaRPr lang="en-ID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01D6FAE-CAA7-4E41-9D2E-B453722EECFA}"/>
                </a:ext>
              </a:extLst>
            </p:cNvPr>
            <p:cNvSpPr/>
            <p:nvPr/>
          </p:nvSpPr>
          <p:spPr>
            <a:xfrm>
              <a:off x="457198" y="5250354"/>
              <a:ext cx="1957881" cy="853077"/>
            </a:xfrm>
            <a:prstGeom prst="ellipse">
              <a:avLst/>
            </a:prstGeom>
            <a:solidFill>
              <a:srgbClr val="DCDCBA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anchor="ctr" anchorCtr="0"/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Level </a:t>
              </a: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Agregasi</a:t>
              </a:r>
              <a:endParaRPr lang="en-ID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F955C51-06B8-4B61-897D-A1BB52C8429E}"/>
                </a:ext>
              </a:extLst>
            </p:cNvPr>
            <p:cNvSpPr/>
            <p:nvPr/>
          </p:nvSpPr>
          <p:spPr bwMode="auto">
            <a:xfrm>
              <a:off x="2971799" y="2304144"/>
              <a:ext cx="1957881" cy="548277"/>
            </a:xfrm>
            <a:prstGeom prst="roundRect">
              <a:avLst/>
            </a:prstGeom>
            <a:solidFill>
              <a:srgbClr val="FFD1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Pengukuran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C8C20EB-0E6A-4772-BF65-D954C960F13B}"/>
                </a:ext>
              </a:extLst>
            </p:cNvPr>
            <p:cNvSpPr/>
            <p:nvPr/>
          </p:nvSpPr>
          <p:spPr bwMode="auto">
            <a:xfrm>
              <a:off x="2971799" y="3157220"/>
              <a:ext cx="1957881" cy="998559"/>
            </a:xfrm>
            <a:prstGeom prst="roundRect">
              <a:avLst/>
            </a:prstGeom>
            <a:solidFill>
              <a:srgbClr val="FFD1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Pengukuran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Awal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selanjutnya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1E3D48E-8F9F-4CA8-9ED0-5C96DF0EEDBC}"/>
                </a:ext>
              </a:extLst>
            </p:cNvPr>
            <p:cNvSpPr/>
            <p:nvPr/>
          </p:nvSpPr>
          <p:spPr bwMode="auto">
            <a:xfrm>
              <a:off x="2971798" y="4375761"/>
              <a:ext cx="1957881" cy="998559"/>
            </a:xfrm>
            <a:prstGeom prst="roundRect">
              <a:avLst/>
            </a:prstGeom>
            <a:solidFill>
              <a:srgbClr val="FFD1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merugi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onerous contract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0CDA052-E80E-4239-BD6C-34F47C2BB169}"/>
                </a:ext>
              </a:extLst>
            </p:cNvPr>
            <p:cNvSpPr/>
            <p:nvPr/>
          </p:nvSpPr>
          <p:spPr bwMode="auto">
            <a:xfrm>
              <a:off x="2971797" y="5562600"/>
              <a:ext cx="1957881" cy="540831"/>
            </a:xfrm>
            <a:prstGeom prst="roundRect">
              <a:avLst/>
            </a:prstGeom>
            <a:solidFill>
              <a:srgbClr val="FFD1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Reasuransi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0D0CFE6-8107-41E7-8181-9F0E2A690205}"/>
                </a:ext>
              </a:extLst>
            </p:cNvPr>
            <p:cNvSpPr/>
            <p:nvPr/>
          </p:nvSpPr>
          <p:spPr bwMode="auto">
            <a:xfrm>
              <a:off x="5105400" y="2286000"/>
              <a:ext cx="3276600" cy="398349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Model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pengukuran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DAA93CD-A93D-43F9-8BD5-BB2D07C30701}"/>
                </a:ext>
              </a:extLst>
            </p:cNvPr>
            <p:cNvSpPr/>
            <p:nvPr/>
          </p:nvSpPr>
          <p:spPr bwMode="auto">
            <a:xfrm>
              <a:off x="5105400" y="2803729"/>
              <a:ext cx="3244158" cy="425063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Ekspektasi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92FDC29-48C3-47D1-867C-5D24FC352F6E}"/>
                </a:ext>
              </a:extLst>
            </p:cNvPr>
            <p:cNvSpPr/>
            <p:nvPr/>
          </p:nvSpPr>
          <p:spPr bwMode="auto">
            <a:xfrm>
              <a:off x="5105400" y="3341758"/>
              <a:ext cx="3276600" cy="425063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dapat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diatribuskan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0BF24C72-AE62-409C-B83D-7335ADDE7AE8}"/>
                </a:ext>
              </a:extLst>
            </p:cNvPr>
            <p:cNvSpPr/>
            <p:nvPr/>
          </p:nvSpPr>
          <p:spPr bwMode="auto">
            <a:xfrm>
              <a:off x="5105400" y="3836966"/>
              <a:ext cx="3309042" cy="387055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Tingkat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Diskonto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D30C3671-E067-46EC-85C2-C24F541B00C5}"/>
                </a:ext>
              </a:extLst>
            </p:cNvPr>
            <p:cNvSpPr/>
            <p:nvPr/>
          </p:nvSpPr>
          <p:spPr bwMode="auto">
            <a:xfrm>
              <a:off x="5105400" y="4318668"/>
              <a:ext cx="3276600" cy="438753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Nilai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waktu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dari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opsi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jaminan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3606FFED-8FD3-46EA-82B0-7C20D1994D6B}"/>
                </a:ext>
              </a:extLst>
            </p:cNvPr>
            <p:cNvSpPr/>
            <p:nvPr/>
          </p:nvSpPr>
          <p:spPr bwMode="auto">
            <a:xfrm>
              <a:off x="5080000" y="4814758"/>
              <a:ext cx="3276600" cy="628463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Penyesuaian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risiko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non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keuangan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Risk Adjustment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64A4BFD-A088-4C0E-AFBD-8ADE4E7363D5}"/>
                </a:ext>
              </a:extLst>
            </p:cNvPr>
            <p:cNvSpPr/>
            <p:nvPr/>
          </p:nvSpPr>
          <p:spPr bwMode="auto">
            <a:xfrm>
              <a:off x="5130799" y="5562600"/>
              <a:ext cx="3179275" cy="616088"/>
            </a:xfrm>
            <a:prstGeom prst="roundRect">
              <a:avLst/>
            </a:prstGeom>
            <a:solidFill>
              <a:srgbClr val="FEE1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Marjin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jasa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kontraktual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(Contract Service Margin (CSM)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8866AB4-E528-4861-92D6-946E6A53AABB}"/>
                </a:ext>
              </a:extLst>
            </p:cNvPr>
            <p:cNvSpPr/>
            <p:nvPr/>
          </p:nvSpPr>
          <p:spPr bwMode="auto">
            <a:xfrm>
              <a:off x="2724279" y="2304144"/>
              <a:ext cx="76200" cy="3799287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24C3FBA-645A-4E5C-9AB7-34C8C1DCB620}"/>
                </a:ext>
              </a:extLst>
            </p:cNvPr>
            <p:cNvSpPr/>
            <p:nvPr/>
          </p:nvSpPr>
          <p:spPr bwMode="auto">
            <a:xfrm>
              <a:off x="8686800" y="2352152"/>
              <a:ext cx="76200" cy="3799287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34B96586-7A01-44F2-9F84-C3FDE53C1D5D}"/>
                </a:ext>
              </a:extLst>
            </p:cNvPr>
            <p:cNvSpPr/>
            <p:nvPr/>
          </p:nvSpPr>
          <p:spPr bwMode="auto">
            <a:xfrm>
              <a:off x="9093200" y="2370614"/>
              <a:ext cx="1957881" cy="44872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Transisi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161394C3-A206-4845-82DE-7FD149370D9F}"/>
                </a:ext>
              </a:extLst>
            </p:cNvPr>
            <p:cNvSpPr/>
            <p:nvPr/>
          </p:nvSpPr>
          <p:spPr bwMode="auto">
            <a:xfrm>
              <a:off x="9837060" y="3108222"/>
              <a:ext cx="1957881" cy="44872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Pengungkapan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EA18288-A879-475F-9B9E-6843D9C9D4FC}"/>
                </a:ext>
              </a:extLst>
            </p:cNvPr>
            <p:cNvSpPr/>
            <p:nvPr/>
          </p:nvSpPr>
          <p:spPr bwMode="auto">
            <a:xfrm>
              <a:off x="9035358" y="3759783"/>
              <a:ext cx="1957881" cy="7014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Interaksi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PSAK 71 dan PSAK 73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4E0740E-E6C0-45AF-91B3-DFE045FF1D2C}"/>
                </a:ext>
              </a:extLst>
            </p:cNvPr>
            <p:cNvSpPr/>
            <p:nvPr/>
          </p:nvSpPr>
          <p:spPr bwMode="auto">
            <a:xfrm>
              <a:off x="9067800" y="5378287"/>
              <a:ext cx="1957881" cy="70144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Communication with Investor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5E4ED65-0A14-4E51-8698-7AF9BEA6B2F9}"/>
                </a:ext>
              </a:extLst>
            </p:cNvPr>
            <p:cNvSpPr/>
            <p:nvPr/>
          </p:nvSpPr>
          <p:spPr bwMode="auto">
            <a:xfrm>
              <a:off x="9837060" y="4664071"/>
              <a:ext cx="1957881" cy="44872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Penyajian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74A2631-5B3F-4CB4-8135-19D266F1E51C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29967EC1-58C2-4B06-B104-EB824E514A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20</a:t>
            </a:fld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307891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45BA-C175-46FD-B51E-7ACEEADB7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4" y="20273"/>
            <a:ext cx="10009744" cy="970327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Overview PSAK 74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83F626-2067-4B54-AB7A-62E0D09DC5DD}"/>
              </a:ext>
            </a:extLst>
          </p:cNvPr>
          <p:cNvSpPr/>
          <p:nvPr/>
        </p:nvSpPr>
        <p:spPr bwMode="auto">
          <a:xfrm>
            <a:off x="685800" y="1186985"/>
            <a:ext cx="29718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Recognition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95DBBF-3193-4C9A-A74E-07D721236E57}"/>
              </a:ext>
            </a:extLst>
          </p:cNvPr>
          <p:cNvSpPr/>
          <p:nvPr/>
        </p:nvSpPr>
        <p:spPr bwMode="auto">
          <a:xfrm>
            <a:off x="4267200" y="1186985"/>
            <a:ext cx="3732142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Measurement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FDBE1C-F153-402C-88FB-4032B56AAB6E}"/>
              </a:ext>
            </a:extLst>
          </p:cNvPr>
          <p:cNvSpPr/>
          <p:nvPr/>
        </p:nvSpPr>
        <p:spPr bwMode="auto">
          <a:xfrm>
            <a:off x="8534400" y="1143000"/>
            <a:ext cx="29718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Presentation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9ED4B0-2793-4BA8-93DA-C08304354EC0}"/>
              </a:ext>
            </a:extLst>
          </p:cNvPr>
          <p:cNvSpPr/>
          <p:nvPr/>
        </p:nvSpPr>
        <p:spPr bwMode="auto">
          <a:xfrm>
            <a:off x="639972" y="2031558"/>
            <a:ext cx="3278256" cy="3962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Eligibilitas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PSAK 74</a:t>
            </a:r>
          </a:p>
          <a:p>
            <a:pPr marL="288000" lvl="1" eaLnBrk="1" hangingPunct="1">
              <a:spcBef>
                <a:spcPct val="20000"/>
              </a:spcBef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Pemisahn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terasuk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kombinasinya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spcBef>
                <a:spcPct val="2000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Level of Aggregation</a:t>
            </a:r>
          </a:p>
          <a:p>
            <a:pPr marL="576000" lvl="2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Mengidentifikasi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kesesuaian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6000" lvl="2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Mencegah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terjadinya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offsetting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profitable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onerous</a:t>
            </a:r>
          </a:p>
          <a:p>
            <a:pPr lvl="1" eaLnBrk="1" hangingPunct="1">
              <a:spcBef>
                <a:spcPct val="2000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557BDA-B3A6-410F-8C45-C79CA61A4CFB}"/>
              </a:ext>
            </a:extLst>
          </p:cNvPr>
          <p:cNvSpPr/>
          <p:nvPr/>
        </p:nvSpPr>
        <p:spPr bwMode="auto">
          <a:xfrm>
            <a:off x="4192658" y="1981200"/>
            <a:ext cx="3806683" cy="43535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General Measurement Model (GMM)</a:t>
            </a:r>
          </a:p>
          <a:p>
            <a:pPr marL="648000" lvl="1" indent="-342900" eaLnBrk="1" hangingPunct="1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Pemisahan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Fulfillment Cash Flows; Expected CF, Discounting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Risk </a:t>
            </a:r>
            <a:r>
              <a:rPr lang="en-U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Adjusment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48000" lvl="1" indent="-342900" eaLnBrk="1" hangingPunct="1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CSM (</a:t>
            </a:r>
            <a:r>
              <a:rPr kumimoji="0" lang="en-US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Contract Service Margin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memastikan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profit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8000" lvl="1" indent="-342900" eaLnBrk="1" hangingPunct="1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Loss Component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diawal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800" indent="-34290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Premium Allocation Approach (PAA)</a:t>
            </a:r>
          </a:p>
          <a:p>
            <a:pPr marL="648000" lvl="1" indent="-342900" eaLnBrk="1" hangingPunct="1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maks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8000" lvl="1" indent="-342900" eaLnBrk="1" hangingPunct="1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mengharapkan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PAA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material </a:t>
            </a:r>
            <a:r>
              <a:rPr kumimoji="0" 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GMM</a:t>
            </a:r>
          </a:p>
          <a:p>
            <a:pPr marL="285750" indent="-285750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Variabel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variable Fee Approach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(“VFA”)</a:t>
            </a:r>
            <a:endParaRPr kumimoji="0" lang="en-ID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890173-ADA2-4ED7-A841-A6CE3119EB0F}"/>
              </a:ext>
            </a:extLst>
          </p:cNvPr>
          <p:cNvSpPr/>
          <p:nvPr/>
        </p:nvSpPr>
        <p:spPr bwMode="auto">
          <a:xfrm>
            <a:off x="8534400" y="1981200"/>
            <a:ext cx="3017628" cy="3352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Pemisahan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reasuransi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asset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liability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Insurance revenue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service expenses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pengembalian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uang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hutang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polis.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281F55-7E58-4DC6-8216-4DEDF05F3C38}"/>
              </a:ext>
            </a:extLst>
          </p:cNvPr>
          <p:cNvSpPr/>
          <p:nvPr/>
        </p:nvSpPr>
        <p:spPr>
          <a:xfrm>
            <a:off x="5468" y="6511696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085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2BA2AC-E9E1-44E1-8F5D-D1EEE118B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639762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Tujuan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7C4AB1-DDCD-45AF-A192-8EFA08D42A66}"/>
              </a:ext>
            </a:extLst>
          </p:cNvPr>
          <p:cNvSpPr txBox="1">
            <a:spLocks/>
          </p:cNvSpPr>
          <p:nvPr/>
        </p:nvSpPr>
        <p:spPr>
          <a:xfrm>
            <a:off x="1320302" y="1634787"/>
            <a:ext cx="6680698" cy="52232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memastikan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merepresentasikan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berguna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posisi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mempertimbangkan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substantifnya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hukum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PSAK 74: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menciptakan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dipaksakan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DB47E9-E7DD-4D61-909C-68B6CA2A9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945" y="1634786"/>
            <a:ext cx="3259455" cy="4004013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F218AD03-9C34-4774-A12A-39C6541584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22</a:t>
            </a:fld>
            <a:endParaRPr lang="en-US" altLang="en-US" sz="1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4219C4-6EAD-4D3C-B5E7-C88733F9663D}"/>
              </a:ext>
            </a:extLst>
          </p:cNvPr>
          <p:cNvSpPr/>
          <p:nvPr/>
        </p:nvSpPr>
        <p:spPr>
          <a:xfrm>
            <a:off x="25400" y="6477000"/>
            <a:ext cx="8374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317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2BA2AC-E9E1-44E1-8F5D-D1EEE118B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16925"/>
            <a:ext cx="10957560" cy="639762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Ruang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Lingkup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6876BE-E723-43E8-B8F0-6EC510816F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23</a:t>
            </a:fld>
            <a:endParaRPr lang="en-US" altLang="en-US" sz="1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BB6407-D9BA-4E49-810F-8D7080D19E94}"/>
              </a:ext>
            </a:extLst>
          </p:cNvPr>
          <p:cNvGrpSpPr/>
          <p:nvPr/>
        </p:nvGrpSpPr>
        <p:grpSpPr>
          <a:xfrm>
            <a:off x="624840" y="1676400"/>
            <a:ext cx="10820400" cy="3962399"/>
            <a:chOff x="2034452" y="721613"/>
            <a:chExt cx="8123094" cy="471240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925A298-EF80-4449-9E08-EE93586CF148}"/>
                </a:ext>
              </a:extLst>
            </p:cNvPr>
            <p:cNvSpPr/>
            <p:nvPr/>
          </p:nvSpPr>
          <p:spPr>
            <a:xfrm>
              <a:off x="2034452" y="721613"/>
              <a:ext cx="8123094" cy="1283732"/>
            </a:xfrm>
            <a:custGeom>
              <a:avLst/>
              <a:gdLst>
                <a:gd name="connsiteX0" fmla="*/ 0 w 8123094"/>
                <a:gd name="connsiteY0" fmla="*/ 170921 h 1709208"/>
                <a:gd name="connsiteX1" fmla="*/ 170921 w 8123094"/>
                <a:gd name="connsiteY1" fmla="*/ 0 h 1709208"/>
                <a:gd name="connsiteX2" fmla="*/ 7952173 w 8123094"/>
                <a:gd name="connsiteY2" fmla="*/ 0 h 1709208"/>
                <a:gd name="connsiteX3" fmla="*/ 8123094 w 8123094"/>
                <a:gd name="connsiteY3" fmla="*/ 170921 h 1709208"/>
                <a:gd name="connsiteX4" fmla="*/ 8123094 w 8123094"/>
                <a:gd name="connsiteY4" fmla="*/ 1538287 h 1709208"/>
                <a:gd name="connsiteX5" fmla="*/ 7952173 w 8123094"/>
                <a:gd name="connsiteY5" fmla="*/ 1709208 h 1709208"/>
                <a:gd name="connsiteX6" fmla="*/ 170921 w 8123094"/>
                <a:gd name="connsiteY6" fmla="*/ 1709208 h 1709208"/>
                <a:gd name="connsiteX7" fmla="*/ 0 w 8123094"/>
                <a:gd name="connsiteY7" fmla="*/ 1538287 h 1709208"/>
                <a:gd name="connsiteX8" fmla="*/ 0 w 8123094"/>
                <a:gd name="connsiteY8" fmla="*/ 170921 h 170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3094" h="1709208">
                  <a:moveTo>
                    <a:pt x="0" y="170921"/>
                  </a:moveTo>
                  <a:cubicBezTo>
                    <a:pt x="0" y="76524"/>
                    <a:pt x="76524" y="0"/>
                    <a:pt x="170921" y="0"/>
                  </a:cubicBezTo>
                  <a:lnTo>
                    <a:pt x="7952173" y="0"/>
                  </a:lnTo>
                  <a:cubicBezTo>
                    <a:pt x="8046570" y="0"/>
                    <a:pt x="8123094" y="76524"/>
                    <a:pt x="8123094" y="170921"/>
                  </a:cubicBezTo>
                  <a:lnTo>
                    <a:pt x="8123094" y="1538287"/>
                  </a:lnTo>
                  <a:cubicBezTo>
                    <a:pt x="8123094" y="1632684"/>
                    <a:pt x="8046570" y="1709208"/>
                    <a:pt x="7952173" y="1709208"/>
                  </a:cubicBezTo>
                  <a:lnTo>
                    <a:pt x="170921" y="1709208"/>
                  </a:lnTo>
                  <a:cubicBezTo>
                    <a:pt x="76524" y="1709208"/>
                    <a:pt x="0" y="1632684"/>
                    <a:pt x="0" y="1538287"/>
                  </a:cubicBezTo>
                  <a:lnTo>
                    <a:pt x="0" y="17092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7711" tIns="297711" rIns="297711" bIns="297711" numCol="1" spcCol="1270" anchor="ctr" anchorCtr="0">
              <a:noAutofit/>
            </a:bodyPr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</a:pPr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Entitas</a:t>
              </a:r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menerapkan</a:t>
              </a:r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PSAK 74: </a:t>
              </a:r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untuk</a:t>
              </a:r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[Par.03]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5748F9C-8B44-4C9D-9994-40D4493E7D5C}"/>
                </a:ext>
              </a:extLst>
            </p:cNvPr>
            <p:cNvSpPr/>
            <p:nvPr/>
          </p:nvSpPr>
          <p:spPr>
            <a:xfrm>
              <a:off x="2050561" y="2237033"/>
              <a:ext cx="2889899" cy="1461619"/>
            </a:xfrm>
            <a:custGeom>
              <a:avLst/>
              <a:gdLst>
                <a:gd name="connsiteX0" fmla="*/ 0 w 3325440"/>
                <a:gd name="connsiteY0" fmla="*/ 170921 h 1709208"/>
                <a:gd name="connsiteX1" fmla="*/ 170921 w 3325440"/>
                <a:gd name="connsiteY1" fmla="*/ 0 h 1709208"/>
                <a:gd name="connsiteX2" fmla="*/ 3154519 w 3325440"/>
                <a:gd name="connsiteY2" fmla="*/ 0 h 1709208"/>
                <a:gd name="connsiteX3" fmla="*/ 3325440 w 3325440"/>
                <a:gd name="connsiteY3" fmla="*/ 170921 h 1709208"/>
                <a:gd name="connsiteX4" fmla="*/ 3325440 w 3325440"/>
                <a:gd name="connsiteY4" fmla="*/ 1538287 h 1709208"/>
                <a:gd name="connsiteX5" fmla="*/ 3154519 w 3325440"/>
                <a:gd name="connsiteY5" fmla="*/ 1709208 h 1709208"/>
                <a:gd name="connsiteX6" fmla="*/ 170921 w 3325440"/>
                <a:gd name="connsiteY6" fmla="*/ 1709208 h 1709208"/>
                <a:gd name="connsiteX7" fmla="*/ 0 w 3325440"/>
                <a:gd name="connsiteY7" fmla="*/ 1538287 h 1709208"/>
                <a:gd name="connsiteX8" fmla="*/ 0 w 3325440"/>
                <a:gd name="connsiteY8" fmla="*/ 170921 h 170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5440" h="1709208">
                  <a:moveTo>
                    <a:pt x="0" y="170921"/>
                  </a:moveTo>
                  <a:cubicBezTo>
                    <a:pt x="0" y="76524"/>
                    <a:pt x="76524" y="0"/>
                    <a:pt x="170921" y="0"/>
                  </a:cubicBezTo>
                  <a:lnTo>
                    <a:pt x="3154519" y="0"/>
                  </a:lnTo>
                  <a:cubicBezTo>
                    <a:pt x="3248916" y="0"/>
                    <a:pt x="3325440" y="76524"/>
                    <a:pt x="3325440" y="170921"/>
                  </a:cubicBezTo>
                  <a:lnTo>
                    <a:pt x="3325440" y="1538287"/>
                  </a:lnTo>
                  <a:cubicBezTo>
                    <a:pt x="3325440" y="1632684"/>
                    <a:pt x="3248916" y="1709208"/>
                    <a:pt x="3154519" y="1709208"/>
                  </a:cubicBezTo>
                  <a:lnTo>
                    <a:pt x="170921" y="1709208"/>
                  </a:lnTo>
                  <a:cubicBezTo>
                    <a:pt x="76524" y="1709208"/>
                    <a:pt x="0" y="1632684"/>
                    <a:pt x="0" y="1538287"/>
                  </a:cubicBezTo>
                  <a:lnTo>
                    <a:pt x="0" y="170921"/>
                  </a:lnTo>
                  <a:close/>
                </a:path>
              </a:pathLst>
            </a:custGeom>
            <a:solidFill>
              <a:srgbClr val="FFD1D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7711" tIns="297711" rIns="297711" bIns="297711" numCol="1" spcCol="1270" anchor="ctr" anchorCtr="0">
              <a:noAutofit/>
            </a:bodyPr>
            <a:lstStyle/>
            <a:p>
              <a:pPr lvl="0" algn="ctr"/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termasuk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reasuransi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yang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diterbitkan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entitas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FD052A-6993-4D12-AB68-D4FECAAF6A61}"/>
                </a:ext>
              </a:extLst>
            </p:cNvPr>
            <p:cNvSpPr/>
            <p:nvPr/>
          </p:nvSpPr>
          <p:spPr>
            <a:xfrm>
              <a:off x="5054870" y="2218698"/>
              <a:ext cx="1470328" cy="1461619"/>
            </a:xfrm>
            <a:custGeom>
              <a:avLst/>
              <a:gdLst>
                <a:gd name="connsiteX0" fmla="*/ 0 w 1470328"/>
                <a:gd name="connsiteY0" fmla="*/ 147033 h 1709208"/>
                <a:gd name="connsiteX1" fmla="*/ 147033 w 1470328"/>
                <a:gd name="connsiteY1" fmla="*/ 0 h 1709208"/>
                <a:gd name="connsiteX2" fmla="*/ 1323295 w 1470328"/>
                <a:gd name="connsiteY2" fmla="*/ 0 h 1709208"/>
                <a:gd name="connsiteX3" fmla="*/ 1470328 w 1470328"/>
                <a:gd name="connsiteY3" fmla="*/ 147033 h 1709208"/>
                <a:gd name="connsiteX4" fmla="*/ 1470328 w 1470328"/>
                <a:gd name="connsiteY4" fmla="*/ 1562175 h 1709208"/>
                <a:gd name="connsiteX5" fmla="*/ 1323295 w 1470328"/>
                <a:gd name="connsiteY5" fmla="*/ 1709208 h 1709208"/>
                <a:gd name="connsiteX6" fmla="*/ 147033 w 1470328"/>
                <a:gd name="connsiteY6" fmla="*/ 1709208 h 1709208"/>
                <a:gd name="connsiteX7" fmla="*/ 0 w 1470328"/>
                <a:gd name="connsiteY7" fmla="*/ 1562175 h 1709208"/>
                <a:gd name="connsiteX8" fmla="*/ 0 w 1470328"/>
                <a:gd name="connsiteY8" fmla="*/ 147033 h 170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0328" h="1709208">
                  <a:moveTo>
                    <a:pt x="0" y="147033"/>
                  </a:moveTo>
                  <a:cubicBezTo>
                    <a:pt x="0" y="65829"/>
                    <a:pt x="65829" y="0"/>
                    <a:pt x="147033" y="0"/>
                  </a:cubicBezTo>
                  <a:lnTo>
                    <a:pt x="1323295" y="0"/>
                  </a:lnTo>
                  <a:cubicBezTo>
                    <a:pt x="1404499" y="0"/>
                    <a:pt x="1470328" y="65829"/>
                    <a:pt x="1470328" y="147033"/>
                  </a:cubicBezTo>
                  <a:lnTo>
                    <a:pt x="1470328" y="1562175"/>
                  </a:lnTo>
                  <a:cubicBezTo>
                    <a:pt x="1470328" y="1643379"/>
                    <a:pt x="1404499" y="1709208"/>
                    <a:pt x="1323295" y="1709208"/>
                  </a:cubicBezTo>
                  <a:lnTo>
                    <a:pt x="147033" y="1709208"/>
                  </a:lnTo>
                  <a:cubicBezTo>
                    <a:pt x="65829" y="1709208"/>
                    <a:pt x="0" y="1643379"/>
                    <a:pt x="0" y="1562175"/>
                  </a:cubicBezTo>
                  <a:lnTo>
                    <a:pt x="0" y="147033"/>
                  </a:lnTo>
                  <a:close/>
                </a:path>
              </a:pathLst>
            </a:custGeom>
            <a:solidFill>
              <a:srgbClr val="FFD1D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224" tIns="180224" rIns="180224" bIns="180224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</a:pP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reasuransi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milikan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 dan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C88F6DF-10A0-4C9F-AFB2-59749DDEC914}"/>
                </a:ext>
              </a:extLst>
            </p:cNvPr>
            <p:cNvSpPr/>
            <p:nvPr/>
          </p:nvSpPr>
          <p:spPr>
            <a:xfrm>
              <a:off x="2080216" y="3802801"/>
              <a:ext cx="8008684" cy="1631219"/>
            </a:xfrm>
            <a:custGeom>
              <a:avLst/>
              <a:gdLst>
                <a:gd name="connsiteX0" fmla="*/ 0 w 5511851"/>
                <a:gd name="connsiteY0" fmla="*/ 170921 h 1709208"/>
                <a:gd name="connsiteX1" fmla="*/ 170921 w 5511851"/>
                <a:gd name="connsiteY1" fmla="*/ 0 h 1709208"/>
                <a:gd name="connsiteX2" fmla="*/ 5340930 w 5511851"/>
                <a:gd name="connsiteY2" fmla="*/ 0 h 1709208"/>
                <a:gd name="connsiteX3" fmla="*/ 5511851 w 5511851"/>
                <a:gd name="connsiteY3" fmla="*/ 170921 h 1709208"/>
                <a:gd name="connsiteX4" fmla="*/ 5511851 w 5511851"/>
                <a:gd name="connsiteY4" fmla="*/ 1538287 h 1709208"/>
                <a:gd name="connsiteX5" fmla="*/ 5340930 w 5511851"/>
                <a:gd name="connsiteY5" fmla="*/ 1709208 h 1709208"/>
                <a:gd name="connsiteX6" fmla="*/ 170921 w 5511851"/>
                <a:gd name="connsiteY6" fmla="*/ 1709208 h 1709208"/>
                <a:gd name="connsiteX7" fmla="*/ 0 w 5511851"/>
                <a:gd name="connsiteY7" fmla="*/ 1538287 h 1709208"/>
                <a:gd name="connsiteX8" fmla="*/ 0 w 5511851"/>
                <a:gd name="connsiteY8" fmla="*/ 170921 h 170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11851" h="1709208">
                  <a:moveTo>
                    <a:pt x="0" y="170921"/>
                  </a:moveTo>
                  <a:cubicBezTo>
                    <a:pt x="0" y="76524"/>
                    <a:pt x="76524" y="0"/>
                    <a:pt x="170921" y="0"/>
                  </a:cubicBezTo>
                  <a:lnTo>
                    <a:pt x="5340930" y="0"/>
                  </a:lnTo>
                  <a:cubicBezTo>
                    <a:pt x="5435327" y="0"/>
                    <a:pt x="5511851" y="76524"/>
                    <a:pt x="5511851" y="170921"/>
                  </a:cubicBezTo>
                  <a:lnTo>
                    <a:pt x="5511851" y="1538287"/>
                  </a:lnTo>
                  <a:cubicBezTo>
                    <a:pt x="5511851" y="1632684"/>
                    <a:pt x="5435327" y="1709208"/>
                    <a:pt x="5340930" y="1709208"/>
                  </a:cubicBezTo>
                  <a:lnTo>
                    <a:pt x="170921" y="1709208"/>
                  </a:lnTo>
                  <a:cubicBezTo>
                    <a:pt x="76524" y="1709208"/>
                    <a:pt x="0" y="1632684"/>
                    <a:pt x="0" y="1538287"/>
                  </a:cubicBezTo>
                  <a:lnTo>
                    <a:pt x="0" y="17092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7711" tIns="297711" rIns="297711" bIns="297711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Sisa</a:t>
              </a:r>
              <a:r>
                <a:rPr lang="en-US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kern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yang pada </a:t>
              </a:r>
              <a:r>
                <a:rPr lang="en-US" kern="12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umumny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diterbitkan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oleh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perusahaan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merupakan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memindahkan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risiko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signifikan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tidak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memiliki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fitur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partisipasi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diskresioner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biasanya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disebut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sebagai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investasi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tanpa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fitur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partisipasi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discretionary</a:t>
              </a:r>
              <a:endParaRPr lang="en-ID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A424209-BCDF-4C67-97B1-90C26A253440}"/>
                </a:ext>
              </a:extLst>
            </p:cNvPr>
            <p:cNvSpPr/>
            <p:nvPr/>
          </p:nvSpPr>
          <p:spPr>
            <a:xfrm>
              <a:off x="6639608" y="2255368"/>
              <a:ext cx="3492599" cy="1461619"/>
            </a:xfrm>
            <a:custGeom>
              <a:avLst/>
              <a:gdLst>
                <a:gd name="connsiteX0" fmla="*/ 0 w 999162"/>
                <a:gd name="connsiteY0" fmla="*/ 99916 h 1709208"/>
                <a:gd name="connsiteX1" fmla="*/ 99916 w 999162"/>
                <a:gd name="connsiteY1" fmla="*/ 0 h 1709208"/>
                <a:gd name="connsiteX2" fmla="*/ 899246 w 999162"/>
                <a:gd name="connsiteY2" fmla="*/ 0 h 1709208"/>
                <a:gd name="connsiteX3" fmla="*/ 999162 w 999162"/>
                <a:gd name="connsiteY3" fmla="*/ 99916 h 1709208"/>
                <a:gd name="connsiteX4" fmla="*/ 999162 w 999162"/>
                <a:gd name="connsiteY4" fmla="*/ 1609292 h 1709208"/>
                <a:gd name="connsiteX5" fmla="*/ 899246 w 999162"/>
                <a:gd name="connsiteY5" fmla="*/ 1709208 h 1709208"/>
                <a:gd name="connsiteX6" fmla="*/ 99916 w 999162"/>
                <a:gd name="connsiteY6" fmla="*/ 1709208 h 1709208"/>
                <a:gd name="connsiteX7" fmla="*/ 0 w 999162"/>
                <a:gd name="connsiteY7" fmla="*/ 1609292 h 1709208"/>
                <a:gd name="connsiteX8" fmla="*/ 0 w 999162"/>
                <a:gd name="connsiteY8" fmla="*/ 99916 h 170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9162" h="1709208">
                  <a:moveTo>
                    <a:pt x="0" y="99916"/>
                  </a:moveTo>
                  <a:cubicBezTo>
                    <a:pt x="0" y="44734"/>
                    <a:pt x="44734" y="0"/>
                    <a:pt x="99916" y="0"/>
                  </a:cubicBezTo>
                  <a:lnTo>
                    <a:pt x="899246" y="0"/>
                  </a:lnTo>
                  <a:cubicBezTo>
                    <a:pt x="954428" y="0"/>
                    <a:pt x="999162" y="44734"/>
                    <a:pt x="999162" y="99916"/>
                  </a:cubicBezTo>
                  <a:lnTo>
                    <a:pt x="999162" y="1609292"/>
                  </a:lnTo>
                  <a:cubicBezTo>
                    <a:pt x="999162" y="1664474"/>
                    <a:pt x="954428" y="1709208"/>
                    <a:pt x="899246" y="1709208"/>
                  </a:cubicBezTo>
                  <a:lnTo>
                    <a:pt x="99916" y="1709208"/>
                  </a:lnTo>
                  <a:cubicBezTo>
                    <a:pt x="44734" y="1709208"/>
                    <a:pt x="0" y="1664474"/>
                    <a:pt x="0" y="1609292"/>
                  </a:cubicBezTo>
                  <a:lnTo>
                    <a:pt x="0" y="99916"/>
                  </a:lnTo>
                  <a:close/>
                </a:path>
              </a:pathLst>
            </a:custGeom>
            <a:solidFill>
              <a:srgbClr val="FFD1D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704" tIns="120704" rIns="120704" bIns="120704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</a:pP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investasi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fitur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partisipasi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diskresioner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i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(discretionary participation features) </a:t>
              </a:r>
              <a:endParaRPr lang="en-ID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094B-3032-4538-BE5E-B95C3A29971F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51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Up 1">
            <a:extLst>
              <a:ext uri="{FF2B5EF4-FFF2-40B4-BE49-F238E27FC236}">
                <a16:creationId xmlns:a16="http://schemas.microsoft.com/office/drawing/2014/main" id="{949CD3A7-C0FD-4A77-95B1-0DEA34AE9E22}"/>
              </a:ext>
            </a:extLst>
          </p:cNvPr>
          <p:cNvSpPr/>
          <p:nvPr/>
        </p:nvSpPr>
        <p:spPr bwMode="auto">
          <a:xfrm>
            <a:off x="1673593" y="2326625"/>
            <a:ext cx="762000" cy="2417147"/>
          </a:xfrm>
          <a:prstGeom prst="up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12BA2AC-E9E1-44E1-8F5D-D1EEE118B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274638"/>
            <a:ext cx="10957560" cy="639762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Kombinasi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Asuransi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6876BE-E723-43E8-B8F0-6EC510816F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4203" y="6477000"/>
            <a:ext cx="547797" cy="3657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 sz="1800" b="1" smtClean="0"/>
              <a:pPr>
                <a:defRPr/>
              </a:pPr>
              <a:t>24</a:t>
            </a:fld>
            <a:endParaRPr lang="en-US" altLang="en-US" sz="1800" b="1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925A298-EF80-4449-9E08-EE93586CF148}"/>
              </a:ext>
            </a:extLst>
          </p:cNvPr>
          <p:cNvSpPr/>
          <p:nvPr/>
        </p:nvSpPr>
        <p:spPr>
          <a:xfrm>
            <a:off x="4419600" y="1545253"/>
            <a:ext cx="6821303" cy="2417147"/>
          </a:xfrm>
          <a:custGeom>
            <a:avLst/>
            <a:gdLst>
              <a:gd name="connsiteX0" fmla="*/ 0 w 8123094"/>
              <a:gd name="connsiteY0" fmla="*/ 170921 h 1709208"/>
              <a:gd name="connsiteX1" fmla="*/ 170921 w 8123094"/>
              <a:gd name="connsiteY1" fmla="*/ 0 h 1709208"/>
              <a:gd name="connsiteX2" fmla="*/ 7952173 w 8123094"/>
              <a:gd name="connsiteY2" fmla="*/ 0 h 1709208"/>
              <a:gd name="connsiteX3" fmla="*/ 8123094 w 8123094"/>
              <a:gd name="connsiteY3" fmla="*/ 170921 h 1709208"/>
              <a:gd name="connsiteX4" fmla="*/ 8123094 w 8123094"/>
              <a:gd name="connsiteY4" fmla="*/ 1538287 h 1709208"/>
              <a:gd name="connsiteX5" fmla="*/ 7952173 w 8123094"/>
              <a:gd name="connsiteY5" fmla="*/ 1709208 h 1709208"/>
              <a:gd name="connsiteX6" fmla="*/ 170921 w 8123094"/>
              <a:gd name="connsiteY6" fmla="*/ 1709208 h 1709208"/>
              <a:gd name="connsiteX7" fmla="*/ 0 w 8123094"/>
              <a:gd name="connsiteY7" fmla="*/ 1538287 h 1709208"/>
              <a:gd name="connsiteX8" fmla="*/ 0 w 8123094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3094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7952173" y="0"/>
                </a:lnTo>
                <a:cubicBezTo>
                  <a:pt x="8046570" y="0"/>
                  <a:pt x="8123094" y="76524"/>
                  <a:pt x="8123094" y="170921"/>
                </a:cubicBezTo>
                <a:lnTo>
                  <a:pt x="8123094" y="1538287"/>
                </a:lnTo>
                <a:cubicBezTo>
                  <a:pt x="8123094" y="1632684"/>
                  <a:pt x="8046570" y="1709208"/>
                  <a:pt x="7952173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7711" tIns="297711" rIns="297711" bIns="297711" numCol="1" spcCol="1270" anchor="ctr" anchorCtr="0">
            <a:noAutofit/>
          </a:bodyPr>
          <a:lstStyle/>
          <a:p>
            <a:pPr algn="just" defTabSz="2889250">
              <a:lnSpc>
                <a:spcPct val="90000"/>
              </a:lnSpc>
              <a:spcAft>
                <a:spcPct val="35000"/>
              </a:spcAft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Sekumpulan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dirancang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komersial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defTabSz="2889250">
              <a:lnSpc>
                <a:spcPct val="90000"/>
              </a:lnSpc>
              <a:spcAft>
                <a:spcPct val="35000"/>
              </a:spcAft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melaporkan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substansi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terebut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memperlakukan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sekumpulan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tunggal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asuradur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polis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5748F9C-8B44-4C9D-9994-40D4493E7D5C}"/>
              </a:ext>
            </a:extLst>
          </p:cNvPr>
          <p:cNvSpPr/>
          <p:nvPr/>
        </p:nvSpPr>
        <p:spPr>
          <a:xfrm>
            <a:off x="1022787" y="1706977"/>
            <a:ext cx="2173102" cy="585192"/>
          </a:xfrm>
          <a:custGeom>
            <a:avLst/>
            <a:gdLst>
              <a:gd name="connsiteX0" fmla="*/ 0 w 3325440"/>
              <a:gd name="connsiteY0" fmla="*/ 170921 h 1709208"/>
              <a:gd name="connsiteX1" fmla="*/ 170921 w 3325440"/>
              <a:gd name="connsiteY1" fmla="*/ 0 h 1709208"/>
              <a:gd name="connsiteX2" fmla="*/ 3154519 w 3325440"/>
              <a:gd name="connsiteY2" fmla="*/ 0 h 1709208"/>
              <a:gd name="connsiteX3" fmla="*/ 3325440 w 3325440"/>
              <a:gd name="connsiteY3" fmla="*/ 170921 h 1709208"/>
              <a:gd name="connsiteX4" fmla="*/ 3325440 w 3325440"/>
              <a:gd name="connsiteY4" fmla="*/ 1538287 h 1709208"/>
              <a:gd name="connsiteX5" fmla="*/ 3154519 w 3325440"/>
              <a:gd name="connsiteY5" fmla="*/ 1709208 h 1709208"/>
              <a:gd name="connsiteX6" fmla="*/ 170921 w 3325440"/>
              <a:gd name="connsiteY6" fmla="*/ 1709208 h 1709208"/>
              <a:gd name="connsiteX7" fmla="*/ 0 w 3325440"/>
              <a:gd name="connsiteY7" fmla="*/ 1538287 h 1709208"/>
              <a:gd name="connsiteX8" fmla="*/ 0 w 3325440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440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3154519" y="0"/>
                </a:lnTo>
                <a:cubicBezTo>
                  <a:pt x="3248916" y="0"/>
                  <a:pt x="3325440" y="76524"/>
                  <a:pt x="3325440" y="170921"/>
                </a:cubicBezTo>
                <a:lnTo>
                  <a:pt x="3325440" y="1538287"/>
                </a:lnTo>
                <a:cubicBezTo>
                  <a:pt x="3325440" y="1632684"/>
                  <a:pt x="3248916" y="1709208"/>
                  <a:pt x="3154519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rgbClr val="FFD1D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7711" tIns="297711" rIns="297711" bIns="297711" numCol="1" spcCol="127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Substansi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5FD052A-6993-4D12-AB68-D4FECAAF6A61}"/>
              </a:ext>
            </a:extLst>
          </p:cNvPr>
          <p:cNvSpPr/>
          <p:nvPr/>
        </p:nvSpPr>
        <p:spPr>
          <a:xfrm>
            <a:off x="998523" y="4648200"/>
            <a:ext cx="2173102" cy="761168"/>
          </a:xfrm>
          <a:custGeom>
            <a:avLst/>
            <a:gdLst>
              <a:gd name="connsiteX0" fmla="*/ 0 w 1470328"/>
              <a:gd name="connsiteY0" fmla="*/ 147033 h 1709208"/>
              <a:gd name="connsiteX1" fmla="*/ 147033 w 1470328"/>
              <a:gd name="connsiteY1" fmla="*/ 0 h 1709208"/>
              <a:gd name="connsiteX2" fmla="*/ 1323295 w 1470328"/>
              <a:gd name="connsiteY2" fmla="*/ 0 h 1709208"/>
              <a:gd name="connsiteX3" fmla="*/ 1470328 w 1470328"/>
              <a:gd name="connsiteY3" fmla="*/ 147033 h 1709208"/>
              <a:gd name="connsiteX4" fmla="*/ 1470328 w 1470328"/>
              <a:gd name="connsiteY4" fmla="*/ 1562175 h 1709208"/>
              <a:gd name="connsiteX5" fmla="*/ 1323295 w 1470328"/>
              <a:gd name="connsiteY5" fmla="*/ 1709208 h 1709208"/>
              <a:gd name="connsiteX6" fmla="*/ 147033 w 1470328"/>
              <a:gd name="connsiteY6" fmla="*/ 1709208 h 1709208"/>
              <a:gd name="connsiteX7" fmla="*/ 0 w 1470328"/>
              <a:gd name="connsiteY7" fmla="*/ 1562175 h 1709208"/>
              <a:gd name="connsiteX8" fmla="*/ 0 w 1470328"/>
              <a:gd name="connsiteY8" fmla="*/ 147033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0328" h="1709208">
                <a:moveTo>
                  <a:pt x="0" y="147033"/>
                </a:moveTo>
                <a:cubicBezTo>
                  <a:pt x="0" y="65829"/>
                  <a:pt x="65829" y="0"/>
                  <a:pt x="147033" y="0"/>
                </a:cubicBezTo>
                <a:lnTo>
                  <a:pt x="1323295" y="0"/>
                </a:lnTo>
                <a:cubicBezTo>
                  <a:pt x="1404499" y="0"/>
                  <a:pt x="1470328" y="65829"/>
                  <a:pt x="1470328" y="147033"/>
                </a:cubicBezTo>
                <a:lnTo>
                  <a:pt x="1470328" y="1562175"/>
                </a:lnTo>
                <a:cubicBezTo>
                  <a:pt x="1470328" y="1643379"/>
                  <a:pt x="1404499" y="1709208"/>
                  <a:pt x="1323295" y="1709208"/>
                </a:cubicBezTo>
                <a:lnTo>
                  <a:pt x="147033" y="1709208"/>
                </a:lnTo>
                <a:cubicBezTo>
                  <a:pt x="65829" y="1709208"/>
                  <a:pt x="0" y="1643379"/>
                  <a:pt x="0" y="1562175"/>
                </a:cubicBezTo>
                <a:lnTo>
                  <a:pt x="0" y="147033"/>
                </a:lnTo>
                <a:close/>
              </a:path>
            </a:pathLst>
          </a:custGeom>
          <a:solidFill>
            <a:srgbClr val="FFD1D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0224" tIns="180224" rIns="180224" bIns="180224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Bentuk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Hukum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88F6DF-10A0-4C9F-AFB2-59749DDEC914}"/>
              </a:ext>
            </a:extLst>
          </p:cNvPr>
          <p:cNvSpPr/>
          <p:nvPr/>
        </p:nvSpPr>
        <p:spPr>
          <a:xfrm>
            <a:off x="4419599" y="4209913"/>
            <a:ext cx="6821303" cy="2037288"/>
          </a:xfrm>
          <a:custGeom>
            <a:avLst/>
            <a:gdLst>
              <a:gd name="connsiteX0" fmla="*/ 0 w 5511851"/>
              <a:gd name="connsiteY0" fmla="*/ 170921 h 1709208"/>
              <a:gd name="connsiteX1" fmla="*/ 170921 w 5511851"/>
              <a:gd name="connsiteY1" fmla="*/ 0 h 1709208"/>
              <a:gd name="connsiteX2" fmla="*/ 5340930 w 5511851"/>
              <a:gd name="connsiteY2" fmla="*/ 0 h 1709208"/>
              <a:gd name="connsiteX3" fmla="*/ 5511851 w 5511851"/>
              <a:gd name="connsiteY3" fmla="*/ 170921 h 1709208"/>
              <a:gd name="connsiteX4" fmla="*/ 5511851 w 5511851"/>
              <a:gd name="connsiteY4" fmla="*/ 1538287 h 1709208"/>
              <a:gd name="connsiteX5" fmla="*/ 5340930 w 5511851"/>
              <a:gd name="connsiteY5" fmla="*/ 1709208 h 1709208"/>
              <a:gd name="connsiteX6" fmla="*/ 170921 w 5511851"/>
              <a:gd name="connsiteY6" fmla="*/ 1709208 h 1709208"/>
              <a:gd name="connsiteX7" fmla="*/ 0 w 5511851"/>
              <a:gd name="connsiteY7" fmla="*/ 1538287 h 1709208"/>
              <a:gd name="connsiteX8" fmla="*/ 0 w 5511851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1851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5340930" y="0"/>
                </a:lnTo>
                <a:cubicBezTo>
                  <a:pt x="5435327" y="0"/>
                  <a:pt x="5511851" y="76524"/>
                  <a:pt x="5511851" y="170921"/>
                </a:cubicBezTo>
                <a:lnTo>
                  <a:pt x="5511851" y="1538287"/>
                </a:lnTo>
                <a:cubicBezTo>
                  <a:pt x="5511851" y="1632684"/>
                  <a:pt x="5435327" y="1709208"/>
                  <a:pt x="5340930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7711" tIns="297711" rIns="297711" bIns="297711" numCol="1" spcCol="1270" anchor="ctr" anchorCtr="0">
            <a:noAutofit/>
          </a:bodyPr>
          <a:lstStyle/>
          <a:p>
            <a:pPr marL="0" lvl="0" indent="0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lvl="0" indent="-342900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polis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bersamaan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berupa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rider</a:t>
            </a:r>
          </a:p>
          <a:p>
            <a:pPr marL="342900" lvl="0" indent="-342900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polis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dijual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pois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polis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anggota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ID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424209-BCDF-4C67-97B1-90C26A253440}"/>
              </a:ext>
            </a:extLst>
          </p:cNvPr>
          <p:cNvSpPr/>
          <p:nvPr/>
        </p:nvSpPr>
        <p:spPr>
          <a:xfrm>
            <a:off x="920617" y="3171266"/>
            <a:ext cx="2173103" cy="660072"/>
          </a:xfrm>
          <a:custGeom>
            <a:avLst/>
            <a:gdLst>
              <a:gd name="connsiteX0" fmla="*/ 0 w 999162"/>
              <a:gd name="connsiteY0" fmla="*/ 99916 h 1709208"/>
              <a:gd name="connsiteX1" fmla="*/ 99916 w 999162"/>
              <a:gd name="connsiteY1" fmla="*/ 0 h 1709208"/>
              <a:gd name="connsiteX2" fmla="*/ 899246 w 999162"/>
              <a:gd name="connsiteY2" fmla="*/ 0 h 1709208"/>
              <a:gd name="connsiteX3" fmla="*/ 999162 w 999162"/>
              <a:gd name="connsiteY3" fmla="*/ 99916 h 1709208"/>
              <a:gd name="connsiteX4" fmla="*/ 999162 w 999162"/>
              <a:gd name="connsiteY4" fmla="*/ 1609292 h 1709208"/>
              <a:gd name="connsiteX5" fmla="*/ 899246 w 999162"/>
              <a:gd name="connsiteY5" fmla="*/ 1709208 h 1709208"/>
              <a:gd name="connsiteX6" fmla="*/ 99916 w 999162"/>
              <a:gd name="connsiteY6" fmla="*/ 1709208 h 1709208"/>
              <a:gd name="connsiteX7" fmla="*/ 0 w 999162"/>
              <a:gd name="connsiteY7" fmla="*/ 1609292 h 1709208"/>
              <a:gd name="connsiteX8" fmla="*/ 0 w 999162"/>
              <a:gd name="connsiteY8" fmla="*/ 99916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9162" h="1709208">
                <a:moveTo>
                  <a:pt x="0" y="99916"/>
                </a:moveTo>
                <a:cubicBezTo>
                  <a:pt x="0" y="44734"/>
                  <a:pt x="44734" y="0"/>
                  <a:pt x="99916" y="0"/>
                </a:cubicBezTo>
                <a:lnTo>
                  <a:pt x="899246" y="0"/>
                </a:lnTo>
                <a:cubicBezTo>
                  <a:pt x="954428" y="0"/>
                  <a:pt x="999162" y="44734"/>
                  <a:pt x="999162" y="99916"/>
                </a:cubicBezTo>
                <a:lnTo>
                  <a:pt x="999162" y="1609292"/>
                </a:lnTo>
                <a:cubicBezTo>
                  <a:pt x="999162" y="1664474"/>
                  <a:pt x="954428" y="1709208"/>
                  <a:pt x="899246" y="1709208"/>
                </a:cubicBezTo>
                <a:lnTo>
                  <a:pt x="99916" y="1709208"/>
                </a:lnTo>
                <a:cubicBezTo>
                  <a:pt x="44734" y="1709208"/>
                  <a:pt x="0" y="1664474"/>
                  <a:pt x="0" y="1609292"/>
                </a:cubicBezTo>
                <a:lnTo>
                  <a:pt x="0" y="9991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04" tIns="120704" rIns="120704" bIns="120704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mengungguli</a:t>
            </a:r>
            <a:endParaRPr lang="en-ID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19AACD-F72D-419E-8924-FB8E627FEEEF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24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98E1-5C65-467C-841A-31E316547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38205"/>
            <a:ext cx="11277600" cy="577024"/>
          </a:xfrm>
        </p:spPr>
        <p:txBody>
          <a:bodyPr/>
          <a:lstStyle/>
          <a:p>
            <a:r>
              <a:rPr lang="it-IT" sz="3200" dirty="0">
                <a:latin typeface="Fjalla One" panose="02000506040000020004" pitchFamily="2" charset="0"/>
              </a:rPr>
              <a:t>Pemisahan (Disagregasi) komponen investasi non-distinct</a:t>
            </a:r>
            <a:endParaRPr lang="en-ID" sz="3200" dirty="0">
              <a:latin typeface="Fjalla One" panose="02000506040000020004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E809B-50D3-4C31-B810-C958D9EA6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591" y="1462868"/>
            <a:ext cx="7230010" cy="211853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600" b="0" dirty="0" err="1"/>
              <a:t>Sebuah</a:t>
            </a:r>
            <a:r>
              <a:rPr lang="en-US" sz="1600" b="0" dirty="0"/>
              <a:t> </a:t>
            </a:r>
            <a:r>
              <a:rPr lang="en-US" sz="1600" b="0" dirty="0" err="1"/>
              <a:t>kontrak</a:t>
            </a:r>
            <a:r>
              <a:rPr lang="en-US" sz="1600" b="0" dirty="0"/>
              <a:t> </a:t>
            </a:r>
            <a:r>
              <a:rPr lang="en-US" sz="1600" b="0" dirty="0" err="1"/>
              <a:t>asuransi</a:t>
            </a:r>
            <a:r>
              <a:rPr lang="en-US" sz="1600" b="0" dirty="0"/>
              <a:t> </a:t>
            </a:r>
            <a:r>
              <a:rPr lang="en-US" sz="1600" b="0" dirty="0" err="1"/>
              <a:t>dapat</a:t>
            </a:r>
            <a:r>
              <a:rPr lang="en-US" sz="1600" b="0" dirty="0"/>
              <a:t> </a:t>
            </a:r>
            <a:r>
              <a:rPr lang="en-US" sz="1600" b="0" dirty="0" err="1"/>
              <a:t>memiliki</a:t>
            </a:r>
            <a:r>
              <a:rPr lang="en-US" sz="1600" b="0" dirty="0"/>
              <a:t> </a:t>
            </a:r>
            <a:r>
              <a:rPr lang="en-US" sz="1600" b="0" dirty="0" err="1"/>
              <a:t>lebih</a:t>
            </a:r>
            <a:r>
              <a:rPr lang="en-US" sz="1600" b="0" dirty="0"/>
              <a:t> </a:t>
            </a:r>
            <a:r>
              <a:rPr lang="en-US" sz="1600" b="0" dirty="0" err="1"/>
              <a:t>dari</a:t>
            </a:r>
            <a:r>
              <a:rPr lang="en-US" sz="1600" b="0" dirty="0"/>
              <a:t> </a:t>
            </a:r>
            <a:r>
              <a:rPr lang="en-US" sz="1600" b="0" dirty="0" err="1"/>
              <a:t>satu</a:t>
            </a:r>
            <a:r>
              <a:rPr lang="en-US" sz="1600" b="0" dirty="0"/>
              <a:t> </a:t>
            </a:r>
            <a:r>
              <a:rPr lang="en-US" sz="1600" b="0" dirty="0" err="1"/>
              <a:t>komponen</a:t>
            </a:r>
            <a:r>
              <a:rPr lang="en-US" sz="1600" b="0" dirty="0"/>
              <a:t> yang </a:t>
            </a:r>
            <a:r>
              <a:rPr lang="en-US" sz="1600" b="0" dirty="0" err="1"/>
              <a:t>bisa</a:t>
            </a:r>
            <a:r>
              <a:rPr lang="en-US" sz="1600" b="0" dirty="0"/>
              <a:t> </a:t>
            </a:r>
            <a:r>
              <a:rPr lang="en-US" sz="1600" b="0" dirty="0" err="1"/>
              <a:t>dikategorikan</a:t>
            </a:r>
            <a:r>
              <a:rPr lang="en-US" sz="1600" b="0" dirty="0"/>
              <a:t> pada </a:t>
            </a:r>
            <a:r>
              <a:rPr lang="en-US" sz="1600" b="0" dirty="0" err="1"/>
              <a:t>standar</a:t>
            </a:r>
            <a:r>
              <a:rPr lang="en-US" sz="1600" b="0" dirty="0"/>
              <a:t> </a:t>
            </a:r>
            <a:r>
              <a:rPr lang="en-US" sz="1600" b="0" dirty="0" err="1"/>
              <a:t>akuntansi</a:t>
            </a:r>
            <a:r>
              <a:rPr lang="en-US" sz="1600" b="0" dirty="0"/>
              <a:t> </a:t>
            </a:r>
            <a:r>
              <a:rPr lang="en-US" sz="1600" b="0" dirty="0" err="1"/>
              <a:t>lainnya</a:t>
            </a:r>
            <a:r>
              <a:rPr lang="en-US" sz="1600" b="0" dirty="0"/>
              <a:t> </a:t>
            </a:r>
            <a:r>
              <a:rPr lang="en-US" sz="1600" b="0" dirty="0" err="1"/>
              <a:t>bila</a:t>
            </a:r>
            <a:r>
              <a:rPr lang="en-US" sz="1600" b="0" dirty="0"/>
              <a:t> </a:t>
            </a:r>
            <a:r>
              <a:rPr lang="en-US" sz="1600" b="0" dirty="0" err="1"/>
              <a:t>komponen</a:t>
            </a:r>
            <a:r>
              <a:rPr lang="en-US" sz="1600" b="0" dirty="0"/>
              <a:t> </a:t>
            </a:r>
            <a:r>
              <a:rPr lang="en-US" sz="1600" b="0" dirty="0" err="1"/>
              <a:t>tersebut</a:t>
            </a:r>
            <a:r>
              <a:rPr lang="en-US" sz="1600" b="0" dirty="0"/>
              <a:t> </a:t>
            </a:r>
            <a:r>
              <a:rPr lang="en-US" sz="1600" b="0" dirty="0" err="1"/>
              <a:t>adalah</a:t>
            </a:r>
            <a:r>
              <a:rPr lang="en-US" sz="1600" b="0" dirty="0"/>
              <a:t> </a:t>
            </a:r>
            <a:r>
              <a:rPr lang="en-US" sz="1600" b="0" dirty="0" err="1"/>
              <a:t>kontrak</a:t>
            </a:r>
            <a:r>
              <a:rPr lang="en-US" sz="1600" b="0" dirty="0"/>
              <a:t> </a:t>
            </a:r>
            <a:r>
              <a:rPr lang="en-US" sz="1600" b="0" dirty="0" err="1"/>
              <a:t>terpisah</a:t>
            </a:r>
            <a:endParaRPr lang="en-US" sz="16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 err="1"/>
              <a:t>Untuk</a:t>
            </a:r>
            <a:r>
              <a:rPr lang="en-US" sz="1600" b="0" dirty="0"/>
              <a:t> </a:t>
            </a:r>
            <a:r>
              <a:rPr lang="en-US" sz="1600" b="0" dirty="0" err="1"/>
              <a:t>keperluan</a:t>
            </a:r>
            <a:r>
              <a:rPr lang="en-US" sz="1600" b="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 err="1"/>
              <a:t>pengukuran</a:t>
            </a:r>
            <a:r>
              <a:rPr lang="en-US" sz="1600" b="0" dirty="0"/>
              <a:t> </a:t>
            </a:r>
            <a:r>
              <a:rPr lang="en-US" sz="1600" b="0" dirty="0" err="1"/>
              <a:t>kontrak</a:t>
            </a:r>
            <a:r>
              <a:rPr lang="en-US" sz="1600" b="0" dirty="0"/>
              <a:t> </a:t>
            </a:r>
            <a:r>
              <a:rPr lang="en-US" sz="1600" b="0" dirty="0" err="1"/>
              <a:t>asuransi</a:t>
            </a:r>
            <a:r>
              <a:rPr lang="en-US" sz="1600" b="0" dirty="0"/>
              <a:t>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 err="1"/>
              <a:t>dapat</a:t>
            </a:r>
            <a:r>
              <a:rPr lang="en-US" sz="1600" b="0" dirty="0"/>
              <a:t> </a:t>
            </a:r>
            <a:r>
              <a:rPr lang="en-US" sz="1600" b="0" dirty="0" err="1"/>
              <a:t>digunakan</a:t>
            </a:r>
            <a:r>
              <a:rPr lang="en-US" sz="1600" b="0" dirty="0"/>
              <a:t> </a:t>
            </a:r>
            <a:r>
              <a:rPr lang="en-US" sz="1600" b="0" dirty="0" err="1"/>
              <a:t>arus</a:t>
            </a:r>
            <a:endParaRPr lang="en-US" sz="16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/>
              <a:t>kas yang </a:t>
            </a:r>
            <a:r>
              <a:rPr lang="en-US" sz="1600" b="0" dirty="0" err="1"/>
              <a:t>tersisa</a:t>
            </a:r>
            <a:r>
              <a:rPr lang="en-US" sz="1600" b="0" dirty="0"/>
              <a:t> </a:t>
            </a:r>
            <a:r>
              <a:rPr lang="en-US" sz="1600" b="0" dirty="0" err="1"/>
              <a:t>sebelah</a:t>
            </a:r>
            <a:endParaRPr lang="en-US" sz="1600" b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 err="1"/>
              <a:t>pemisahan</a:t>
            </a:r>
            <a:r>
              <a:rPr lang="en-US" sz="1600" b="0" dirty="0"/>
              <a:t> </a:t>
            </a:r>
            <a:r>
              <a:rPr lang="en-US" sz="1600" b="0" dirty="0" err="1"/>
              <a:t>komponen</a:t>
            </a:r>
            <a:r>
              <a:rPr lang="en-US" sz="1600" b="0" dirty="0"/>
              <a:t> non-</a:t>
            </a:r>
            <a:r>
              <a:rPr lang="en-US" sz="1600" b="0" dirty="0" err="1"/>
              <a:t>asuransi</a:t>
            </a:r>
            <a:endParaRPr lang="en-US" sz="1600" b="0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27714841-7F5E-4AB4-80A6-5C83EA8EEC3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3600755"/>
              </p:ext>
            </p:extLst>
          </p:nvPr>
        </p:nvGraphicFramePr>
        <p:xfrm>
          <a:off x="1311964" y="1905000"/>
          <a:ext cx="7353301" cy="474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95BC1-7300-44EB-8434-7BC06F08B7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98711" y="3977215"/>
            <a:ext cx="2587490" cy="211853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endParaRPr lang="en-US" sz="1400" b="0" dirty="0"/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1400" b="0" dirty="0"/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1400" b="0" dirty="0"/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1400" b="0" dirty="0"/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1400" b="0" dirty="0"/>
              <a:t>IFRS 17 / PSAK 74 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1400" b="0" dirty="0"/>
              <a:t>IFRS 9/PSAK 71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1400" b="0" dirty="0"/>
              <a:t>IFRS 15/PSAK 72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1400" b="0" dirty="0"/>
              <a:t>IFRS 17/PSAK 74 </a:t>
            </a:r>
            <a:r>
              <a:rPr lang="en-US" sz="1400" b="0" dirty="0" err="1"/>
              <a:t>disagregasi</a:t>
            </a:r>
            <a:r>
              <a:rPr lang="en-US" sz="1400" b="0" dirty="0"/>
              <a:t> </a:t>
            </a:r>
            <a:r>
              <a:rPr lang="en-US" sz="1400" b="0" dirty="0" err="1"/>
              <a:t>untuk</a:t>
            </a:r>
            <a:r>
              <a:rPr lang="en-US" sz="1400" b="0" dirty="0"/>
              <a:t> </a:t>
            </a:r>
            <a:r>
              <a:rPr lang="en-US" sz="1400" b="0" dirty="0" err="1"/>
              <a:t>presentasi</a:t>
            </a:r>
            <a:r>
              <a:rPr lang="en-US" sz="1400" b="0" dirty="0"/>
              <a:t>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5E18C-4873-415D-B1C6-0F4D203A0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48600" y="1617417"/>
            <a:ext cx="4343399" cy="489497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/>
              <a:t>Komponen</a:t>
            </a:r>
            <a:r>
              <a:rPr lang="en-US" sz="1600" dirty="0"/>
              <a:t> </a:t>
            </a:r>
            <a:r>
              <a:rPr lang="en-US" sz="1600" dirty="0" err="1"/>
              <a:t>investasi</a:t>
            </a:r>
            <a:r>
              <a:rPr lang="en-US" sz="1600" dirty="0"/>
              <a:t> </a:t>
            </a:r>
            <a:r>
              <a:rPr lang="en-US" sz="1600" dirty="0" err="1"/>
              <a:t>didefinisikan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yang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dibayarkan</a:t>
            </a:r>
            <a:r>
              <a:rPr lang="en-US" sz="1600" dirty="0"/>
              <a:t> </a:t>
            </a:r>
            <a:r>
              <a:rPr lang="en-US" sz="1600" dirty="0" err="1"/>
              <a:t>asuradur</a:t>
            </a:r>
            <a:r>
              <a:rPr lang="en-US" sz="1600" dirty="0"/>
              <a:t> </a:t>
            </a:r>
            <a:r>
              <a:rPr lang="en-US" sz="1600" dirty="0" err="1"/>
              <a:t>meski</a:t>
            </a:r>
            <a:r>
              <a:rPr lang="en-US" sz="1600" dirty="0"/>
              <a:t> </a:t>
            </a:r>
            <a:r>
              <a:rPr lang="en-US" sz="1600" dirty="0" err="1"/>
              <a:t>kejadian</a:t>
            </a:r>
            <a:r>
              <a:rPr lang="en-US" sz="1600" dirty="0"/>
              <a:t> yang </a:t>
            </a:r>
            <a:r>
              <a:rPr lang="en-US" sz="1600" dirty="0" err="1"/>
              <a:t>disuransikan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terjadi</a:t>
            </a:r>
            <a:r>
              <a:rPr lang="en-US" sz="1600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/>
              <a:t>Komponen</a:t>
            </a:r>
            <a:r>
              <a:rPr lang="en-US" sz="1600" dirty="0"/>
              <a:t> </a:t>
            </a:r>
            <a:r>
              <a:rPr lang="en-US" sz="1600" dirty="0" err="1"/>
              <a:t>investasi</a:t>
            </a:r>
            <a:r>
              <a:rPr lang="en-US" sz="1600" dirty="0"/>
              <a:t> </a:t>
            </a:r>
            <a:r>
              <a:rPr lang="en-US" sz="1600" dirty="0" err="1"/>
              <a:t>bila</a:t>
            </a:r>
            <a:r>
              <a:rPr lang="en-US" sz="1600" dirty="0"/>
              <a:t> distinct </a:t>
            </a:r>
            <a:r>
              <a:rPr lang="en-US" sz="1600" dirty="0" err="1"/>
              <a:t>jika</a:t>
            </a:r>
            <a:r>
              <a:rPr lang="en-US" sz="1600" dirty="0"/>
              <a:t> dan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kedua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kondisi</a:t>
            </a:r>
            <a:r>
              <a:rPr lang="en-US" sz="1600" dirty="0"/>
              <a:t> </a:t>
            </a:r>
            <a:r>
              <a:rPr lang="en-US" sz="1600" dirty="0" err="1"/>
              <a:t>dibawah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terpenuhi</a:t>
            </a:r>
            <a:r>
              <a:rPr lang="en-US" sz="1600" dirty="0"/>
              <a:t>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i="1" dirty="0"/>
              <a:t>highly interrelated 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komponen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r>
              <a:rPr lang="en-ID" sz="1600" dirty="0"/>
              <a:t>; dan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jangka</a:t>
            </a:r>
            <a:r>
              <a:rPr lang="en-ID" sz="1600" dirty="0"/>
              <a:t> </a:t>
            </a:r>
            <a:r>
              <a:rPr lang="en-ID" sz="1600" dirty="0" err="1"/>
              <a:t>waktu</a:t>
            </a:r>
            <a:r>
              <a:rPr lang="en-ID" sz="1600" dirty="0"/>
              <a:t> </a:t>
            </a:r>
            <a:r>
              <a:rPr lang="en-ID" sz="1600" dirty="0" err="1"/>
              <a:t>ekuivalen</a:t>
            </a:r>
            <a:r>
              <a:rPr lang="en-ID" sz="1600" dirty="0"/>
              <a:t> </a:t>
            </a:r>
            <a:r>
              <a:rPr lang="en-ID" sz="1600" dirty="0" err="1"/>
              <a:t>dijual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dijual</a:t>
            </a:r>
            <a:r>
              <a:rPr lang="en-ID" sz="1600" dirty="0"/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terpisah</a:t>
            </a:r>
            <a:r>
              <a:rPr lang="en-ID" sz="1600" dirty="0"/>
              <a:t> pada pasar/</a:t>
            </a:r>
            <a:r>
              <a:rPr lang="en-ID" sz="1600" dirty="0" err="1"/>
              <a:t>jurisdiksi</a:t>
            </a:r>
            <a:r>
              <a:rPr lang="en-ID" sz="1600" dirty="0"/>
              <a:t> yang </a:t>
            </a:r>
            <a:r>
              <a:rPr lang="en-ID" sz="1600" dirty="0" err="1"/>
              <a:t>sama</a:t>
            </a:r>
            <a:endParaRPr lang="en-ID" sz="1600" dirty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ID" sz="1600" dirty="0" err="1"/>
              <a:t>Terdapat</a:t>
            </a:r>
            <a:r>
              <a:rPr lang="en-ID" sz="1600" dirty="0"/>
              <a:t> </a:t>
            </a:r>
            <a:r>
              <a:rPr lang="en-ID" sz="1600" dirty="0" err="1"/>
              <a:t>indikasi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</a:t>
            </a:r>
            <a:r>
              <a:rPr lang="en-ID" sz="1600" dirty="0" err="1"/>
              <a:t>sebuah</a:t>
            </a:r>
            <a:r>
              <a:rPr lang="en-ID" sz="1600" dirty="0"/>
              <a:t> </a:t>
            </a:r>
            <a:r>
              <a:rPr lang="en-ID" sz="1600" dirty="0" err="1"/>
              <a:t>komponen</a:t>
            </a:r>
            <a:r>
              <a:rPr lang="en-ID" sz="1600" dirty="0"/>
              <a:t> </a:t>
            </a:r>
            <a:r>
              <a:rPr lang="en-ID" sz="1600" dirty="0" err="1"/>
              <a:t>investasi</a:t>
            </a:r>
            <a:r>
              <a:rPr lang="en-ID" sz="1600" dirty="0"/>
              <a:t> </a:t>
            </a:r>
            <a:r>
              <a:rPr lang="en-ID" sz="1600" dirty="0" err="1"/>
              <a:t>adalah</a:t>
            </a:r>
            <a:r>
              <a:rPr lang="en-ID" sz="1600" dirty="0"/>
              <a:t> </a:t>
            </a:r>
            <a:r>
              <a:rPr lang="en-ID" sz="1600" b="1" i="1" dirty="0"/>
              <a:t>highly interrelated</a:t>
            </a:r>
            <a:r>
              <a:rPr lang="en-ID" sz="1600" b="1" dirty="0"/>
              <a:t> </a:t>
            </a:r>
            <a:r>
              <a:rPr lang="en-ID" sz="1600" dirty="0" err="1"/>
              <a:t>jika</a:t>
            </a:r>
            <a:r>
              <a:rPr lang="en-ID" sz="1600" dirty="0"/>
              <a:t> </a:t>
            </a:r>
            <a:r>
              <a:rPr lang="en-ID" sz="1600" dirty="0" err="1"/>
              <a:t>pemegang</a:t>
            </a:r>
            <a:r>
              <a:rPr lang="en-ID" sz="1600" dirty="0"/>
              <a:t> polis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menerima</a:t>
            </a:r>
            <a:r>
              <a:rPr lang="en-ID" sz="1600" dirty="0"/>
              <a:t> benefit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satu</a:t>
            </a:r>
            <a:r>
              <a:rPr lang="en-ID" sz="1600" dirty="0"/>
              <a:t> </a:t>
            </a:r>
            <a:r>
              <a:rPr lang="en-ID" sz="1600" dirty="0" err="1"/>
              <a:t>komponen</a:t>
            </a:r>
            <a:r>
              <a:rPr lang="en-ID" sz="1600" dirty="0"/>
              <a:t> </a:t>
            </a:r>
            <a:r>
              <a:rPr lang="en-ID" sz="1600" dirty="0" err="1"/>
              <a:t>kecuali</a:t>
            </a:r>
            <a:r>
              <a:rPr lang="en-ID" sz="1600" dirty="0"/>
              <a:t> </a:t>
            </a:r>
            <a:r>
              <a:rPr lang="en-ID" sz="1600" dirty="0" err="1"/>
              <a:t>komponen</a:t>
            </a:r>
            <a:r>
              <a:rPr lang="en-ID" sz="1600" dirty="0"/>
              <a:t> lain juga </a:t>
            </a:r>
            <a:r>
              <a:rPr lang="en-ID" sz="1600" dirty="0" err="1"/>
              <a:t>ada</a:t>
            </a:r>
            <a:r>
              <a:rPr lang="en-ID" sz="1600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ID" sz="1600" b="1" dirty="0" err="1"/>
              <a:t>Disagregasi</a:t>
            </a:r>
            <a:r>
              <a:rPr lang="en-ID" sz="1600" b="1" dirty="0"/>
              <a:t> </a:t>
            </a:r>
            <a:r>
              <a:rPr lang="en-ID" sz="1600" dirty="0" err="1"/>
              <a:t>adalah</a:t>
            </a:r>
            <a:r>
              <a:rPr lang="en-ID" sz="1600" dirty="0"/>
              <a:t> </a:t>
            </a:r>
            <a:r>
              <a:rPr lang="en-ID" sz="1600" dirty="0" err="1"/>
              <a:t>pengecualian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komponen</a:t>
            </a:r>
            <a:r>
              <a:rPr lang="en-ID" sz="1600" dirty="0"/>
              <a:t> </a:t>
            </a:r>
            <a:r>
              <a:rPr lang="en-ID" sz="1600" dirty="0" err="1"/>
              <a:t>investasi</a:t>
            </a:r>
            <a:r>
              <a:rPr lang="en-ID" sz="1600" dirty="0"/>
              <a:t> yang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dipisahkan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pendapatan</a:t>
            </a:r>
            <a:r>
              <a:rPr lang="en-ID" sz="1600" dirty="0"/>
              <a:t> </a:t>
            </a: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r>
              <a:rPr lang="en-ID" sz="1600" dirty="0"/>
              <a:t> pada </a:t>
            </a:r>
            <a:r>
              <a:rPr lang="en-ID" sz="1600" i="1" dirty="0"/>
              <a:t>statement of comprehensive income.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771DD7-7D93-4743-B082-F476341CAAD6}"/>
              </a:ext>
            </a:extLst>
          </p:cNvPr>
          <p:cNvSpPr/>
          <p:nvPr/>
        </p:nvSpPr>
        <p:spPr bwMode="auto">
          <a:xfrm>
            <a:off x="741171" y="3977215"/>
            <a:ext cx="314739" cy="39196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1F25F9-AABB-4019-ACDF-71DB8AFB4670}"/>
              </a:ext>
            </a:extLst>
          </p:cNvPr>
          <p:cNvSpPr/>
          <p:nvPr/>
        </p:nvSpPr>
        <p:spPr bwMode="auto">
          <a:xfrm>
            <a:off x="734547" y="4494436"/>
            <a:ext cx="334617" cy="39196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2FEF44-E0C8-4D8F-91F5-CCFD4321C6CF}"/>
              </a:ext>
            </a:extLst>
          </p:cNvPr>
          <p:cNvSpPr/>
          <p:nvPr/>
        </p:nvSpPr>
        <p:spPr bwMode="auto">
          <a:xfrm>
            <a:off x="734546" y="5070192"/>
            <a:ext cx="327991" cy="391965"/>
          </a:xfrm>
          <a:prstGeom prst="rect">
            <a:avLst/>
          </a:prstGeom>
          <a:solidFill>
            <a:srgbClr val="FFD1D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A25C20-260A-4823-8758-E57441094B26}"/>
              </a:ext>
            </a:extLst>
          </p:cNvPr>
          <p:cNvSpPr/>
          <p:nvPr/>
        </p:nvSpPr>
        <p:spPr bwMode="auto">
          <a:xfrm>
            <a:off x="734546" y="5671346"/>
            <a:ext cx="334618" cy="406607"/>
          </a:xfrm>
          <a:prstGeom prst="rect">
            <a:avLst/>
          </a:prstGeom>
          <a:solidFill>
            <a:schemeClr val="accent1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602A56-8326-4FDF-A615-2F98738B8530}"/>
              </a:ext>
            </a:extLst>
          </p:cNvPr>
          <p:cNvSpPr/>
          <p:nvPr/>
        </p:nvSpPr>
        <p:spPr bwMode="auto">
          <a:xfrm>
            <a:off x="4212782" y="6045252"/>
            <a:ext cx="1168355" cy="355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Disagregasi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5FEC5D-C5C0-40C5-AC66-58241D768960}"/>
              </a:ext>
            </a:extLst>
          </p:cNvPr>
          <p:cNvCxnSpPr>
            <a:cxnSpLocks/>
          </p:cNvCxnSpPr>
          <p:nvPr/>
        </p:nvCxnSpPr>
        <p:spPr bwMode="auto">
          <a:xfrm flipV="1">
            <a:off x="4796959" y="5943600"/>
            <a:ext cx="0" cy="203304"/>
          </a:xfrm>
          <a:prstGeom prst="straightConnector1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outerShdw dist="53882" dir="2700000" algn="ctr" rotWithShape="0">
              <a:schemeClr val="bg2"/>
            </a:outerShdw>
          </a:effec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1D607-411A-4142-8C8A-8973A29DAA2B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451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0C398-2222-44B0-AFE7-F8DCE998E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5625"/>
            <a:ext cx="10957560" cy="1143000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Flowchart PSAK yang </a:t>
            </a:r>
            <a:r>
              <a:rPr lang="en-US" sz="4000" dirty="0" err="1">
                <a:latin typeface="Fjalla One" panose="02000506040000020004" pitchFamily="2" charset="0"/>
              </a:rPr>
              <a:t>digunakan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7DA0F-DFF0-4B1B-8772-C4FC7E83F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030357"/>
            <a:ext cx="11734800" cy="746759"/>
          </a:xfrm>
        </p:spPr>
        <p:txBody>
          <a:bodyPr/>
          <a:lstStyle/>
          <a:p>
            <a:r>
              <a:rPr lang="en-US" b="0" dirty="0" err="1"/>
              <a:t>Urutan</a:t>
            </a:r>
            <a:r>
              <a:rPr lang="en-US" b="0" dirty="0"/>
              <a:t> </a:t>
            </a:r>
            <a:r>
              <a:rPr lang="en-US" b="0" dirty="0" err="1"/>
              <a:t>langkah</a:t>
            </a:r>
            <a:r>
              <a:rPr lang="en-US" b="0" dirty="0"/>
              <a:t> </a:t>
            </a:r>
            <a:r>
              <a:rPr lang="en-US" b="0" dirty="0" err="1"/>
              <a:t>mengidintifikasi</a:t>
            </a:r>
            <a:r>
              <a:rPr lang="en-US" b="0" dirty="0"/>
              <a:t> </a:t>
            </a:r>
            <a:r>
              <a:rPr lang="en-US" b="0" dirty="0" err="1"/>
              <a:t>kontrak</a:t>
            </a:r>
            <a:r>
              <a:rPr lang="en-US" b="0" dirty="0"/>
              <a:t> </a:t>
            </a:r>
            <a:r>
              <a:rPr lang="en-US" b="0" dirty="0" err="1"/>
              <a:t>mengandung</a:t>
            </a:r>
            <a:r>
              <a:rPr lang="en-US" b="0" dirty="0"/>
              <a:t> </a:t>
            </a:r>
            <a:r>
              <a:rPr lang="en-US" b="0" dirty="0" err="1"/>
              <a:t>Asuransi</a:t>
            </a:r>
            <a:r>
              <a:rPr lang="en-US" b="0" dirty="0"/>
              <a:t> dan PSAK yang </a:t>
            </a:r>
            <a:r>
              <a:rPr lang="en-US" b="0" dirty="0" err="1"/>
              <a:t>digunakan</a:t>
            </a:r>
            <a:endParaRPr lang="en-ID" b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8DCB46-23B2-461A-B3A0-90D7123DDDAA}"/>
              </a:ext>
            </a:extLst>
          </p:cNvPr>
          <p:cNvSpPr/>
          <p:nvPr/>
        </p:nvSpPr>
        <p:spPr bwMode="auto">
          <a:xfrm>
            <a:off x="8153400" y="685800"/>
            <a:ext cx="18288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3ACE82-D967-4752-BD41-A988872BED1F}"/>
              </a:ext>
            </a:extLst>
          </p:cNvPr>
          <p:cNvGrpSpPr/>
          <p:nvPr/>
        </p:nvGrpSpPr>
        <p:grpSpPr>
          <a:xfrm>
            <a:off x="990600" y="1676400"/>
            <a:ext cx="10134600" cy="4572001"/>
            <a:chOff x="990600" y="1676400"/>
            <a:chExt cx="10134600" cy="45720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DA3A33-78CE-49D6-8AB4-318017AAA6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500" t="31713" r="20000" b="6667"/>
            <a:stretch/>
          </p:blipFill>
          <p:spPr>
            <a:xfrm>
              <a:off x="990600" y="1676400"/>
              <a:ext cx="10134600" cy="457200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0B8CF3-64E1-4005-BCF3-F423900C4468}"/>
                </a:ext>
              </a:extLst>
            </p:cNvPr>
            <p:cNvSpPr/>
            <p:nvPr/>
          </p:nvSpPr>
          <p:spPr bwMode="auto">
            <a:xfrm>
              <a:off x="990600" y="5902008"/>
              <a:ext cx="822960" cy="34639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B06C7-0DCD-4654-B5DA-D0E3BCCFA68A}"/>
                </a:ext>
              </a:extLst>
            </p:cNvPr>
            <p:cNvSpPr/>
            <p:nvPr/>
          </p:nvSpPr>
          <p:spPr bwMode="auto">
            <a:xfrm>
              <a:off x="6339840" y="5902007"/>
              <a:ext cx="822960" cy="34639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A2E42-2BB6-4776-931B-DBE310373C32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32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66298-52EE-4E6D-A3B6-0743CB1E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5546"/>
            <a:ext cx="10009744" cy="1010387"/>
          </a:xfrm>
        </p:spPr>
        <p:txBody>
          <a:bodyPr/>
          <a:lstStyle/>
          <a:p>
            <a:r>
              <a:rPr lang="en-US" sz="3600" i="1" dirty="0">
                <a:latin typeface="Fjalla One" panose="02000506040000020004" pitchFamily="2" charset="0"/>
              </a:rPr>
              <a:t>Level Aggregation </a:t>
            </a:r>
            <a:r>
              <a:rPr lang="en-US" sz="3600" dirty="0">
                <a:latin typeface="Fjalla One" panose="02000506040000020004" pitchFamily="2" charset="0"/>
              </a:rPr>
              <a:t>– </a:t>
            </a:r>
            <a:r>
              <a:rPr lang="en-US" sz="3600" dirty="0" err="1">
                <a:latin typeface="Fjalla One" panose="02000506040000020004" pitchFamily="2" charset="0"/>
              </a:rPr>
              <a:t>Identifikasi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Portofolio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F1CA60-79D3-4C04-BDF2-AF5301053804}"/>
              </a:ext>
            </a:extLst>
          </p:cNvPr>
          <p:cNvSpPr/>
          <p:nvPr/>
        </p:nvSpPr>
        <p:spPr bwMode="auto">
          <a:xfrm rot="16200000">
            <a:off x="-851399" y="2538071"/>
            <a:ext cx="3466082" cy="5235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kumimoji="0" lang="en-ID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B2A2F4-E554-458E-A780-D75B2E8D98CA}"/>
              </a:ext>
            </a:extLst>
          </p:cNvPr>
          <p:cNvSpPr/>
          <p:nvPr/>
        </p:nvSpPr>
        <p:spPr bwMode="auto">
          <a:xfrm>
            <a:off x="2291384" y="1084600"/>
            <a:ext cx="4648200" cy="865627"/>
          </a:xfrm>
          <a:prstGeom prst="rect">
            <a:avLst/>
          </a:prstGeom>
          <a:solidFill>
            <a:srgbClr val="F4E0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Portofolio</a:t>
            </a:r>
            <a:endParaRPr kumimoji="0" lang="en-ID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8FCCD0-FD88-4358-9B30-C5B18560B268}"/>
              </a:ext>
            </a:extLst>
          </p:cNvPr>
          <p:cNvSpPr/>
          <p:nvPr/>
        </p:nvSpPr>
        <p:spPr bwMode="auto">
          <a:xfrm>
            <a:off x="2276060" y="2191848"/>
            <a:ext cx="1699201" cy="16682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merugi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1C2AED-327C-41E6-8064-C52032124034}"/>
              </a:ext>
            </a:extLst>
          </p:cNvPr>
          <p:cNvSpPr/>
          <p:nvPr/>
        </p:nvSpPr>
        <p:spPr bwMode="auto">
          <a:xfrm>
            <a:off x="4114800" y="2218752"/>
            <a:ext cx="2807804" cy="6591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merugi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F9C60-A8D7-4850-B934-EC6CA4192626}"/>
              </a:ext>
            </a:extLst>
          </p:cNvPr>
          <p:cNvSpPr/>
          <p:nvPr/>
        </p:nvSpPr>
        <p:spPr bwMode="auto">
          <a:xfrm>
            <a:off x="4114800" y="2985549"/>
            <a:ext cx="1447800" cy="892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menguntungkan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C47176-E51C-43A3-998F-64F4A7E79AE4}"/>
              </a:ext>
            </a:extLst>
          </p:cNvPr>
          <p:cNvSpPr/>
          <p:nvPr/>
        </p:nvSpPr>
        <p:spPr bwMode="auto">
          <a:xfrm>
            <a:off x="5615158" y="2985549"/>
            <a:ext cx="1308262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kemunginan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onerous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446BF7-7660-4863-B35C-7E03A8447721}"/>
              </a:ext>
            </a:extLst>
          </p:cNvPr>
          <p:cNvSpPr/>
          <p:nvPr/>
        </p:nvSpPr>
        <p:spPr bwMode="auto">
          <a:xfrm>
            <a:off x="2276060" y="4058678"/>
            <a:ext cx="4693008" cy="4572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Cohorts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tahunan</a:t>
            </a:r>
            <a:endParaRPr kumimoji="0" lang="en-ID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ACD7A-C846-4C68-BE67-501702D48242}"/>
              </a:ext>
            </a:extLst>
          </p:cNvPr>
          <p:cNvSpPr/>
          <p:nvPr/>
        </p:nvSpPr>
        <p:spPr bwMode="auto">
          <a:xfrm>
            <a:off x="599971" y="5791200"/>
            <a:ext cx="11150518" cy="406734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subsequent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00F41C-8B2B-4D11-AFC1-95DEC3E551AB}"/>
              </a:ext>
            </a:extLst>
          </p:cNvPr>
          <p:cNvSpPr/>
          <p:nvPr/>
        </p:nvSpPr>
        <p:spPr bwMode="auto">
          <a:xfrm>
            <a:off x="2276060" y="4968163"/>
            <a:ext cx="1699201" cy="676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PnL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kumimoji="0" lang="en-ID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BA27-7DDF-43BD-9F6B-FB6DB0360046}"/>
              </a:ext>
            </a:extLst>
          </p:cNvPr>
          <p:cNvSpPr/>
          <p:nvPr/>
        </p:nvSpPr>
        <p:spPr bwMode="auto">
          <a:xfrm>
            <a:off x="4097819" y="4958961"/>
            <a:ext cx="2841765" cy="676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CSM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 di-released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sepanjang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kumimoji="0" lang="en-ID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DBD6233D-36F5-489B-9114-3B6ABD5D960B}"/>
              </a:ext>
            </a:extLst>
          </p:cNvPr>
          <p:cNvSpPr/>
          <p:nvPr/>
        </p:nvSpPr>
        <p:spPr bwMode="auto">
          <a:xfrm>
            <a:off x="2996012" y="4582633"/>
            <a:ext cx="341406" cy="26865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DA193B3A-E19A-49DF-9240-9D0E21D6C58A}"/>
              </a:ext>
            </a:extLst>
          </p:cNvPr>
          <p:cNvSpPr/>
          <p:nvPr/>
        </p:nvSpPr>
        <p:spPr bwMode="auto">
          <a:xfrm>
            <a:off x="1474499" y="1169884"/>
            <a:ext cx="457200" cy="457200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en-ID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5096D6D5-09B5-4568-BA9E-F04006667371}"/>
              </a:ext>
            </a:extLst>
          </p:cNvPr>
          <p:cNvSpPr/>
          <p:nvPr/>
        </p:nvSpPr>
        <p:spPr bwMode="auto">
          <a:xfrm>
            <a:off x="1520491" y="2191848"/>
            <a:ext cx="457200" cy="457200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en-ID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95286B29-D3FE-424E-864C-7E72172FC5A7}"/>
              </a:ext>
            </a:extLst>
          </p:cNvPr>
          <p:cNvSpPr/>
          <p:nvPr/>
        </p:nvSpPr>
        <p:spPr bwMode="auto">
          <a:xfrm>
            <a:off x="1474499" y="4075682"/>
            <a:ext cx="457200" cy="457200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en-ID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99DBB3E-8895-45E1-8315-8B9808BFED7C}"/>
              </a:ext>
            </a:extLst>
          </p:cNvPr>
          <p:cNvSpPr/>
          <p:nvPr/>
        </p:nvSpPr>
        <p:spPr bwMode="auto">
          <a:xfrm rot="10800000">
            <a:off x="7174314" y="1334299"/>
            <a:ext cx="381000" cy="484632"/>
          </a:xfrm>
          <a:prstGeom prst="rightArrow">
            <a:avLst>
              <a:gd name="adj1" fmla="val 66407"/>
              <a:gd name="adj2" fmla="val 50000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546B9A1-98B3-4216-B074-B4955D27E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145294" y="2569644"/>
            <a:ext cx="380999" cy="6951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19D64E-4668-4AA2-B633-B4C368A43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649496">
            <a:off x="7157540" y="3869488"/>
            <a:ext cx="439855" cy="56925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B09D1DF-3D58-4344-BB0A-93C05E8DCDCE}"/>
              </a:ext>
            </a:extLst>
          </p:cNvPr>
          <p:cNvSpPr/>
          <p:nvPr/>
        </p:nvSpPr>
        <p:spPr bwMode="auto">
          <a:xfrm>
            <a:off x="7940491" y="1066800"/>
            <a:ext cx="3809998" cy="102818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Portfolio =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Sekelompok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lphaLcParenBoth"/>
              <a:tabLst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mirip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lphaLcParenBoth"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Dikelola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0F3EF7-AE8D-43A1-A638-0F39FADED52D}"/>
              </a:ext>
            </a:extLst>
          </p:cNvPr>
          <p:cNvSpPr/>
          <p:nvPr/>
        </p:nvSpPr>
        <p:spPr bwMode="auto">
          <a:xfrm>
            <a:off x="7947117" y="2124261"/>
            <a:ext cx="3809999" cy="226270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lphaLcParenBoth"/>
              <a:tabLst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asusi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(PAA: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fakta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 yang mana,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bila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menyebabkan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kontrak-kontrak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onerous.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lphaLcParenBoth"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internal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internal reporting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0CBA33B-587A-4AEA-BC7E-7369FFAD6B56}"/>
              </a:ext>
            </a:extLst>
          </p:cNvPr>
          <p:cNvSpPr/>
          <p:nvPr/>
        </p:nvSpPr>
        <p:spPr bwMode="auto">
          <a:xfrm>
            <a:off x="7947118" y="4386966"/>
            <a:ext cx="3809999" cy="121587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Diperbolehkan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mengelompokkan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kontrak-kontrak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di-issue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jangka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jaraknya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66830B1-7920-47F2-BD72-DB59F1BB4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459" y="4572000"/>
            <a:ext cx="384081" cy="31092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632C618-4ECC-4E38-BD5D-72948A8F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248" y="4586079"/>
            <a:ext cx="384081" cy="31092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7889C97-8753-473A-8174-3BC11F69E53F}"/>
              </a:ext>
            </a:extLst>
          </p:cNvPr>
          <p:cNvSpPr/>
          <p:nvPr/>
        </p:nvSpPr>
        <p:spPr>
          <a:xfrm>
            <a:off x="0" y="6334780"/>
            <a:ext cx="837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Discussion Accounting Series IAI –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17/9/2020–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Alexander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Tansil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Overview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Lingkup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(DE)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185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FC2A-FA48-40D3-B77E-36277921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196"/>
            <a:ext cx="4937760" cy="639762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Model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E2F62-4D3F-40A5-9569-DE60CAC8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699" y="2284413"/>
            <a:ext cx="3505199" cy="914400"/>
          </a:xfrm>
          <a:solidFill>
            <a:schemeClr val="accent1"/>
          </a:solidFill>
        </p:spPr>
        <p:txBody>
          <a:bodyPr anchor="ctr"/>
          <a:lstStyle/>
          <a:p>
            <a:pPr algn="ctr">
              <a:spcBef>
                <a:spcPts val="0"/>
              </a:spcBef>
            </a:pPr>
            <a:r>
              <a:rPr lang="en-US" sz="1600" dirty="0"/>
              <a:t>Building Block Approach </a:t>
            </a:r>
          </a:p>
          <a:p>
            <a:pPr algn="ctr">
              <a:spcBef>
                <a:spcPts val="0"/>
              </a:spcBef>
            </a:pPr>
            <a:r>
              <a:rPr lang="en-US" sz="1600" dirty="0"/>
              <a:t>(“BBA”) General Measurement </a:t>
            </a:r>
          </a:p>
          <a:p>
            <a:pPr algn="ctr">
              <a:spcBef>
                <a:spcPts val="0"/>
              </a:spcBef>
            </a:pPr>
            <a:r>
              <a:rPr lang="en-US" sz="1600" dirty="0"/>
              <a:t>Model (“GMM”)</a:t>
            </a:r>
            <a:endParaRPr lang="en-ID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29BB1-A124-48A7-B7FF-BF1EC5856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" y="3198813"/>
            <a:ext cx="3505198" cy="2697162"/>
          </a:xfrm>
        </p:spPr>
        <p:txBody>
          <a:bodyPr/>
          <a:lstStyle/>
          <a:p>
            <a:r>
              <a:rPr lang="en-US" sz="1400" dirty="0" err="1"/>
              <a:t>Pendekatan</a:t>
            </a:r>
            <a:r>
              <a:rPr lang="en-US" sz="1400" dirty="0"/>
              <a:t> </a:t>
            </a:r>
            <a:r>
              <a:rPr lang="en-US" sz="1400" dirty="0" err="1"/>
              <a:t>pengukuran</a:t>
            </a:r>
            <a:r>
              <a:rPr lang="en-US" sz="1400" dirty="0"/>
              <a:t> yang </a:t>
            </a:r>
            <a:r>
              <a:rPr lang="en-US" sz="1400" b="1" dirty="0" err="1"/>
              <a:t>berlaku</a:t>
            </a:r>
            <a:r>
              <a:rPr lang="en-US" sz="1400" b="1" dirty="0"/>
              <a:t> </a:t>
            </a:r>
            <a:r>
              <a:rPr lang="en-US" sz="1400" b="1" dirty="0" err="1"/>
              <a:t>secara</a:t>
            </a:r>
            <a:r>
              <a:rPr lang="en-US" sz="1400" b="1" dirty="0"/>
              <a:t> </a:t>
            </a:r>
            <a:r>
              <a:rPr lang="en-US" sz="1400" b="1" dirty="0" err="1"/>
              <a:t>umum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</a:t>
            </a:r>
            <a:r>
              <a:rPr lang="en-US" sz="1400" dirty="0" err="1"/>
              <a:t>dinilai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b="1" dirty="0" err="1"/>
              <a:t>arus</a:t>
            </a:r>
            <a:r>
              <a:rPr lang="en-US" sz="1400" b="1" dirty="0"/>
              <a:t> kas </a:t>
            </a:r>
            <a:r>
              <a:rPr lang="en-US" sz="1400" b="1" dirty="0" err="1"/>
              <a:t>pemenuhan</a:t>
            </a:r>
            <a:r>
              <a:rPr lang="en-US" sz="1400" b="1" dirty="0"/>
              <a:t> </a:t>
            </a:r>
            <a:r>
              <a:rPr lang="en-US" sz="1400" dirty="0"/>
              <a:t>– </a:t>
            </a:r>
            <a:r>
              <a:rPr lang="en-US" sz="1400" dirty="0" err="1"/>
              <a:t>estimasi</a:t>
            </a:r>
            <a:r>
              <a:rPr lang="en-US" sz="1400" dirty="0"/>
              <a:t> </a:t>
            </a:r>
            <a:r>
              <a:rPr lang="en-US" sz="1400" dirty="0" err="1"/>
              <a:t>nilai</a:t>
            </a:r>
            <a:r>
              <a:rPr lang="en-US" sz="1400" dirty="0"/>
              <a:t> </a:t>
            </a:r>
            <a:r>
              <a:rPr lang="en-US" sz="1400" dirty="0" err="1"/>
              <a:t>kini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masa </a:t>
            </a:r>
            <a:r>
              <a:rPr lang="en-US" sz="1400" dirty="0" err="1"/>
              <a:t>depan</a:t>
            </a:r>
            <a:r>
              <a:rPr lang="en-US" sz="1400" dirty="0"/>
              <a:t>, </a:t>
            </a:r>
            <a:r>
              <a:rPr lang="en-US" sz="1400" dirty="0" err="1"/>
              <a:t>ditambah</a:t>
            </a:r>
            <a:r>
              <a:rPr lang="en-US" sz="1400" dirty="0"/>
              <a:t> </a:t>
            </a:r>
            <a:r>
              <a:rPr lang="en-US" sz="1400" b="1" dirty="0" err="1"/>
              <a:t>penyesuaian</a:t>
            </a:r>
            <a:r>
              <a:rPr lang="en-US" sz="1400" b="1" dirty="0"/>
              <a:t> </a:t>
            </a:r>
            <a:r>
              <a:rPr lang="en-US" sz="1400" b="1" dirty="0" err="1"/>
              <a:t>risiko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Diimbangi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b="1" dirty="0" err="1"/>
              <a:t>marjin</a:t>
            </a:r>
            <a:r>
              <a:rPr lang="en-US" sz="1400" b="1" dirty="0"/>
              <a:t> </a:t>
            </a:r>
            <a:r>
              <a:rPr lang="en-US" sz="1400" b="1" dirty="0" err="1"/>
              <a:t>jasa</a:t>
            </a:r>
            <a:r>
              <a:rPr lang="en-US" sz="1400" b="1" dirty="0"/>
              <a:t> </a:t>
            </a:r>
            <a:r>
              <a:rPr lang="en-US" sz="1400" b="1" dirty="0" err="1"/>
              <a:t>kontraktual</a:t>
            </a:r>
            <a:r>
              <a:rPr lang="en-US" sz="1400" b="1" dirty="0"/>
              <a:t> </a:t>
            </a:r>
            <a:r>
              <a:rPr lang="en-US" sz="1400" dirty="0"/>
              <a:t>yang </a:t>
            </a:r>
            <a:r>
              <a:rPr lang="en-US" sz="1400" dirty="0" err="1"/>
              <a:t>berarti</a:t>
            </a:r>
            <a:r>
              <a:rPr lang="en-US" sz="1400" dirty="0"/>
              <a:t> </a:t>
            </a:r>
            <a:r>
              <a:rPr lang="en-US" sz="1400" dirty="0" err="1"/>
              <a:t>laba</a:t>
            </a:r>
            <a:r>
              <a:rPr lang="en-US" sz="1400" dirty="0"/>
              <a:t> </a:t>
            </a:r>
            <a:r>
              <a:rPr lang="en-US" sz="1400" dirty="0" err="1"/>
              <a:t>diterima</a:t>
            </a:r>
            <a:r>
              <a:rPr lang="en-US" sz="1400" dirty="0"/>
              <a:t> di </a:t>
            </a:r>
            <a:r>
              <a:rPr lang="en-US" sz="1400" dirty="0" err="1"/>
              <a:t>muka</a:t>
            </a:r>
            <a:r>
              <a:rPr lang="en-US" sz="1400" dirty="0"/>
              <a:t> yang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diakui</a:t>
            </a:r>
            <a:r>
              <a:rPr lang="en-US" sz="1400" dirty="0"/>
              <a:t> </a:t>
            </a:r>
            <a:r>
              <a:rPr lang="en-US" sz="1400" dirty="0" err="1"/>
              <a:t>entita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</a:t>
            </a:r>
            <a:r>
              <a:rPr lang="en-US" sz="1400" dirty="0" err="1"/>
              <a:t>menyediakan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endParaRPr lang="en-ID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54AEE-3071-460B-952A-A8C8B2561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7699" y="2247900"/>
            <a:ext cx="3429001" cy="914400"/>
          </a:xfr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spcBef>
                <a:spcPts val="0"/>
              </a:spcBef>
            </a:pPr>
            <a:r>
              <a:rPr lang="en-US" sz="1600" dirty="0" err="1"/>
              <a:t>Pendekatan</a:t>
            </a:r>
            <a:r>
              <a:rPr lang="en-US" sz="1600" dirty="0"/>
              <a:t> </a:t>
            </a:r>
            <a:r>
              <a:rPr lang="en-US" sz="1600" dirty="0" err="1"/>
              <a:t>Alokasi</a:t>
            </a:r>
            <a:r>
              <a:rPr lang="en-US" sz="1600" dirty="0"/>
              <a:t> </a:t>
            </a:r>
          </a:p>
          <a:p>
            <a:pPr algn="ctr">
              <a:spcBef>
                <a:spcPts val="0"/>
              </a:spcBef>
            </a:pPr>
            <a:r>
              <a:rPr lang="en-US" sz="1600" dirty="0" err="1"/>
              <a:t>Premi</a:t>
            </a:r>
            <a:r>
              <a:rPr lang="en-US" sz="1600" dirty="0"/>
              <a:t>/Premium Allocation </a:t>
            </a:r>
          </a:p>
          <a:p>
            <a:pPr algn="ctr">
              <a:spcBef>
                <a:spcPts val="0"/>
              </a:spcBef>
            </a:pPr>
            <a:r>
              <a:rPr lang="en-US" sz="1600" dirty="0"/>
              <a:t>Approach (“PAA”)</a:t>
            </a:r>
            <a:endParaRPr lang="en-ID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D913F-7B40-4B0D-9D6D-01FFFBBDC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26858" y="3198813"/>
            <a:ext cx="3505198" cy="2620960"/>
          </a:xfrm>
        </p:spPr>
        <p:txBody>
          <a:bodyPr/>
          <a:lstStyle/>
          <a:p>
            <a:r>
              <a:rPr lang="en-US" sz="1400" dirty="0" err="1"/>
              <a:t>Pendekatan</a:t>
            </a:r>
            <a:r>
              <a:rPr lang="en-US" sz="1400" dirty="0"/>
              <a:t> yang </a:t>
            </a:r>
            <a:r>
              <a:rPr lang="en-US" sz="1400" dirty="0" err="1"/>
              <a:t>disederhanakan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Sebagian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b="1" dirty="0" err="1"/>
              <a:t>asuransi</a:t>
            </a:r>
            <a:r>
              <a:rPr lang="en-US" sz="1400" b="1" dirty="0"/>
              <a:t> </a:t>
            </a:r>
            <a:r>
              <a:rPr lang="en-US" sz="1400" b="1" dirty="0" err="1"/>
              <a:t>umum</a:t>
            </a:r>
            <a:r>
              <a:rPr lang="en-US" sz="1400" dirty="0"/>
              <a:t>, dan </a:t>
            </a:r>
            <a:r>
              <a:rPr lang="en-US" sz="1400" dirty="0" err="1"/>
              <a:t>asuransi</a:t>
            </a:r>
            <a:r>
              <a:rPr lang="en-US" sz="1400" dirty="0"/>
              <a:t> </a:t>
            </a:r>
            <a:r>
              <a:rPr lang="en-US" sz="1400" dirty="0" err="1"/>
              <a:t>jiwa</a:t>
            </a:r>
            <a:r>
              <a:rPr lang="en-US" sz="1400" dirty="0"/>
              <a:t>,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durasi</a:t>
            </a:r>
            <a:r>
              <a:rPr lang="en-US" sz="1400" dirty="0"/>
              <a:t> </a:t>
            </a:r>
            <a:r>
              <a:rPr lang="en-US" sz="1400" b="1" dirty="0" err="1"/>
              <a:t>satu</a:t>
            </a:r>
            <a:r>
              <a:rPr lang="en-US" sz="1400" b="1" dirty="0"/>
              <a:t> </a:t>
            </a:r>
            <a:r>
              <a:rPr lang="en-US" sz="1400" b="1" dirty="0" err="1"/>
              <a:t>tahun</a:t>
            </a:r>
            <a:r>
              <a:rPr lang="en-US" sz="1400" b="1" dirty="0"/>
              <a:t> </a:t>
            </a:r>
            <a:r>
              <a:rPr lang="en-US" sz="1400" b="1" dirty="0" err="1"/>
              <a:t>atau</a:t>
            </a:r>
            <a:r>
              <a:rPr lang="en-US" sz="1400" b="1" dirty="0"/>
              <a:t> </a:t>
            </a:r>
            <a:r>
              <a:rPr lang="en-US" sz="1400" b="1" dirty="0" err="1"/>
              <a:t>kurang</a:t>
            </a:r>
            <a:r>
              <a:rPr lang="en-US" sz="1400" b="1" dirty="0"/>
              <a:t>, </a:t>
            </a:r>
            <a:r>
              <a:rPr lang="en-US" sz="1400" b="1" dirty="0" err="1"/>
              <a:t>atau</a:t>
            </a:r>
            <a:r>
              <a:rPr lang="en-US" sz="1400" b="1" dirty="0"/>
              <a:t> </a:t>
            </a:r>
            <a:r>
              <a:rPr lang="en-US" sz="1400" dirty="0" err="1"/>
              <a:t>dimana</a:t>
            </a:r>
            <a:r>
              <a:rPr lang="en-US" sz="1400" dirty="0"/>
              <a:t> </a:t>
            </a:r>
            <a:r>
              <a:rPr lang="en-US" sz="1400" dirty="0" err="1"/>
              <a:t>terdapat</a:t>
            </a:r>
            <a:r>
              <a:rPr lang="en-US" sz="1400" dirty="0"/>
              <a:t> </a:t>
            </a:r>
            <a:r>
              <a:rPr lang="en-US" sz="1400" b="1" dirty="0" err="1"/>
              <a:t>estimasi</a:t>
            </a:r>
            <a:r>
              <a:rPr lang="en-US" sz="1400" b="1" dirty="0"/>
              <a:t> </a:t>
            </a:r>
            <a:r>
              <a:rPr lang="en-US" sz="1400" b="1" dirty="0" err="1"/>
              <a:t>wajar</a:t>
            </a:r>
            <a:r>
              <a:rPr lang="en-US" sz="1400" b="1" dirty="0"/>
              <a:t> </a:t>
            </a:r>
            <a:r>
              <a:rPr lang="en-US" sz="1400" dirty="0"/>
              <a:t>yang </a:t>
            </a:r>
            <a:r>
              <a:rPr lang="en-US" sz="1400" b="1" dirty="0" err="1"/>
              <a:t>mendekati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model </a:t>
            </a:r>
            <a:r>
              <a:rPr lang="en-US" sz="1400" dirty="0" err="1"/>
              <a:t>pengukuran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</a:t>
            </a:r>
            <a:r>
              <a:rPr lang="en-US" sz="1400" dirty="0" err="1"/>
              <a:t>dinilai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kewajiban</a:t>
            </a:r>
            <a:r>
              <a:rPr lang="en-US" sz="1400" dirty="0"/>
              <a:t> </a:t>
            </a:r>
            <a:r>
              <a:rPr lang="en-US" sz="1400" dirty="0" err="1"/>
              <a:t>pertanggungan</a:t>
            </a:r>
            <a:r>
              <a:rPr lang="en-US" sz="1400" dirty="0"/>
              <a:t> </a:t>
            </a:r>
            <a:r>
              <a:rPr lang="en-US" sz="1400" dirty="0" err="1"/>
              <a:t>pra</a:t>
            </a:r>
            <a:r>
              <a:rPr lang="en-US" sz="1400" dirty="0"/>
              <a:t> </a:t>
            </a:r>
            <a:r>
              <a:rPr lang="en-US" sz="1400" dirty="0" err="1"/>
              <a:t>klaim</a:t>
            </a:r>
            <a:r>
              <a:rPr lang="en-US" sz="1400" dirty="0"/>
              <a:t> dan </a:t>
            </a:r>
            <a:r>
              <a:rPr lang="en-US" sz="1400" dirty="0" err="1"/>
              <a:t>kewajiban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klaim</a:t>
            </a:r>
            <a:r>
              <a:rPr lang="en-US" sz="1400" dirty="0"/>
              <a:t> yang </a:t>
            </a:r>
            <a:r>
              <a:rPr lang="en-US" sz="1400" dirty="0" err="1"/>
              <a:t>terjadi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Pendekatan</a:t>
            </a:r>
            <a:r>
              <a:rPr lang="en-US" sz="1400" dirty="0"/>
              <a:t> </a:t>
            </a:r>
            <a:r>
              <a:rPr lang="en-US" sz="1400" dirty="0" err="1"/>
              <a:t>serupa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pengukuran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</a:t>
            </a:r>
            <a:r>
              <a:rPr lang="en-US" sz="1400" b="1" dirty="0" err="1"/>
              <a:t>umum</a:t>
            </a:r>
            <a:r>
              <a:rPr lang="en-US" sz="1400" dirty="0"/>
              <a:t> yang </a:t>
            </a:r>
            <a:r>
              <a:rPr lang="en-US" sz="1400" dirty="0" err="1"/>
              <a:t>ada</a:t>
            </a:r>
            <a:r>
              <a:rPr lang="en-US" sz="1400" dirty="0"/>
              <a:t>.</a:t>
            </a:r>
            <a:endParaRPr lang="en-ID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448967-2558-4A9B-8322-FF16DA2E6188}"/>
              </a:ext>
            </a:extLst>
          </p:cNvPr>
          <p:cNvSpPr/>
          <p:nvPr/>
        </p:nvSpPr>
        <p:spPr bwMode="auto">
          <a:xfrm>
            <a:off x="8153399" y="2247900"/>
            <a:ext cx="37338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Variabel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/ variable Fee Approach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(“VFA”)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DF326B-A845-4777-AF07-43F6F1AC8609}"/>
              </a:ext>
            </a:extLst>
          </p:cNvPr>
          <p:cNvSpPr/>
          <p:nvPr/>
        </p:nvSpPr>
        <p:spPr bwMode="auto">
          <a:xfrm>
            <a:off x="8039105" y="3198813"/>
            <a:ext cx="3848096" cy="33543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324000" marR="0" indent="-216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Umumnya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ditemui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jiwa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24000" marR="0" indent="-216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partisipasi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sebagaimana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didefinisikan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tiga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polis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signifikan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keuntungan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kumpulan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item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pokok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diindentifikasikan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24000" marR="0" indent="-216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berdasakan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kewajiban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polis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sejumlah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item yang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mendasarinya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dikurangi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imbalan</a:t>
            </a:r>
            <a:r>
              <a: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dibebankan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ID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ID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ID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 variable” </a:t>
            </a:r>
            <a:r>
              <a:rPr lang="en-ID" sz="1400" dirty="0">
                <a:latin typeface="Calibri" panose="020F0502020204030204" pitchFamily="34" charset="0"/>
                <a:cs typeface="Calibri" panose="020F0502020204030204" pitchFamily="34" charset="0"/>
              </a:rPr>
              <a:t>missal Unit Link.</a:t>
            </a:r>
            <a:endParaRPr kumimoji="0" lang="en-ID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FD872E-7B33-44EB-817C-B7361FD039B1}"/>
              </a:ext>
            </a:extLst>
          </p:cNvPr>
          <p:cNvCxnSpPr>
            <a:cxnSpLocks/>
          </p:cNvCxnSpPr>
          <p:nvPr/>
        </p:nvCxnSpPr>
        <p:spPr bwMode="auto">
          <a:xfrm flipV="1">
            <a:off x="2114578" y="1429938"/>
            <a:ext cx="0" cy="752476"/>
          </a:xfrm>
          <a:prstGeom prst="line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19050" cap="flat" cmpd="sng" algn="ctr">
            <a:solidFill>
              <a:srgbClr val="EB875F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E2DD88-0037-4118-B8D6-DDA9B3864FA6}"/>
              </a:ext>
            </a:extLst>
          </p:cNvPr>
          <p:cNvCxnSpPr>
            <a:cxnSpLocks/>
          </p:cNvCxnSpPr>
          <p:nvPr/>
        </p:nvCxnSpPr>
        <p:spPr bwMode="auto">
          <a:xfrm flipV="1">
            <a:off x="5981695" y="1429938"/>
            <a:ext cx="0" cy="579438"/>
          </a:xfrm>
          <a:prstGeom prst="line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19050" cap="flat" cmpd="sng" algn="ctr">
            <a:solidFill>
              <a:srgbClr val="EB875F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D2266D-FF92-4016-BEC8-F351961404DA}"/>
              </a:ext>
            </a:extLst>
          </p:cNvPr>
          <p:cNvCxnSpPr>
            <a:cxnSpLocks/>
          </p:cNvCxnSpPr>
          <p:nvPr/>
        </p:nvCxnSpPr>
        <p:spPr bwMode="auto">
          <a:xfrm flipV="1">
            <a:off x="9867876" y="1414460"/>
            <a:ext cx="0" cy="610394"/>
          </a:xfrm>
          <a:prstGeom prst="line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19050" cap="flat" cmpd="sng" algn="ctr">
            <a:solidFill>
              <a:srgbClr val="EB875F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64C711-364B-4FEB-8F86-154014719B13}"/>
              </a:ext>
            </a:extLst>
          </p:cNvPr>
          <p:cNvCxnSpPr>
            <a:cxnSpLocks/>
          </p:cNvCxnSpPr>
          <p:nvPr/>
        </p:nvCxnSpPr>
        <p:spPr bwMode="auto">
          <a:xfrm>
            <a:off x="2114544" y="1429938"/>
            <a:ext cx="7772399" cy="0"/>
          </a:xfrm>
          <a:prstGeom prst="line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2700000" scaled="1"/>
          </a:gra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</p:cxn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6A0344DB-1A0A-45B3-A303-3DCF48086FFC}"/>
              </a:ext>
            </a:extLst>
          </p:cNvPr>
          <p:cNvSpPr/>
          <p:nvPr/>
        </p:nvSpPr>
        <p:spPr bwMode="auto">
          <a:xfrm>
            <a:off x="1905031" y="1777608"/>
            <a:ext cx="419094" cy="413936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4B72178C-3DC7-4962-A4CC-C42C6966FA49}"/>
              </a:ext>
            </a:extLst>
          </p:cNvPr>
          <p:cNvSpPr/>
          <p:nvPr/>
        </p:nvSpPr>
        <p:spPr bwMode="auto">
          <a:xfrm>
            <a:off x="5791216" y="1752600"/>
            <a:ext cx="419093" cy="429814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8F13A0AA-D355-4613-A070-B442319D8267}"/>
              </a:ext>
            </a:extLst>
          </p:cNvPr>
          <p:cNvSpPr/>
          <p:nvPr/>
        </p:nvSpPr>
        <p:spPr bwMode="auto">
          <a:xfrm>
            <a:off x="9677400" y="1752600"/>
            <a:ext cx="457200" cy="457200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D75F52-E463-43A6-A0E1-485ED0E85E8D}"/>
              </a:ext>
            </a:extLst>
          </p:cNvPr>
          <p:cNvSpPr/>
          <p:nvPr/>
        </p:nvSpPr>
        <p:spPr>
          <a:xfrm>
            <a:off x="-63341" y="636767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1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27AE-D967-4780-AAB8-5CE9C7B1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4" y="20274"/>
            <a:ext cx="10009744" cy="1059028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Model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Umum</a:t>
            </a:r>
            <a:r>
              <a:rPr lang="en-US" dirty="0">
                <a:latin typeface="Fjalla One" panose="02000506040000020004" pitchFamily="2" charset="0"/>
              </a:rPr>
              <a:t> (GMM)</a:t>
            </a:r>
            <a:endParaRPr lang="en-ID" dirty="0">
              <a:latin typeface="Fjalla One" panose="02000506040000020004" pitchFamily="2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F77F6D8-0B86-4B51-885B-FC985124A7A9}"/>
              </a:ext>
            </a:extLst>
          </p:cNvPr>
          <p:cNvGrpSpPr/>
          <p:nvPr/>
        </p:nvGrpSpPr>
        <p:grpSpPr>
          <a:xfrm>
            <a:off x="701772" y="1070567"/>
            <a:ext cx="10673563" cy="5063530"/>
            <a:chOff x="701772" y="1070567"/>
            <a:chExt cx="10673563" cy="506353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ACA9FC-B5FA-41D2-AADB-DD5D7C2235F3}"/>
                </a:ext>
              </a:extLst>
            </p:cNvPr>
            <p:cNvSpPr/>
            <p:nvPr/>
          </p:nvSpPr>
          <p:spPr bwMode="auto">
            <a:xfrm>
              <a:off x="859886" y="2538844"/>
              <a:ext cx="990600" cy="2376049"/>
            </a:xfrm>
            <a:prstGeom prst="rect">
              <a:avLst/>
            </a:prstGeom>
            <a:solidFill>
              <a:srgbClr val="DCDCB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Perubahan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Estimasai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Yang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Berkaitan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Layanan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Masa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Depan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A1A926-334A-4858-BD54-F57D215E4FBF}"/>
                </a:ext>
              </a:extLst>
            </p:cNvPr>
            <p:cNvSpPr/>
            <p:nvPr/>
          </p:nvSpPr>
          <p:spPr bwMode="auto">
            <a:xfrm>
              <a:off x="2514600" y="1694019"/>
              <a:ext cx="2286000" cy="76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Marjin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jasa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kontraktual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(CSM)</a:t>
              </a:r>
              <a:endPara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D82B483-562C-4E16-AC71-E05EC7A6E0F2}"/>
                </a:ext>
              </a:extLst>
            </p:cNvPr>
            <p:cNvSpPr/>
            <p:nvPr/>
          </p:nvSpPr>
          <p:spPr bwMode="auto">
            <a:xfrm>
              <a:off x="2514600" y="2857500"/>
              <a:ext cx="2286000" cy="3048000"/>
            </a:xfrm>
            <a:prstGeom prst="roundRect">
              <a:avLst/>
            </a:prstGeom>
            <a:solidFill>
              <a:schemeClr val="accent1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sng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Pemenuhan</a:t>
              </a:r>
              <a:r>
                <a:rPr kumimoji="0" lang="en-US" sz="16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sng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6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</a:t>
              </a:r>
              <a:endParaRPr kumimoji="0" lang="en-ID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CCA6B6-4E02-484F-A61D-1530E85F3091}"/>
                </a:ext>
              </a:extLst>
            </p:cNvPr>
            <p:cNvSpPr/>
            <p:nvPr/>
          </p:nvSpPr>
          <p:spPr bwMode="auto">
            <a:xfrm>
              <a:off x="5521036" y="1849582"/>
              <a:ext cx="2895600" cy="685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Release of CSM</a:t>
              </a:r>
              <a:endParaRPr kumimoji="0" lang="en-ID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92DF50-3BF7-480F-9C1A-292C3C169158}"/>
                </a:ext>
              </a:extLst>
            </p:cNvPr>
            <p:cNvSpPr/>
            <p:nvPr/>
          </p:nvSpPr>
          <p:spPr bwMode="auto">
            <a:xfrm>
              <a:off x="5521036" y="2667000"/>
              <a:ext cx="2895600" cy="685800"/>
            </a:xfrm>
            <a:prstGeom prst="rect">
              <a:avLst/>
            </a:prstGeom>
            <a:solidFill>
              <a:srgbClr val="D085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Perubahan</a:t>
              </a:r>
              <a:r>
                <a:rPr kumimoji="0" lang="en-US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terkait</a:t>
              </a:r>
              <a:r>
                <a:rPr kumimoji="0" lang="en-US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masa </a:t>
              </a:r>
              <a:r>
                <a:rPr kumimoji="0" lang="en-US" sz="14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lalu</a:t>
              </a:r>
              <a:r>
                <a:rPr kumimoji="0" lang="en-US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4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kini</a:t>
              </a:r>
              <a:endParaRPr kumimoji="0" lang="en-ID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7C3D41A-440D-4E39-8935-A58B9E489284}"/>
                </a:ext>
              </a:extLst>
            </p:cNvPr>
            <p:cNvSpPr/>
            <p:nvPr/>
          </p:nvSpPr>
          <p:spPr bwMode="auto">
            <a:xfrm>
              <a:off x="5497845" y="3476626"/>
              <a:ext cx="2895600" cy="761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Release of RA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terkait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masa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alu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kini</a:t>
              </a:r>
              <a:endPara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5636CF-B404-4EE6-ADA1-75D5AE1D59C4}"/>
                </a:ext>
              </a:extLst>
            </p:cNvPr>
            <p:cNvSpPr/>
            <p:nvPr/>
          </p:nvSpPr>
          <p:spPr bwMode="auto">
            <a:xfrm>
              <a:off x="5497845" y="4419600"/>
              <a:ext cx="2895600" cy="761999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Beban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keuangan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tingkat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diskonto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tetap</a:t>
              </a:r>
              <a:endPara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02F8EC-75E4-4E03-A543-485A6E799021}"/>
                </a:ext>
              </a:extLst>
            </p:cNvPr>
            <p:cNvSpPr/>
            <p:nvPr/>
          </p:nvSpPr>
          <p:spPr bwMode="auto">
            <a:xfrm>
              <a:off x="5514861" y="5410198"/>
              <a:ext cx="2888523" cy="723899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Pengaruh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erubahan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tingkat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diskonto</a:t>
              </a:r>
              <a:endPara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4590BA-1DC2-45BE-A54A-79BC758EDAA3}"/>
                </a:ext>
              </a:extLst>
            </p:cNvPr>
            <p:cNvSpPr/>
            <p:nvPr/>
          </p:nvSpPr>
          <p:spPr bwMode="auto">
            <a:xfrm>
              <a:off x="9317935" y="2050848"/>
              <a:ext cx="2057400" cy="914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2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Profit &amp; loss: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i="1" dirty="0">
                  <a:latin typeface="Calibri" panose="020F0502020204030204" pitchFamily="34" charset="0"/>
                  <a:cs typeface="Calibri" panose="020F0502020204030204" pitchFamily="34" charset="0"/>
                </a:rPr>
                <a:t>Insurance Service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2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Result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7D0628-39F5-4E7B-ABF7-45409BBE656F}"/>
                </a:ext>
              </a:extLst>
            </p:cNvPr>
            <p:cNvSpPr/>
            <p:nvPr/>
          </p:nvSpPr>
          <p:spPr bwMode="auto">
            <a:xfrm>
              <a:off x="9271401" y="3415895"/>
              <a:ext cx="2057400" cy="838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Profit &amp; loss: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Insurance Finance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Expense</a:t>
              </a:r>
              <a:endPara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3C86D3-F42A-41C6-A348-FCF50779B852}"/>
                </a:ext>
              </a:extLst>
            </p:cNvPr>
            <p:cNvSpPr/>
            <p:nvPr/>
          </p:nvSpPr>
          <p:spPr bwMode="auto">
            <a:xfrm>
              <a:off x="9264775" y="4704742"/>
              <a:ext cx="2057400" cy="838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Pendapatan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Komprehensif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lainnya</a:t>
              </a:r>
              <a:endParaRPr kumimoji="0" lang="en-ID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6AD66D4-7CB4-42E5-B328-C7565FE5FC34}"/>
                </a:ext>
              </a:extLst>
            </p:cNvPr>
            <p:cNvSpPr/>
            <p:nvPr/>
          </p:nvSpPr>
          <p:spPr bwMode="auto">
            <a:xfrm>
              <a:off x="2717374" y="3390900"/>
              <a:ext cx="1828800" cy="533400"/>
            </a:xfrm>
            <a:prstGeom prst="rect">
              <a:avLst/>
            </a:prstGeom>
            <a:solidFill>
              <a:srgbClr val="F4E0C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Future cash flows</a:t>
              </a:r>
              <a:endParaRPr kumimoji="0" lang="en-ID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DB3321-7C6D-44A8-9310-BC4A1A8E2F79}"/>
                </a:ext>
              </a:extLst>
            </p:cNvPr>
            <p:cNvSpPr/>
            <p:nvPr/>
          </p:nvSpPr>
          <p:spPr bwMode="auto">
            <a:xfrm>
              <a:off x="2723322" y="4215453"/>
              <a:ext cx="1828800" cy="5536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Risk adjustment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(RA)</a:t>
              </a:r>
              <a:endPara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4573653-FCB5-49D3-9F55-B1425F9E9C6A}"/>
                </a:ext>
              </a:extLst>
            </p:cNvPr>
            <p:cNvSpPr/>
            <p:nvPr/>
          </p:nvSpPr>
          <p:spPr bwMode="auto">
            <a:xfrm>
              <a:off x="2743200" y="4991100"/>
              <a:ext cx="1828800" cy="5334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4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Discounting</a:t>
              </a:r>
              <a:endParaRPr kumimoji="0" lang="en-ID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5CA08D-2A54-4538-9E4E-D237953E1E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46635" y="1600200"/>
              <a:ext cx="0" cy="450648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47625" cap="flat" cmpd="sng" algn="ctr">
              <a:solidFill>
                <a:schemeClr val="accent1"/>
              </a:solidFill>
              <a:prstDash val="sysDash"/>
              <a:round/>
              <a:headEnd type="none" w="sm" len="sm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F0FA60-4651-4F60-8575-DF849F934D8D}"/>
                </a:ext>
              </a:extLst>
            </p:cNvPr>
            <p:cNvCxnSpPr>
              <a:cxnSpLocks/>
              <a:stCxn id="3" idx="0"/>
            </p:cNvCxnSpPr>
            <p:nvPr/>
          </p:nvCxnSpPr>
          <p:spPr bwMode="auto">
            <a:xfrm flipV="1">
              <a:off x="1355186" y="1409702"/>
              <a:ext cx="0" cy="1129142"/>
            </a:xfrm>
            <a:prstGeom prst="line">
              <a:avLst/>
            </a:prstGeom>
            <a:ln w="349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1D37E52-A0BA-449D-83AE-39C3209B70EA}"/>
                </a:ext>
              </a:extLst>
            </p:cNvPr>
            <p:cNvCxnSpPr/>
            <p:nvPr/>
          </p:nvCxnSpPr>
          <p:spPr bwMode="auto">
            <a:xfrm>
              <a:off x="1355186" y="1600200"/>
              <a:ext cx="9046114" cy="0"/>
            </a:xfrm>
            <a:prstGeom prst="line">
              <a:avLst/>
            </a:prstGeom>
            <a:ln w="349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2BBB8E-42E1-47F2-B9AD-668E685CF0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0" y="2192482"/>
              <a:ext cx="0" cy="53686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C82119A-C672-4A2D-AEE6-B746C14C1C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0" y="2192482"/>
              <a:ext cx="990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201E1DB-5047-4B3C-BE0F-9FFE3EE16064}"/>
                </a:ext>
              </a:extLst>
            </p:cNvPr>
            <p:cNvCxnSpPr/>
            <p:nvPr/>
          </p:nvCxnSpPr>
          <p:spPr bwMode="auto">
            <a:xfrm>
              <a:off x="4777409" y="2192482"/>
              <a:ext cx="720436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69BEC48-FE69-4F7E-8EEA-548F8F6D950E}"/>
                </a:ext>
              </a:extLst>
            </p:cNvPr>
            <p:cNvCxnSpPr>
              <a:cxnSpLocks/>
              <a:stCxn id="6" idx="3"/>
            </p:cNvCxnSpPr>
            <p:nvPr/>
          </p:nvCxnSpPr>
          <p:spPr bwMode="auto">
            <a:xfrm>
              <a:off x="8416636" y="2192482"/>
              <a:ext cx="888047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4DDD90-0F11-4139-AD8B-EE9076BBB9CB}"/>
                </a:ext>
              </a:extLst>
            </p:cNvPr>
            <p:cNvCxnSpPr>
              <a:cxnSpLocks/>
              <a:stCxn id="3" idx="3"/>
            </p:cNvCxnSpPr>
            <p:nvPr/>
          </p:nvCxnSpPr>
          <p:spPr bwMode="auto">
            <a:xfrm>
              <a:off x="1850486" y="3726869"/>
              <a:ext cx="664114" cy="693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2649022-D43A-478A-A468-396325E7C3DC}"/>
                </a:ext>
              </a:extLst>
            </p:cNvPr>
            <p:cNvCxnSpPr/>
            <p:nvPr/>
          </p:nvCxnSpPr>
          <p:spPr bwMode="auto">
            <a:xfrm>
              <a:off x="1850486" y="4682789"/>
              <a:ext cx="664114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DFEFF17-AAFA-4C0E-9DA3-81ACA7C1A589}"/>
                </a:ext>
              </a:extLst>
            </p:cNvPr>
            <p:cNvCxnSpPr>
              <a:cxnSpLocks/>
              <a:stCxn id="3" idx="2"/>
            </p:cNvCxnSpPr>
            <p:nvPr/>
          </p:nvCxnSpPr>
          <p:spPr bwMode="auto">
            <a:xfrm>
              <a:off x="1355186" y="4914893"/>
              <a:ext cx="0" cy="43754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C659645-6F59-4D41-BF02-C6F2E473CA86}"/>
                </a:ext>
              </a:extLst>
            </p:cNvPr>
            <p:cNvCxnSpPr/>
            <p:nvPr/>
          </p:nvCxnSpPr>
          <p:spPr bwMode="auto">
            <a:xfrm>
              <a:off x="1355186" y="5542942"/>
              <a:ext cx="1159414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FB14876-3C2D-45FC-B989-6258150DC59D}"/>
                </a:ext>
              </a:extLst>
            </p:cNvPr>
            <p:cNvCxnSpPr/>
            <p:nvPr/>
          </p:nvCxnSpPr>
          <p:spPr bwMode="auto">
            <a:xfrm>
              <a:off x="4800600" y="3924300"/>
              <a:ext cx="337027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B62DF6B-13BE-476A-9404-38D0D28436D1}"/>
                </a:ext>
              </a:extLst>
            </p:cNvPr>
            <p:cNvCxnSpPr/>
            <p:nvPr/>
          </p:nvCxnSpPr>
          <p:spPr bwMode="auto">
            <a:xfrm flipV="1">
              <a:off x="5137627" y="3048000"/>
              <a:ext cx="0" cy="87630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AB8272E-BA36-496F-AFBC-1CE9BB1BD846}"/>
                </a:ext>
              </a:extLst>
            </p:cNvPr>
            <p:cNvCxnSpPr/>
            <p:nvPr/>
          </p:nvCxnSpPr>
          <p:spPr bwMode="auto">
            <a:xfrm>
              <a:off x="5137627" y="3048000"/>
              <a:ext cx="343652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345AC12-5446-4953-9A6D-088441901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0600" y="4572000"/>
              <a:ext cx="508852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FF29DFE-DF2B-4EC2-8032-D3C101352CB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78053" y="3857625"/>
              <a:ext cx="0" cy="737006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C49ABCD-AC22-483E-9D36-0954528B0A05}"/>
                </a:ext>
              </a:extLst>
            </p:cNvPr>
            <p:cNvCxnSpPr/>
            <p:nvPr/>
          </p:nvCxnSpPr>
          <p:spPr bwMode="auto">
            <a:xfrm>
              <a:off x="4800600" y="5324167"/>
              <a:ext cx="508853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C2D6699-84FA-4B76-9A21-B729EA0EBC73}"/>
                </a:ext>
              </a:extLst>
            </p:cNvPr>
            <p:cNvCxnSpPr/>
            <p:nvPr/>
          </p:nvCxnSpPr>
          <p:spPr bwMode="auto">
            <a:xfrm flipV="1">
              <a:off x="5309453" y="4800599"/>
              <a:ext cx="0" cy="523568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6CD74E-3C3F-4704-8AE8-B98B1728FBCA}"/>
                </a:ext>
              </a:extLst>
            </p:cNvPr>
            <p:cNvCxnSpPr>
              <a:endCxn id="9" idx="1"/>
            </p:cNvCxnSpPr>
            <p:nvPr/>
          </p:nvCxnSpPr>
          <p:spPr bwMode="auto">
            <a:xfrm>
              <a:off x="5309453" y="4800599"/>
              <a:ext cx="188392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96E5975-A3F9-4F83-A834-49D2BB078745}"/>
                </a:ext>
              </a:extLst>
            </p:cNvPr>
            <p:cNvCxnSpPr/>
            <p:nvPr/>
          </p:nvCxnSpPr>
          <p:spPr bwMode="auto">
            <a:xfrm>
              <a:off x="4777409" y="5542942"/>
              <a:ext cx="532043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1738F50-D986-4718-A052-519E80C577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09452" y="5542942"/>
              <a:ext cx="0" cy="229205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DAC58F6-2F78-4EBC-BB4D-5BE6954A40E0}"/>
                </a:ext>
              </a:extLst>
            </p:cNvPr>
            <p:cNvCxnSpPr>
              <a:cxnSpLocks/>
              <a:endCxn id="10" idx="1"/>
            </p:cNvCxnSpPr>
            <p:nvPr/>
          </p:nvCxnSpPr>
          <p:spPr bwMode="auto">
            <a:xfrm>
              <a:off x="5309452" y="5772147"/>
              <a:ext cx="205409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0F4D22A-945A-4BBC-A665-99586078416C}"/>
                </a:ext>
              </a:extLst>
            </p:cNvPr>
            <p:cNvCxnSpPr>
              <a:stCxn id="8" idx="1"/>
            </p:cNvCxnSpPr>
            <p:nvPr/>
          </p:nvCxnSpPr>
          <p:spPr bwMode="auto">
            <a:xfrm flipH="1" flipV="1">
              <a:off x="5295975" y="3857625"/>
              <a:ext cx="201870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7" name="Connector: Elbow 116">
              <a:extLst>
                <a:ext uri="{FF2B5EF4-FFF2-40B4-BE49-F238E27FC236}">
                  <a16:creationId xmlns:a16="http://schemas.microsoft.com/office/drawing/2014/main" id="{9D5E82BC-BC75-4903-9350-7F9A0539E8D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403384" y="2455906"/>
              <a:ext cx="901299" cy="501852"/>
            </a:xfrm>
            <a:prstGeom prst="bentConnector3">
              <a:avLst>
                <a:gd name="adj1" fmla="val 35297"/>
              </a:avLst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9" name="Connector: Elbow 118">
              <a:extLst>
                <a:ext uri="{FF2B5EF4-FFF2-40B4-BE49-F238E27FC236}">
                  <a16:creationId xmlns:a16="http://schemas.microsoft.com/office/drawing/2014/main" id="{6E4136F5-81CF-4EC6-B70D-BCE6DEE615C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376968" y="2798805"/>
              <a:ext cx="927715" cy="920851"/>
            </a:xfrm>
            <a:prstGeom prst="bentConnector3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25" name="Connector: Elbow 124">
              <a:extLst>
                <a:ext uri="{FF2B5EF4-FFF2-40B4-BE49-F238E27FC236}">
                  <a16:creationId xmlns:a16="http://schemas.microsoft.com/office/drawing/2014/main" id="{155B50E1-1BBC-462C-A616-377DB380E356}"/>
                </a:ext>
              </a:extLst>
            </p:cNvPr>
            <p:cNvCxnSpPr>
              <a:stCxn id="9" idx="3"/>
              <a:endCxn id="12" idx="1"/>
            </p:cNvCxnSpPr>
            <p:nvPr/>
          </p:nvCxnSpPr>
          <p:spPr bwMode="auto">
            <a:xfrm flipV="1">
              <a:off x="8393445" y="3834995"/>
              <a:ext cx="877956" cy="965605"/>
            </a:xfrm>
            <a:prstGeom prst="bentConnector3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27" name="Connector: Elbow 126">
              <a:extLst>
                <a:ext uri="{FF2B5EF4-FFF2-40B4-BE49-F238E27FC236}">
                  <a16:creationId xmlns:a16="http://schemas.microsoft.com/office/drawing/2014/main" id="{AFC1CE57-7884-4203-AD7C-218B64FCD436}"/>
                </a:ext>
              </a:extLst>
            </p:cNvPr>
            <p:cNvCxnSpPr>
              <a:stCxn id="10" idx="3"/>
              <a:endCxn id="13" idx="1"/>
            </p:cNvCxnSpPr>
            <p:nvPr/>
          </p:nvCxnSpPr>
          <p:spPr bwMode="auto">
            <a:xfrm flipV="1">
              <a:off x="8403384" y="5123842"/>
              <a:ext cx="861391" cy="648306"/>
            </a:xfrm>
            <a:prstGeom prst="bentConnector3">
              <a:avLst>
                <a:gd name="adj1" fmla="val 68462"/>
              </a:avLst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611C46-1AB0-4082-A820-A290945BD884}"/>
                </a:ext>
              </a:extLst>
            </p:cNvPr>
            <p:cNvCxnSpPr/>
            <p:nvPr/>
          </p:nvCxnSpPr>
          <p:spPr bwMode="auto">
            <a:xfrm flipV="1">
              <a:off x="8991600" y="4155266"/>
              <a:ext cx="0" cy="950127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35C38DBF-C8A4-4EF4-A211-F90500CB37D2}"/>
                </a:ext>
              </a:extLst>
            </p:cNvPr>
            <p:cNvCxnSpPr/>
            <p:nvPr/>
          </p:nvCxnSpPr>
          <p:spPr bwMode="auto">
            <a:xfrm>
              <a:off x="8991600" y="4155266"/>
              <a:ext cx="273175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0E835A8-ECB5-4524-B984-EBFCC81FD21B}"/>
                </a:ext>
              </a:extLst>
            </p:cNvPr>
            <p:cNvSpPr/>
            <p:nvPr/>
          </p:nvSpPr>
          <p:spPr bwMode="auto">
            <a:xfrm>
              <a:off x="701772" y="1070567"/>
              <a:ext cx="3978510" cy="43735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Subsequent measurement - overview</a:t>
              </a:r>
              <a:endParaRPr kumimoji="0" lang="en-ID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059BA1-D7AF-4785-BBB4-3B5B36F33937}"/>
                </a:ext>
              </a:extLst>
            </p:cNvPr>
            <p:cNvSpPr/>
            <p:nvPr/>
          </p:nvSpPr>
          <p:spPr bwMode="auto">
            <a:xfrm>
              <a:off x="8376968" y="1669848"/>
              <a:ext cx="1956113" cy="29342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Onerous contracts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25A2F4A-3D57-4D7E-9F3D-ABD7CA6B48F9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14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45BA-C175-46FD-B51E-7ACEEADB7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56" y="20273"/>
            <a:ext cx="10009744" cy="1275127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Model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Umum</a:t>
            </a:r>
            <a:r>
              <a:rPr lang="en-US" dirty="0">
                <a:latin typeface="Fjalla One" panose="02000506040000020004" pitchFamily="2" charset="0"/>
              </a:rPr>
              <a:t> (GMM)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83F626-2067-4B54-AB7A-62E0D09DC5DD}"/>
              </a:ext>
            </a:extLst>
          </p:cNvPr>
          <p:cNvSpPr/>
          <p:nvPr/>
        </p:nvSpPr>
        <p:spPr bwMode="auto">
          <a:xfrm>
            <a:off x="722554" y="2057400"/>
            <a:ext cx="1722900" cy="3810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kas masa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+ 1000</a:t>
            </a:r>
            <a:endParaRPr kumimoji="0" lang="en-ID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95DBBF-3193-4C9A-A74E-07D721236E57}"/>
              </a:ext>
            </a:extLst>
          </p:cNvPr>
          <p:cNvSpPr/>
          <p:nvPr/>
        </p:nvSpPr>
        <p:spPr bwMode="auto">
          <a:xfrm>
            <a:off x="2670067" y="2533650"/>
            <a:ext cx="2510568" cy="330517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pemenuhan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 Fulfillment Cash Flow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(FCF)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eksplisit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bias dan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tertimbang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probabilitas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dharapkan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kas masa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yagn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+900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FDBE1C-F153-402C-88FB-4032B56AAB6E}"/>
              </a:ext>
            </a:extLst>
          </p:cNvPr>
          <p:cNvSpPr/>
          <p:nvPr/>
        </p:nvSpPr>
        <p:spPr bwMode="auto">
          <a:xfrm>
            <a:off x="5410200" y="1401417"/>
            <a:ext cx="2895600" cy="477078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890173-ADA2-4ED7-A841-A6CE3119EB0F}"/>
              </a:ext>
            </a:extLst>
          </p:cNvPr>
          <p:cNvSpPr/>
          <p:nvPr/>
        </p:nvSpPr>
        <p:spPr bwMode="auto">
          <a:xfrm>
            <a:off x="5546603" y="1657350"/>
            <a:ext cx="2522576" cy="6286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= 100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C629281A-5C43-4DAF-9131-5BB992D69CFB}"/>
              </a:ext>
            </a:extLst>
          </p:cNvPr>
          <p:cNvCxnSpPr/>
          <p:nvPr/>
        </p:nvCxnSpPr>
        <p:spPr bwMode="auto">
          <a:xfrm flipV="1">
            <a:off x="1752600" y="1771650"/>
            <a:ext cx="3581400" cy="285750"/>
          </a:xfrm>
          <a:prstGeom prst="bentConnector3">
            <a:avLst>
              <a:gd name="adj1" fmla="val -324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18995D15-2363-4EA3-9D9C-D3AFA5EB36D3}"/>
              </a:ext>
            </a:extLst>
          </p:cNvPr>
          <p:cNvCxnSpPr/>
          <p:nvPr/>
        </p:nvCxnSpPr>
        <p:spPr bwMode="auto">
          <a:xfrm flipV="1">
            <a:off x="4038600" y="2286000"/>
            <a:ext cx="1295400" cy="800100"/>
          </a:xfrm>
          <a:prstGeom prst="bentConnector3">
            <a:avLst>
              <a:gd name="adj1" fmla="val -115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DD7CC59-5D4F-4C75-99C3-69BA090AA2F8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 rot="16200000" flipH="1">
            <a:off x="3382801" y="4068603"/>
            <a:ext cx="152400" cy="3749994"/>
          </a:xfrm>
          <a:prstGeom prst="bentConnector2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1B7B726-694B-4B94-90E3-2242C0A254CC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>
            <a:off x="3925351" y="5838825"/>
            <a:ext cx="303749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CFDF8A0-BCE0-4325-A894-5729BDADF033}"/>
              </a:ext>
            </a:extLst>
          </p:cNvPr>
          <p:cNvSpPr/>
          <p:nvPr/>
        </p:nvSpPr>
        <p:spPr bwMode="auto">
          <a:xfrm>
            <a:off x="5558612" y="2381250"/>
            <a:ext cx="2522575" cy="495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+200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00AAA7-6BD5-4C08-BD7B-E1FB7195D9EB}"/>
              </a:ext>
            </a:extLst>
          </p:cNvPr>
          <p:cNvSpPr/>
          <p:nvPr/>
        </p:nvSpPr>
        <p:spPr bwMode="auto">
          <a:xfrm>
            <a:off x="5570620" y="3057525"/>
            <a:ext cx="2510567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uang -100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CA12F7-CB4B-47D9-B2FD-8F74B11C0A6A}"/>
              </a:ext>
            </a:extLst>
          </p:cNvPr>
          <p:cNvSpPr/>
          <p:nvPr/>
        </p:nvSpPr>
        <p:spPr bwMode="auto">
          <a:xfrm>
            <a:off x="5546604" y="4114800"/>
            <a:ext cx="2522576" cy="175259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 masa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+800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A385DF-DDE8-4243-B5A4-8901B4BE8CAF}"/>
              </a:ext>
            </a:extLst>
          </p:cNvPr>
          <p:cNvSpPr/>
          <p:nvPr/>
        </p:nvSpPr>
        <p:spPr bwMode="auto">
          <a:xfrm>
            <a:off x="8790544" y="1257123"/>
            <a:ext cx="2971800" cy="466343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coverage unit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Penyesuain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tingkat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kepercayaan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(confidence level)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diskonto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top-down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bottom-up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Mempertimbangkan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Batasan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8B2881B-952A-4E8B-B084-69AA370C4DE9}"/>
              </a:ext>
            </a:extLst>
          </p:cNvPr>
          <p:cNvCxnSpPr>
            <a:cxnSpLocks/>
          </p:cNvCxnSpPr>
          <p:nvPr/>
        </p:nvCxnSpPr>
        <p:spPr bwMode="auto">
          <a:xfrm>
            <a:off x="8305800" y="1657350"/>
            <a:ext cx="4572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FC1C06E8-F53D-4A8E-A07D-D523DB81F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719" y="2514600"/>
            <a:ext cx="463336" cy="12193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9CC1E1-C016-45DB-953A-0708E950B3B1}"/>
              </a:ext>
            </a:extLst>
          </p:cNvPr>
          <p:cNvCxnSpPr/>
          <p:nvPr/>
        </p:nvCxnSpPr>
        <p:spPr bwMode="auto">
          <a:xfrm>
            <a:off x="8305800" y="3276600"/>
            <a:ext cx="4572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C0B136-2CAC-4B7D-AC40-9B910BF16DB0}"/>
              </a:ext>
            </a:extLst>
          </p:cNvPr>
          <p:cNvCxnSpPr/>
          <p:nvPr/>
        </p:nvCxnSpPr>
        <p:spPr bwMode="auto">
          <a:xfrm>
            <a:off x="8298745" y="5486400"/>
            <a:ext cx="46425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A60E4-3FFE-413C-827E-1607A644E329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615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E859-1389-4D29-ADB4-E02F0A663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04" y="-202975"/>
            <a:ext cx="9970298" cy="1275127"/>
          </a:xfrm>
        </p:spPr>
        <p:txBody>
          <a:bodyPr/>
          <a:lstStyle/>
          <a:p>
            <a:r>
              <a:rPr lang="en-US" sz="4400" dirty="0">
                <a:latin typeface="Fjalla One" panose="02000506040000020004" pitchFamily="2" charset="0"/>
              </a:rPr>
              <a:t>Model </a:t>
            </a:r>
            <a:r>
              <a:rPr lang="en-US" sz="4400" dirty="0" err="1">
                <a:latin typeface="Fjalla One" panose="02000506040000020004" pitchFamily="2" charset="0"/>
              </a:rPr>
              <a:t>Pengukuran</a:t>
            </a:r>
            <a:r>
              <a:rPr lang="en-US" sz="4400" dirty="0">
                <a:latin typeface="Fjalla One" panose="02000506040000020004" pitchFamily="2" charset="0"/>
              </a:rPr>
              <a:t> </a:t>
            </a:r>
            <a:r>
              <a:rPr lang="en-US" sz="4400" dirty="0" err="1">
                <a:latin typeface="Fjalla One" panose="02000506040000020004" pitchFamily="2" charset="0"/>
              </a:rPr>
              <a:t>Umum</a:t>
            </a:r>
            <a:r>
              <a:rPr lang="en-US" sz="4400" dirty="0">
                <a:latin typeface="Fjalla One" panose="02000506040000020004" pitchFamily="2" charset="0"/>
              </a:rPr>
              <a:t> (GMM)</a:t>
            </a:r>
            <a:endParaRPr lang="en-ID" sz="44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50CCD-9DB4-4D31-9A98-74180A86C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420140"/>
            <a:ext cx="8457011" cy="2008860"/>
          </a:xfrm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r>
              <a:rPr lang="en-US" sz="1400" dirty="0" err="1"/>
              <a:t>Estimasi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yang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menentukan</a:t>
            </a:r>
            <a:r>
              <a:rPr lang="en-US" sz="1400" dirty="0"/>
              <a:t> </a:t>
            </a:r>
            <a:r>
              <a:rPr lang="en-US" sz="1400" dirty="0" err="1"/>
              <a:t>pemenuhan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</a:t>
            </a:r>
            <a:r>
              <a:rPr lang="en-US" sz="1400" dirty="0" err="1"/>
              <a:t>harus</a:t>
            </a:r>
            <a:r>
              <a:rPr lang="en-US" sz="1400" dirty="0"/>
              <a:t> </a:t>
            </a:r>
            <a:r>
              <a:rPr lang="en-US" sz="1400" dirty="0" err="1"/>
              <a:t>mencakup</a:t>
            </a:r>
            <a:r>
              <a:rPr lang="en-US" sz="1400" dirty="0"/>
              <a:t> </a:t>
            </a:r>
            <a:r>
              <a:rPr lang="en-US" sz="1400" b="1" dirty="0" err="1"/>
              <a:t>semua</a:t>
            </a:r>
            <a:r>
              <a:rPr lang="en-US" sz="1400" b="1" dirty="0"/>
              <a:t> </a:t>
            </a:r>
            <a:r>
              <a:rPr lang="en-US" sz="1400" b="1" dirty="0" err="1"/>
              <a:t>arus</a:t>
            </a:r>
            <a:r>
              <a:rPr lang="en-US" sz="1400" b="1" dirty="0"/>
              <a:t> kas </a:t>
            </a:r>
            <a:r>
              <a:rPr lang="en-US" sz="1400" dirty="0" err="1"/>
              <a:t>masuk</a:t>
            </a:r>
            <a:r>
              <a:rPr lang="en-US" sz="1400" dirty="0"/>
              <a:t> dan </a:t>
            </a:r>
            <a:r>
              <a:rPr lang="en-US" sz="1400" dirty="0" err="1"/>
              <a:t>arus</a:t>
            </a:r>
            <a:r>
              <a:rPr lang="en-US" sz="1400" dirty="0"/>
              <a:t> kas </a:t>
            </a:r>
            <a:r>
              <a:rPr lang="en-US" sz="1400" dirty="0" err="1"/>
              <a:t>keluar</a:t>
            </a:r>
            <a:r>
              <a:rPr lang="en-US" sz="1400" dirty="0"/>
              <a:t> yang </a:t>
            </a:r>
            <a:r>
              <a:rPr lang="en-US" sz="1400" dirty="0" err="1"/>
              <a:t>berhubungan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pemenuhan</a:t>
            </a:r>
            <a:r>
              <a:rPr lang="en-US" sz="1400" dirty="0"/>
              <a:t> portfolio </a:t>
            </a:r>
            <a:r>
              <a:rPr lang="en-US" sz="1400" dirty="0" err="1"/>
              <a:t>kontrak</a:t>
            </a:r>
            <a:r>
              <a:rPr lang="en-US" sz="1400" dirty="0"/>
              <a:t> :</a:t>
            </a:r>
          </a:p>
          <a:p>
            <a:pPr marL="504000" lvl="1">
              <a:buFont typeface="Courier New" panose="02070309020205020404" pitchFamily="49" charset="0"/>
              <a:buChar char="o"/>
            </a:pPr>
            <a:r>
              <a:rPr lang="en-US" sz="1400" b="1" dirty="0" err="1"/>
              <a:t>Terkini</a:t>
            </a:r>
            <a:r>
              <a:rPr lang="en-US" sz="1400" b="1" dirty="0"/>
              <a:t> </a:t>
            </a:r>
            <a:r>
              <a:rPr lang="en-US" sz="1400" dirty="0"/>
              <a:t>dan </a:t>
            </a:r>
            <a:r>
              <a:rPr lang="en-US" sz="1400" b="1" dirty="0" err="1"/>
              <a:t>eksplisit</a:t>
            </a:r>
            <a:r>
              <a:rPr lang="en-US" sz="1400" dirty="0"/>
              <a:t> (</a:t>
            </a:r>
            <a:r>
              <a:rPr lang="en-US" sz="1400" dirty="0" err="1"/>
              <a:t>terpisah</a:t>
            </a:r>
            <a:r>
              <a:rPr lang="en-US" sz="1400" dirty="0"/>
              <a:t> an </a:t>
            </a:r>
            <a:r>
              <a:rPr lang="en-US" sz="1400" dirty="0" err="1"/>
              <a:t>tingkat</a:t>
            </a:r>
            <a:r>
              <a:rPr lang="en-US" sz="1400" dirty="0"/>
              <a:t> </a:t>
            </a:r>
            <a:r>
              <a:rPr lang="en-US" sz="1400" dirty="0" err="1"/>
              <a:t>diskonto</a:t>
            </a:r>
            <a:r>
              <a:rPr lang="en-US" sz="1400" dirty="0"/>
              <a:t> dan </a:t>
            </a:r>
            <a:r>
              <a:rPr lang="en-US" sz="1400" dirty="0" err="1"/>
              <a:t>penyesuain</a:t>
            </a:r>
            <a:r>
              <a:rPr lang="en-US" sz="1400" dirty="0"/>
              <a:t> </a:t>
            </a:r>
            <a:r>
              <a:rPr lang="en-US" sz="1400" dirty="0" err="1"/>
              <a:t>risiko</a:t>
            </a:r>
            <a:r>
              <a:rPr lang="en-US" sz="1400" dirty="0"/>
              <a:t>)</a:t>
            </a:r>
          </a:p>
          <a:p>
            <a:pPr marL="504000" lvl="1">
              <a:buFont typeface="Courier New" panose="02070309020205020404" pitchFamily="49" charset="0"/>
              <a:buChar char="o"/>
            </a:pPr>
            <a:r>
              <a:rPr lang="en-US" sz="1400" dirty="0" err="1"/>
              <a:t>Mencerminkan</a:t>
            </a:r>
            <a:r>
              <a:rPr lang="en-US" sz="1400" dirty="0"/>
              <a:t> </a:t>
            </a:r>
            <a:r>
              <a:rPr lang="en-US" sz="1400" dirty="0" err="1"/>
              <a:t>perspektif</a:t>
            </a:r>
            <a:r>
              <a:rPr lang="en-US" sz="1400" dirty="0"/>
              <a:t> dan </a:t>
            </a:r>
            <a:r>
              <a:rPr lang="en-US" sz="1400" dirty="0" err="1"/>
              <a:t>entitas</a:t>
            </a:r>
            <a:r>
              <a:rPr lang="en-US" sz="1400" dirty="0"/>
              <a:t> variable </a:t>
            </a:r>
            <a:r>
              <a:rPr lang="en-US" sz="1400" dirty="0" err="1"/>
              <a:t>pasa</a:t>
            </a:r>
            <a:r>
              <a:rPr lang="en-US" sz="1400" dirty="0"/>
              <a:t> </a:t>
            </a:r>
            <a:r>
              <a:rPr lang="en-US" sz="1400" b="1" dirty="0" err="1"/>
              <a:t>konsisten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pasar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diamati</a:t>
            </a:r>
            <a:r>
              <a:rPr lang="en-US" sz="1400" dirty="0"/>
              <a:t>.</a:t>
            </a:r>
          </a:p>
          <a:p>
            <a:pPr marL="504000" lvl="1">
              <a:buFont typeface="Courier New" panose="02070309020205020404" pitchFamily="49" charset="0"/>
              <a:buChar char="o"/>
            </a:pP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yang </a:t>
            </a:r>
            <a:r>
              <a:rPr lang="en-US" sz="1400" dirty="0" err="1"/>
              <a:t>tersedia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cara</a:t>
            </a:r>
            <a:r>
              <a:rPr lang="en-US" sz="1400" dirty="0"/>
              <a:t> yang </a:t>
            </a:r>
            <a:r>
              <a:rPr lang="en-US" sz="1400" b="1" dirty="0" err="1"/>
              <a:t>tidak</a:t>
            </a:r>
            <a:r>
              <a:rPr lang="en-US" sz="1400" b="1" dirty="0"/>
              <a:t> bias</a:t>
            </a:r>
            <a:r>
              <a:rPr lang="en-US" sz="1400" dirty="0"/>
              <a:t>.</a:t>
            </a:r>
          </a:p>
          <a:p>
            <a:pPr marL="504000" lvl="1">
              <a:buFont typeface="Courier New" panose="02070309020205020404" pitchFamily="49" charset="0"/>
              <a:buChar char="o"/>
            </a:pP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b="1" dirty="0" err="1"/>
              <a:t>batas</a:t>
            </a:r>
            <a:r>
              <a:rPr lang="en-US" sz="1400" b="1" dirty="0"/>
              <a:t> </a:t>
            </a:r>
            <a:r>
              <a:rPr lang="en-US" sz="1400" b="1" dirty="0" err="1"/>
              <a:t>kontrak</a:t>
            </a:r>
            <a:r>
              <a:rPr lang="en-US" sz="1400" dirty="0"/>
              <a:t>.</a:t>
            </a:r>
          </a:p>
          <a:p>
            <a:pPr marL="273812" lvl="1" indent="0" algn="r">
              <a:buNone/>
            </a:pPr>
            <a:r>
              <a:rPr lang="en-US" sz="1400" dirty="0"/>
              <a:t>P33-35/PP33-71</a:t>
            </a:r>
            <a:endParaRPr lang="en-ID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EBCBA-D373-4FE2-87E8-9FFBA555B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9" y="1420140"/>
            <a:ext cx="2938527" cy="49806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A59B38-0EAE-4A98-B5D0-A62AFADB8FCF}"/>
              </a:ext>
            </a:extLst>
          </p:cNvPr>
          <p:cNvSpPr/>
          <p:nvPr/>
        </p:nvSpPr>
        <p:spPr bwMode="auto">
          <a:xfrm>
            <a:off x="609600" y="1600200"/>
            <a:ext cx="2286000" cy="762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CBC293-574D-40BE-937D-F97F5B7F090C}"/>
              </a:ext>
            </a:extLst>
          </p:cNvPr>
          <p:cNvSpPr/>
          <p:nvPr/>
        </p:nvSpPr>
        <p:spPr bwMode="auto">
          <a:xfrm>
            <a:off x="609600" y="2525695"/>
            <a:ext cx="2286000" cy="5985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Penyesuain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B24DBF-1550-431D-9EF8-FF1F83247C4B}"/>
              </a:ext>
            </a:extLst>
          </p:cNvPr>
          <p:cNvSpPr/>
          <p:nvPr/>
        </p:nvSpPr>
        <p:spPr bwMode="auto">
          <a:xfrm>
            <a:off x="632252" y="3287696"/>
            <a:ext cx="2286000" cy="7398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uang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2A49C4-3682-4B67-9783-3FF144D9A9E3}"/>
              </a:ext>
            </a:extLst>
          </p:cNvPr>
          <p:cNvSpPr/>
          <p:nvPr/>
        </p:nvSpPr>
        <p:spPr bwMode="auto">
          <a:xfrm>
            <a:off x="619539" y="4256760"/>
            <a:ext cx="2269435" cy="1673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2C485A-F6E3-449E-B18A-A21B8C7E9E69}"/>
              </a:ext>
            </a:extLst>
          </p:cNvPr>
          <p:cNvGrpSpPr/>
          <p:nvPr/>
        </p:nvGrpSpPr>
        <p:grpSpPr>
          <a:xfrm>
            <a:off x="3570779" y="3654806"/>
            <a:ext cx="8276898" cy="2637681"/>
            <a:chOff x="3603394" y="3758052"/>
            <a:chExt cx="5582686" cy="2077326"/>
          </a:xfrm>
        </p:grpSpPr>
        <p:sp>
          <p:nvSpPr>
            <p:cNvPr id="20" name="object 2">
              <a:extLst>
                <a:ext uri="{FF2B5EF4-FFF2-40B4-BE49-F238E27FC236}">
                  <a16:creationId xmlns:a16="http://schemas.microsoft.com/office/drawing/2014/main" id="{6CD77C9D-E0A5-4E3F-99F4-DC2C58520861}"/>
                </a:ext>
              </a:extLst>
            </p:cNvPr>
            <p:cNvSpPr/>
            <p:nvPr/>
          </p:nvSpPr>
          <p:spPr>
            <a:xfrm>
              <a:off x="3935487" y="4420718"/>
              <a:ext cx="4918499" cy="705234"/>
            </a:xfrm>
            <a:custGeom>
              <a:avLst/>
              <a:gdLst/>
              <a:ahLst/>
              <a:cxnLst/>
              <a:rect l="l" t="t" r="r" b="b"/>
              <a:pathLst>
                <a:path w="7232015" h="1036954">
                  <a:moveTo>
                    <a:pt x="1712963" y="0"/>
                  </a:moveTo>
                  <a:lnTo>
                    <a:pt x="0" y="0"/>
                  </a:lnTo>
                  <a:lnTo>
                    <a:pt x="13385" y="28193"/>
                  </a:lnTo>
                  <a:lnTo>
                    <a:pt x="25552" y="55956"/>
                  </a:lnTo>
                  <a:lnTo>
                    <a:pt x="62039" y="110845"/>
                  </a:lnTo>
                  <a:lnTo>
                    <a:pt x="107061" y="164668"/>
                  </a:lnTo>
                  <a:lnTo>
                    <a:pt x="160591" y="217220"/>
                  </a:lnTo>
                  <a:lnTo>
                    <a:pt x="191008" y="243065"/>
                  </a:lnTo>
                  <a:lnTo>
                    <a:pt x="222631" y="268693"/>
                  </a:lnTo>
                  <a:lnTo>
                    <a:pt x="295630" y="319100"/>
                  </a:lnTo>
                  <a:lnTo>
                    <a:pt x="335775" y="343446"/>
                  </a:lnTo>
                  <a:lnTo>
                    <a:pt x="425805" y="391934"/>
                  </a:lnTo>
                  <a:lnTo>
                    <a:pt x="475691" y="415632"/>
                  </a:lnTo>
                  <a:lnTo>
                    <a:pt x="529221" y="438924"/>
                  </a:lnTo>
                  <a:lnTo>
                    <a:pt x="582752" y="461771"/>
                  </a:lnTo>
                  <a:lnTo>
                    <a:pt x="639927" y="484835"/>
                  </a:lnTo>
                  <a:lnTo>
                    <a:pt x="701979" y="506844"/>
                  </a:lnTo>
                  <a:lnTo>
                    <a:pt x="766457" y="528840"/>
                  </a:lnTo>
                  <a:lnTo>
                    <a:pt x="832154" y="550621"/>
                  </a:lnTo>
                  <a:lnTo>
                    <a:pt x="902715" y="571563"/>
                  </a:lnTo>
                  <a:lnTo>
                    <a:pt x="975702" y="592277"/>
                  </a:lnTo>
                  <a:lnTo>
                    <a:pt x="1053566" y="612571"/>
                  </a:lnTo>
                  <a:lnTo>
                    <a:pt x="1135087" y="632434"/>
                  </a:lnTo>
                  <a:lnTo>
                    <a:pt x="1217815" y="652297"/>
                  </a:lnTo>
                  <a:lnTo>
                    <a:pt x="1305407" y="671512"/>
                  </a:lnTo>
                  <a:lnTo>
                    <a:pt x="1395437" y="690308"/>
                  </a:lnTo>
                  <a:lnTo>
                    <a:pt x="1490332" y="708469"/>
                  </a:lnTo>
                  <a:lnTo>
                    <a:pt x="1588871" y="726414"/>
                  </a:lnTo>
                  <a:lnTo>
                    <a:pt x="1688630" y="743711"/>
                  </a:lnTo>
                  <a:lnTo>
                    <a:pt x="1795691" y="761009"/>
                  </a:lnTo>
                  <a:lnTo>
                    <a:pt x="1905190" y="777455"/>
                  </a:lnTo>
                  <a:lnTo>
                    <a:pt x="2018334" y="793686"/>
                  </a:lnTo>
                  <a:lnTo>
                    <a:pt x="2133904" y="809066"/>
                  </a:lnTo>
                  <a:lnTo>
                    <a:pt x="2255570" y="824445"/>
                  </a:lnTo>
                  <a:lnTo>
                    <a:pt x="2380881" y="839190"/>
                  </a:lnTo>
                  <a:lnTo>
                    <a:pt x="2511056" y="853490"/>
                  </a:lnTo>
                  <a:lnTo>
                    <a:pt x="2643670" y="867384"/>
                  </a:lnTo>
                  <a:lnTo>
                    <a:pt x="2781147" y="880402"/>
                  </a:lnTo>
                  <a:lnTo>
                    <a:pt x="2923489" y="893216"/>
                  </a:lnTo>
                  <a:lnTo>
                    <a:pt x="3069475" y="905611"/>
                  </a:lnTo>
                  <a:lnTo>
                    <a:pt x="3219119" y="917359"/>
                  </a:lnTo>
                  <a:lnTo>
                    <a:pt x="3376053" y="928674"/>
                  </a:lnTo>
                  <a:lnTo>
                    <a:pt x="3534219" y="939571"/>
                  </a:lnTo>
                  <a:lnTo>
                    <a:pt x="3698455" y="949604"/>
                  </a:lnTo>
                  <a:lnTo>
                    <a:pt x="3866349" y="959434"/>
                  </a:lnTo>
                  <a:lnTo>
                    <a:pt x="4039108" y="968400"/>
                  </a:lnTo>
                  <a:lnTo>
                    <a:pt x="4216730" y="977163"/>
                  </a:lnTo>
                  <a:lnTo>
                    <a:pt x="4400435" y="985062"/>
                  </a:lnTo>
                  <a:lnTo>
                    <a:pt x="4587786" y="992543"/>
                  </a:lnTo>
                  <a:lnTo>
                    <a:pt x="4780013" y="999591"/>
                  </a:lnTo>
                  <a:lnTo>
                    <a:pt x="4977104" y="1005992"/>
                  </a:lnTo>
                  <a:lnTo>
                    <a:pt x="5180279" y="1011554"/>
                  </a:lnTo>
                  <a:lnTo>
                    <a:pt x="5385879" y="1016888"/>
                  </a:lnTo>
                  <a:lnTo>
                    <a:pt x="5816561" y="1025651"/>
                  </a:lnTo>
                  <a:lnTo>
                    <a:pt x="6037973" y="1028852"/>
                  </a:lnTo>
                  <a:lnTo>
                    <a:pt x="6267919" y="1031633"/>
                  </a:lnTo>
                  <a:lnTo>
                    <a:pt x="6499072" y="1033767"/>
                  </a:lnTo>
                  <a:lnTo>
                    <a:pt x="6982053" y="1036535"/>
                  </a:lnTo>
                  <a:lnTo>
                    <a:pt x="7231456" y="1036751"/>
                  </a:lnTo>
                  <a:lnTo>
                    <a:pt x="7186447" y="1028204"/>
                  </a:lnTo>
                  <a:lnTo>
                    <a:pt x="7113447" y="1014755"/>
                  </a:lnTo>
                  <a:lnTo>
                    <a:pt x="6910273" y="974813"/>
                  </a:lnTo>
                  <a:lnTo>
                    <a:pt x="6652361" y="923759"/>
                  </a:lnTo>
                  <a:lnTo>
                    <a:pt x="5865215" y="766991"/>
                  </a:lnTo>
                  <a:lnTo>
                    <a:pt x="5640146" y="721918"/>
                  </a:lnTo>
                  <a:lnTo>
                    <a:pt x="5640146" y="898994"/>
                  </a:lnTo>
                  <a:lnTo>
                    <a:pt x="5584190" y="898563"/>
                  </a:lnTo>
                  <a:lnTo>
                    <a:pt x="5529440" y="897064"/>
                  </a:lnTo>
                  <a:lnTo>
                    <a:pt x="5475909" y="895146"/>
                  </a:lnTo>
                  <a:lnTo>
                    <a:pt x="5419940" y="892581"/>
                  </a:lnTo>
                  <a:lnTo>
                    <a:pt x="5310454" y="884681"/>
                  </a:lnTo>
                  <a:lnTo>
                    <a:pt x="5203393" y="873785"/>
                  </a:lnTo>
                  <a:lnTo>
                    <a:pt x="5149862" y="867384"/>
                  </a:lnTo>
                  <a:lnTo>
                    <a:pt x="5047665" y="852639"/>
                  </a:lnTo>
                  <a:lnTo>
                    <a:pt x="4994135" y="844308"/>
                  </a:lnTo>
                  <a:lnTo>
                    <a:pt x="4943043" y="835342"/>
                  </a:lnTo>
                  <a:lnTo>
                    <a:pt x="4893157" y="825944"/>
                  </a:lnTo>
                  <a:lnTo>
                    <a:pt x="4842065" y="815898"/>
                  </a:lnTo>
                  <a:lnTo>
                    <a:pt x="4792179" y="805218"/>
                  </a:lnTo>
                  <a:lnTo>
                    <a:pt x="4743513" y="794118"/>
                  </a:lnTo>
                  <a:lnTo>
                    <a:pt x="4696066" y="782370"/>
                  </a:lnTo>
                  <a:lnTo>
                    <a:pt x="4647399" y="769975"/>
                  </a:lnTo>
                  <a:lnTo>
                    <a:pt x="4552505" y="744131"/>
                  </a:lnTo>
                  <a:lnTo>
                    <a:pt x="4461268" y="716584"/>
                  </a:lnTo>
                  <a:lnTo>
                    <a:pt x="4373664" y="687323"/>
                  </a:lnTo>
                  <a:lnTo>
                    <a:pt x="4329874" y="672376"/>
                  </a:lnTo>
                  <a:lnTo>
                    <a:pt x="4244708" y="640765"/>
                  </a:lnTo>
                  <a:lnTo>
                    <a:pt x="4204563" y="624522"/>
                  </a:lnTo>
                  <a:lnTo>
                    <a:pt x="4125480" y="591210"/>
                  </a:lnTo>
                  <a:lnTo>
                    <a:pt x="4086555" y="574116"/>
                  </a:lnTo>
                  <a:lnTo>
                    <a:pt x="4013555" y="539737"/>
                  </a:lnTo>
                  <a:lnTo>
                    <a:pt x="3977055" y="521576"/>
                  </a:lnTo>
                  <a:lnTo>
                    <a:pt x="3908933" y="485914"/>
                  </a:lnTo>
                  <a:lnTo>
                    <a:pt x="3874858" y="467537"/>
                  </a:lnTo>
                  <a:lnTo>
                    <a:pt x="3812819" y="430593"/>
                  </a:lnTo>
                  <a:lnTo>
                    <a:pt x="3782402" y="412216"/>
                  </a:lnTo>
                  <a:lnTo>
                    <a:pt x="3726434" y="374624"/>
                  </a:lnTo>
                  <a:lnTo>
                    <a:pt x="3698455" y="356260"/>
                  </a:lnTo>
                  <a:lnTo>
                    <a:pt x="3649789" y="318668"/>
                  </a:lnTo>
                  <a:lnTo>
                    <a:pt x="3626675" y="299872"/>
                  </a:lnTo>
                  <a:lnTo>
                    <a:pt x="3582885" y="262280"/>
                  </a:lnTo>
                  <a:lnTo>
                    <a:pt x="3564636" y="243916"/>
                  </a:lnTo>
                  <a:lnTo>
                    <a:pt x="3545166" y="225120"/>
                  </a:lnTo>
                  <a:lnTo>
                    <a:pt x="3495281" y="170230"/>
                  </a:lnTo>
                  <a:lnTo>
                    <a:pt x="3450272" y="99529"/>
                  </a:lnTo>
                  <a:lnTo>
                    <a:pt x="3430803" y="48475"/>
                  </a:lnTo>
                  <a:lnTo>
                    <a:pt x="3424720" y="16230"/>
                  </a:lnTo>
                  <a:lnTo>
                    <a:pt x="3424720" y="419"/>
                  </a:lnTo>
                  <a:lnTo>
                    <a:pt x="1712963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ject 14">
              <a:extLst>
                <a:ext uri="{FF2B5EF4-FFF2-40B4-BE49-F238E27FC236}">
                  <a16:creationId xmlns:a16="http://schemas.microsoft.com/office/drawing/2014/main" id="{263E2B6E-74D6-47DE-B233-E84F0DD508EA}"/>
                </a:ext>
              </a:extLst>
            </p:cNvPr>
            <p:cNvSpPr/>
            <p:nvPr/>
          </p:nvSpPr>
          <p:spPr>
            <a:xfrm>
              <a:off x="4021904" y="4900479"/>
              <a:ext cx="4707663" cy="9348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ject 15">
              <a:extLst>
                <a:ext uri="{FF2B5EF4-FFF2-40B4-BE49-F238E27FC236}">
                  <a16:creationId xmlns:a16="http://schemas.microsoft.com/office/drawing/2014/main" id="{4459F6F4-87B2-4768-8B76-C7B111609042}"/>
                </a:ext>
              </a:extLst>
            </p:cNvPr>
            <p:cNvSpPr txBox="1"/>
            <p:nvPr/>
          </p:nvSpPr>
          <p:spPr>
            <a:xfrm>
              <a:off x="4443045" y="3844517"/>
              <a:ext cx="2947883" cy="193715"/>
            </a:xfrm>
            <a:prstGeom prst="rect">
              <a:avLst/>
            </a:prstGeom>
            <a:solidFill>
              <a:srgbClr val="F0F0F0"/>
            </a:solidFill>
          </p:spPr>
          <p:txBody>
            <a:bodyPr vert="horz" wrap="square" lIns="0" tIns="30230" rIns="0" bIns="0" rtlCol="0">
              <a:spAutoFit/>
            </a:bodyPr>
            <a:lstStyle/>
            <a:p>
              <a:pPr marL="844293">
                <a:spcBef>
                  <a:spcPts val="238"/>
                </a:spcBef>
              </a:pPr>
              <a:r>
                <a:rPr sz="1400" b="1" spc="-61" dirty="0">
                  <a:latin typeface="Calibri" panose="020F0502020204030204" pitchFamily="34" charset="0"/>
                  <a:cs typeface="Calibri" panose="020F0502020204030204" pitchFamily="34" charset="0"/>
                </a:rPr>
                <a:t>Jangka </a:t>
              </a:r>
              <a:r>
                <a:rPr sz="1400" b="1" spc="-44" dirty="0">
                  <a:latin typeface="Calibri" panose="020F0502020204030204" pitchFamily="34" charset="0"/>
                  <a:cs typeface="Calibri" panose="020F0502020204030204" pitchFamily="34" charset="0"/>
                </a:rPr>
                <a:t>waktu</a:t>
              </a:r>
              <a:r>
                <a:rPr sz="1400" b="1" spc="-7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-41" dirty="0">
                  <a:latin typeface="Calibri" panose="020F0502020204030204" pitchFamily="34" charset="0"/>
                  <a:cs typeface="Calibri" panose="020F0502020204030204" pitchFamily="34" charset="0"/>
                </a:rPr>
                <a:t>pertanggungan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54C77338-5234-406B-AE54-F20F4B422C66}"/>
                </a:ext>
              </a:extLst>
            </p:cNvPr>
            <p:cNvSpPr txBox="1"/>
            <p:nvPr/>
          </p:nvSpPr>
          <p:spPr>
            <a:xfrm>
              <a:off x="5921022" y="4476324"/>
              <a:ext cx="566148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>
                <a:spcBef>
                  <a:spcPts val="68"/>
                </a:spcBef>
              </a:pPr>
              <a:r>
                <a:rPr sz="1400" b="1" spc="-58" dirty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sz="1400" b="1" spc="-51" dirty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r>
                <a:rPr sz="1400" b="1" spc="-65" dirty="0"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sz="1400" b="1" spc="-37" dirty="0">
                  <a:latin typeface="Calibri" panose="020F0502020204030204" pitchFamily="34" charset="0"/>
                  <a:cs typeface="Calibri" panose="020F0502020204030204" pitchFamily="34" charset="0"/>
                </a:rPr>
                <a:t>m</a:t>
              </a:r>
              <a:r>
                <a:rPr sz="1400" b="1" spc="-44" dirty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6AEB0442-60C0-4651-9DFA-5E3D67A358F5}"/>
                </a:ext>
              </a:extLst>
            </p:cNvPr>
            <p:cNvSpPr txBox="1"/>
            <p:nvPr/>
          </p:nvSpPr>
          <p:spPr>
            <a:xfrm>
              <a:off x="4323160" y="5567406"/>
              <a:ext cx="804674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>
                <a:spcBef>
                  <a:spcPts val="68"/>
                </a:spcBef>
              </a:pPr>
              <a:r>
                <a:rPr sz="1400" b="1" spc="3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sz="1400" b="1" spc="-17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7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akuisisi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5A737540-E21B-404F-9738-B619BD72F867}"/>
                </a:ext>
              </a:extLst>
            </p:cNvPr>
            <p:cNvSpPr txBox="1"/>
            <p:nvPr/>
          </p:nvSpPr>
          <p:spPr>
            <a:xfrm>
              <a:off x="5006010" y="5380574"/>
              <a:ext cx="814582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>
                <a:spcBef>
                  <a:spcPts val="68"/>
                </a:spcBef>
              </a:pPr>
              <a:r>
                <a:rPr sz="1400" b="1" spc="3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sz="1400" b="1" spc="-17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7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lainnya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111F8DB9-F275-4FC7-8C68-A3B8C1C1B2BF}"/>
                </a:ext>
              </a:extLst>
            </p:cNvPr>
            <p:cNvSpPr txBox="1"/>
            <p:nvPr/>
          </p:nvSpPr>
          <p:spPr>
            <a:xfrm>
              <a:off x="5718597" y="5339352"/>
              <a:ext cx="1083224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>
                <a:spcBef>
                  <a:spcPts val="68"/>
                </a:spcBef>
              </a:pPr>
              <a:r>
                <a:rPr sz="1400" b="1" spc="7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Pembayaran</a:t>
              </a:r>
              <a:r>
                <a:rPr sz="1400" b="1" spc="-14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3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klaim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68CB9A57-F8B6-439D-9C92-6031DE28C4EB}"/>
                </a:ext>
              </a:extLst>
            </p:cNvPr>
            <p:cNvSpPr txBox="1"/>
            <p:nvPr/>
          </p:nvSpPr>
          <p:spPr>
            <a:xfrm>
              <a:off x="3675943" y="4958977"/>
              <a:ext cx="290629" cy="772234"/>
            </a:xfrm>
            <a:prstGeom prst="rect">
              <a:avLst/>
            </a:prstGeom>
          </p:spPr>
          <p:txBody>
            <a:bodyPr vert="vert270" wrap="square" lIns="0" tIns="4319" rIns="0" bIns="0" rtlCol="0">
              <a:spAutoFit/>
            </a:bodyPr>
            <a:lstStyle/>
            <a:p>
              <a:pPr marL="8637">
                <a:spcBef>
                  <a:spcPts val="34"/>
                </a:spcBef>
              </a:pPr>
              <a:r>
                <a:rPr sz="1400" b="1" spc="-27" dirty="0">
                  <a:latin typeface="Calibri" panose="020F0502020204030204" pitchFamily="34" charset="0"/>
                  <a:cs typeface="Calibri" panose="020F0502020204030204" pitchFamily="34" charset="0"/>
                </a:rPr>
                <a:t>Arus </a:t>
              </a:r>
              <a:r>
                <a:rPr sz="1400" b="1" spc="-31" dirty="0">
                  <a:latin typeface="Calibri" panose="020F0502020204030204" pitchFamily="34" charset="0"/>
                  <a:cs typeface="Calibri" panose="020F0502020204030204" pitchFamily="34" charset="0"/>
                </a:rPr>
                <a:t>kas</a:t>
              </a:r>
              <a:r>
                <a:rPr sz="1400" b="1" spc="-92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-37" dirty="0">
                  <a:latin typeface="Calibri" panose="020F0502020204030204" pitchFamily="34" charset="0"/>
                  <a:cs typeface="Calibri" panose="020F0502020204030204" pitchFamily="34" charset="0"/>
                </a:rPr>
                <a:t>keluar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C5DE9AB8-3118-46DF-BF23-44CDD6616B42}"/>
                </a:ext>
              </a:extLst>
            </p:cNvPr>
            <p:cNvSpPr txBox="1"/>
            <p:nvPr/>
          </p:nvSpPr>
          <p:spPr>
            <a:xfrm>
              <a:off x="3680271" y="4028587"/>
              <a:ext cx="290629" cy="861137"/>
            </a:xfrm>
            <a:prstGeom prst="rect">
              <a:avLst/>
            </a:prstGeom>
          </p:spPr>
          <p:txBody>
            <a:bodyPr vert="vert270" wrap="square" lIns="0" tIns="4319" rIns="0" bIns="0" rtlCol="0">
              <a:spAutoFit/>
            </a:bodyPr>
            <a:lstStyle/>
            <a:p>
              <a:pPr marL="8637">
                <a:spcBef>
                  <a:spcPts val="34"/>
                </a:spcBef>
              </a:pPr>
              <a:r>
                <a:rPr sz="1400" b="1" spc="-27" dirty="0">
                  <a:latin typeface="Calibri" panose="020F0502020204030204" pitchFamily="34" charset="0"/>
                  <a:cs typeface="Calibri" panose="020F0502020204030204" pitchFamily="34" charset="0"/>
                </a:rPr>
                <a:t>Arus kas</a:t>
              </a:r>
              <a:r>
                <a:rPr sz="1400" b="1" spc="-92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-27" dirty="0">
                  <a:latin typeface="Calibri" panose="020F0502020204030204" pitchFamily="34" charset="0"/>
                  <a:cs typeface="Calibri" panose="020F0502020204030204" pitchFamily="34" charset="0"/>
                </a:rPr>
                <a:t>masuk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9" name="object 22">
              <a:extLst>
                <a:ext uri="{FF2B5EF4-FFF2-40B4-BE49-F238E27FC236}">
                  <a16:creationId xmlns:a16="http://schemas.microsoft.com/office/drawing/2014/main" id="{01CACDCD-E432-4390-96AA-CD6080F6490B}"/>
                </a:ext>
              </a:extLst>
            </p:cNvPr>
            <p:cNvGrpSpPr/>
            <p:nvPr/>
          </p:nvGrpSpPr>
          <p:grpSpPr>
            <a:xfrm>
              <a:off x="3713481" y="3844516"/>
              <a:ext cx="4746185" cy="1267779"/>
              <a:chOff x="2158238" y="3510940"/>
              <a:chExt cx="6978650" cy="1864106"/>
            </a:xfrm>
          </p:grpSpPr>
          <p:sp>
            <p:nvSpPr>
              <p:cNvPr id="30" name="object 23">
                <a:extLst>
                  <a:ext uri="{FF2B5EF4-FFF2-40B4-BE49-F238E27FC236}">
                    <a16:creationId xmlns:a16="http://schemas.microsoft.com/office/drawing/2014/main" id="{2C855CD5-74C5-4970-9230-854C95553126}"/>
                  </a:ext>
                </a:extLst>
              </p:cNvPr>
              <p:cNvSpPr/>
              <p:nvPr/>
            </p:nvSpPr>
            <p:spPr>
              <a:xfrm>
                <a:off x="3173346" y="3510940"/>
                <a:ext cx="45342" cy="1584663"/>
              </a:xfrm>
              <a:custGeom>
                <a:avLst/>
                <a:gdLst/>
                <a:ahLst/>
                <a:cxnLst/>
                <a:rect l="l" t="t" r="r" b="b"/>
                <a:pathLst>
                  <a:path h="1266189">
                    <a:moveTo>
                      <a:pt x="0" y="0"/>
                    </a:moveTo>
                    <a:lnTo>
                      <a:pt x="0" y="1265598"/>
                    </a:lnTo>
                  </a:path>
                </a:pathLst>
              </a:custGeom>
              <a:ln w="24557">
                <a:solidFill>
                  <a:schemeClr val="accent5">
                    <a:lumMod val="50000"/>
                  </a:schemeClr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bject 24">
                <a:extLst>
                  <a:ext uri="{FF2B5EF4-FFF2-40B4-BE49-F238E27FC236}">
                    <a16:creationId xmlns:a16="http://schemas.microsoft.com/office/drawing/2014/main" id="{02AF5193-E9FC-4889-9C37-6362D8F8ADA4}"/>
                  </a:ext>
                </a:extLst>
              </p:cNvPr>
              <p:cNvSpPr/>
              <p:nvPr/>
            </p:nvSpPr>
            <p:spPr>
              <a:xfrm>
                <a:off x="2158238" y="5095011"/>
                <a:ext cx="6978650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6978650" h="280035">
                    <a:moveTo>
                      <a:pt x="618705" y="0"/>
                    </a:moveTo>
                    <a:lnTo>
                      <a:pt x="0" y="0"/>
                    </a:lnTo>
                    <a:lnTo>
                      <a:pt x="0" y="279565"/>
                    </a:lnTo>
                    <a:lnTo>
                      <a:pt x="618705" y="279565"/>
                    </a:lnTo>
                    <a:lnTo>
                      <a:pt x="618705" y="0"/>
                    </a:lnTo>
                    <a:close/>
                  </a:path>
                  <a:path w="6978650" h="280035">
                    <a:moveTo>
                      <a:pt x="772782" y="0"/>
                    </a:moveTo>
                    <a:lnTo>
                      <a:pt x="695591" y="0"/>
                    </a:lnTo>
                    <a:lnTo>
                      <a:pt x="695591" y="279565"/>
                    </a:lnTo>
                    <a:lnTo>
                      <a:pt x="772782" y="279565"/>
                    </a:lnTo>
                    <a:lnTo>
                      <a:pt x="772782" y="0"/>
                    </a:lnTo>
                    <a:close/>
                  </a:path>
                  <a:path w="6978650" h="280035">
                    <a:moveTo>
                      <a:pt x="1056373" y="0"/>
                    </a:moveTo>
                    <a:lnTo>
                      <a:pt x="985710" y="0"/>
                    </a:lnTo>
                    <a:lnTo>
                      <a:pt x="985710" y="279565"/>
                    </a:lnTo>
                    <a:lnTo>
                      <a:pt x="1056373" y="279565"/>
                    </a:lnTo>
                    <a:lnTo>
                      <a:pt x="1056373" y="0"/>
                    </a:lnTo>
                    <a:close/>
                  </a:path>
                  <a:path w="6978650" h="280035">
                    <a:moveTo>
                      <a:pt x="5514695" y="0"/>
                    </a:moveTo>
                    <a:lnTo>
                      <a:pt x="5441708" y="0"/>
                    </a:lnTo>
                    <a:lnTo>
                      <a:pt x="5441708" y="279565"/>
                    </a:lnTo>
                    <a:lnTo>
                      <a:pt x="5514695" y="279565"/>
                    </a:lnTo>
                    <a:lnTo>
                      <a:pt x="5514695" y="0"/>
                    </a:lnTo>
                    <a:close/>
                  </a:path>
                  <a:path w="6978650" h="280035">
                    <a:moveTo>
                      <a:pt x="5804814" y="0"/>
                    </a:moveTo>
                    <a:lnTo>
                      <a:pt x="5727611" y="0"/>
                    </a:lnTo>
                    <a:lnTo>
                      <a:pt x="5727611" y="279565"/>
                    </a:lnTo>
                    <a:lnTo>
                      <a:pt x="5804814" y="279565"/>
                    </a:lnTo>
                    <a:lnTo>
                      <a:pt x="5804814" y="0"/>
                    </a:lnTo>
                    <a:close/>
                  </a:path>
                  <a:path w="6978650" h="280035">
                    <a:moveTo>
                      <a:pt x="6978434" y="0"/>
                    </a:moveTo>
                    <a:lnTo>
                      <a:pt x="5881687" y="0"/>
                    </a:lnTo>
                    <a:lnTo>
                      <a:pt x="5881687" y="279565"/>
                    </a:lnTo>
                    <a:lnTo>
                      <a:pt x="6978434" y="279565"/>
                    </a:lnTo>
                    <a:lnTo>
                      <a:pt x="6978434" y="0"/>
                    </a:lnTo>
                    <a:close/>
                  </a:path>
                </a:pathLst>
              </a:custGeom>
              <a:solidFill>
                <a:srgbClr val="C0C0C0"/>
              </a:solidFill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bject 25">
                <a:extLst>
                  <a:ext uri="{FF2B5EF4-FFF2-40B4-BE49-F238E27FC236}">
                    <a16:creationId xmlns:a16="http://schemas.microsoft.com/office/drawing/2014/main" id="{DBBA9E94-41A6-48EA-97CF-02A229C96E9A}"/>
                  </a:ext>
                </a:extLst>
              </p:cNvPr>
              <p:cNvSpPr/>
              <p:nvPr/>
            </p:nvSpPr>
            <p:spPr>
              <a:xfrm>
                <a:off x="3214611" y="5086413"/>
                <a:ext cx="4385945" cy="287020"/>
              </a:xfrm>
              <a:custGeom>
                <a:avLst/>
                <a:gdLst/>
                <a:ahLst/>
                <a:cxnLst/>
                <a:rect l="l" t="t" r="r" b="b"/>
                <a:pathLst>
                  <a:path w="4385945" h="287020">
                    <a:moveTo>
                      <a:pt x="4385335" y="0"/>
                    </a:moveTo>
                    <a:lnTo>
                      <a:pt x="0" y="0"/>
                    </a:lnTo>
                    <a:lnTo>
                      <a:pt x="0" y="286702"/>
                    </a:lnTo>
                    <a:lnTo>
                      <a:pt x="4385335" y="286702"/>
                    </a:lnTo>
                    <a:lnTo>
                      <a:pt x="4385335" y="0"/>
                    </a:lnTo>
                    <a:close/>
                  </a:path>
                </a:pathLst>
              </a:custGeom>
              <a:solidFill>
                <a:srgbClr val="FFE36D"/>
              </a:solidFill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8E0FE701-CE69-464B-9142-FEE402BC6E01}"/>
                </a:ext>
              </a:extLst>
            </p:cNvPr>
            <p:cNvSpPr txBox="1"/>
            <p:nvPr/>
          </p:nvSpPr>
          <p:spPr>
            <a:xfrm>
              <a:off x="5180609" y="4942737"/>
              <a:ext cx="1696450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 marL="8637">
                <a:spcBef>
                  <a:spcPts val="68"/>
                </a:spcBef>
              </a:pPr>
              <a:r>
                <a:rPr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Arus </a:t>
              </a:r>
              <a:r>
                <a:rPr sz="1400" b="1" spc="-3" dirty="0">
                  <a:latin typeface="Calibri" panose="020F0502020204030204" pitchFamily="34" charset="0"/>
                  <a:cs typeface="Calibri" panose="020F0502020204030204" pitchFamily="34" charset="0"/>
                </a:rPr>
                <a:t>kas dalam batas</a:t>
              </a:r>
              <a:r>
                <a:rPr sz="1400" b="1" spc="-44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-3" dirty="0"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4" name="object 27">
              <a:extLst>
                <a:ext uri="{FF2B5EF4-FFF2-40B4-BE49-F238E27FC236}">
                  <a16:creationId xmlns:a16="http://schemas.microsoft.com/office/drawing/2014/main" id="{69E4D095-6D1A-4E0A-BA9A-1623101993D1}"/>
                </a:ext>
              </a:extLst>
            </p:cNvPr>
            <p:cNvGrpSpPr/>
            <p:nvPr/>
          </p:nvGrpSpPr>
          <p:grpSpPr>
            <a:xfrm>
              <a:off x="3603394" y="3758052"/>
              <a:ext cx="5582686" cy="2073125"/>
              <a:chOff x="2042667" y="3821658"/>
              <a:chExt cx="7917180" cy="2611120"/>
            </a:xfrm>
          </p:grpSpPr>
          <p:sp>
            <p:nvSpPr>
              <p:cNvPr id="37" name="object 30">
                <a:extLst>
                  <a:ext uri="{FF2B5EF4-FFF2-40B4-BE49-F238E27FC236}">
                    <a16:creationId xmlns:a16="http://schemas.microsoft.com/office/drawing/2014/main" id="{60C906D1-B462-498E-A43D-97CC5965CA27}"/>
                  </a:ext>
                </a:extLst>
              </p:cNvPr>
              <p:cNvSpPr/>
              <p:nvPr/>
            </p:nvSpPr>
            <p:spPr>
              <a:xfrm>
                <a:off x="3404309" y="5378060"/>
                <a:ext cx="114300" cy="64389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643889">
                    <a:moveTo>
                      <a:pt x="13804" y="530936"/>
                    </a:moveTo>
                    <a:lnTo>
                      <a:pt x="2044" y="537679"/>
                    </a:lnTo>
                    <a:lnTo>
                      <a:pt x="0" y="545172"/>
                    </a:lnTo>
                    <a:lnTo>
                      <a:pt x="56261" y="643293"/>
                    </a:lnTo>
                    <a:lnTo>
                      <a:pt x="70668" y="619023"/>
                    </a:lnTo>
                    <a:lnTo>
                      <a:pt x="68732" y="619023"/>
                    </a:lnTo>
                    <a:lnTo>
                      <a:pt x="44170" y="618845"/>
                    </a:lnTo>
                    <a:lnTo>
                      <a:pt x="44511" y="573425"/>
                    </a:lnTo>
                    <a:lnTo>
                      <a:pt x="21310" y="532968"/>
                    </a:lnTo>
                    <a:lnTo>
                      <a:pt x="13804" y="530936"/>
                    </a:lnTo>
                    <a:close/>
                  </a:path>
                  <a:path w="114300" h="643889">
                    <a:moveTo>
                      <a:pt x="44511" y="573425"/>
                    </a:moveTo>
                    <a:lnTo>
                      <a:pt x="44170" y="618845"/>
                    </a:lnTo>
                    <a:lnTo>
                      <a:pt x="68732" y="619023"/>
                    </a:lnTo>
                    <a:lnTo>
                      <a:pt x="68778" y="612825"/>
                    </a:lnTo>
                    <a:lnTo>
                      <a:pt x="45897" y="612660"/>
                    </a:lnTo>
                    <a:lnTo>
                      <a:pt x="56635" y="594566"/>
                    </a:lnTo>
                    <a:lnTo>
                      <a:pt x="44511" y="573425"/>
                    </a:lnTo>
                    <a:close/>
                  </a:path>
                  <a:path w="114300" h="643889">
                    <a:moveTo>
                      <a:pt x="100406" y="531583"/>
                    </a:moveTo>
                    <a:lnTo>
                      <a:pt x="92875" y="533501"/>
                    </a:lnTo>
                    <a:lnTo>
                      <a:pt x="69072" y="573610"/>
                    </a:lnTo>
                    <a:lnTo>
                      <a:pt x="68732" y="619023"/>
                    </a:lnTo>
                    <a:lnTo>
                      <a:pt x="70668" y="619023"/>
                    </a:lnTo>
                    <a:lnTo>
                      <a:pt x="113995" y="546036"/>
                    </a:lnTo>
                    <a:lnTo>
                      <a:pt x="112077" y="538505"/>
                    </a:lnTo>
                    <a:lnTo>
                      <a:pt x="100406" y="531583"/>
                    </a:lnTo>
                    <a:close/>
                  </a:path>
                  <a:path w="114300" h="643889">
                    <a:moveTo>
                      <a:pt x="56635" y="594566"/>
                    </a:moveTo>
                    <a:lnTo>
                      <a:pt x="45897" y="612660"/>
                    </a:lnTo>
                    <a:lnTo>
                      <a:pt x="67106" y="612825"/>
                    </a:lnTo>
                    <a:lnTo>
                      <a:pt x="56635" y="594566"/>
                    </a:lnTo>
                    <a:close/>
                  </a:path>
                  <a:path w="114300" h="643889">
                    <a:moveTo>
                      <a:pt x="69072" y="573610"/>
                    </a:moveTo>
                    <a:lnTo>
                      <a:pt x="56635" y="594566"/>
                    </a:lnTo>
                    <a:lnTo>
                      <a:pt x="67106" y="612825"/>
                    </a:lnTo>
                    <a:lnTo>
                      <a:pt x="68778" y="612825"/>
                    </a:lnTo>
                    <a:lnTo>
                      <a:pt x="69072" y="573610"/>
                    </a:lnTo>
                    <a:close/>
                  </a:path>
                  <a:path w="114300" h="643889">
                    <a:moveTo>
                      <a:pt x="48818" y="0"/>
                    </a:moveTo>
                    <a:lnTo>
                      <a:pt x="44723" y="545172"/>
                    </a:lnTo>
                    <a:lnTo>
                      <a:pt x="44617" y="573610"/>
                    </a:lnTo>
                    <a:lnTo>
                      <a:pt x="56635" y="594566"/>
                    </a:lnTo>
                    <a:lnTo>
                      <a:pt x="69072" y="573610"/>
                    </a:lnTo>
                    <a:lnTo>
                      <a:pt x="73367" y="190"/>
                    </a:lnTo>
                    <a:lnTo>
                      <a:pt x="48818" y="0"/>
                    </a:lnTo>
                    <a:close/>
                  </a:path>
                </a:pathLst>
              </a:custGeom>
              <a:solidFill>
                <a:srgbClr val="FFE600"/>
              </a:solidFill>
              <a:ln w="28575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bject 31">
                <a:extLst>
                  <a:ext uri="{FF2B5EF4-FFF2-40B4-BE49-F238E27FC236}">
                    <a16:creationId xmlns:a16="http://schemas.microsoft.com/office/drawing/2014/main" id="{F2FD7977-2A86-4DC8-887C-2260520A0DF5}"/>
                  </a:ext>
                </a:extLst>
              </p:cNvPr>
              <p:cNvSpPr/>
              <p:nvPr/>
            </p:nvSpPr>
            <p:spPr>
              <a:xfrm>
                <a:off x="2042667" y="3821658"/>
                <a:ext cx="7917180" cy="2611120"/>
              </a:xfrm>
              <a:custGeom>
                <a:avLst/>
                <a:gdLst/>
                <a:ahLst/>
                <a:cxnLst/>
                <a:rect l="l" t="t" r="r" b="b"/>
                <a:pathLst>
                  <a:path w="7917180" h="2611120">
                    <a:moveTo>
                      <a:pt x="0" y="0"/>
                    </a:moveTo>
                    <a:lnTo>
                      <a:pt x="7916723" y="0"/>
                    </a:lnTo>
                    <a:lnTo>
                      <a:pt x="7916723" y="2610695"/>
                    </a:lnTo>
                    <a:lnTo>
                      <a:pt x="0" y="2610695"/>
                    </a:lnTo>
                    <a:lnTo>
                      <a:pt x="0" y="0"/>
                    </a:lnTo>
                    <a:close/>
                  </a:path>
                </a:pathLst>
              </a:custGeom>
              <a:ln w="8184">
                <a:solidFill>
                  <a:srgbClr val="414141"/>
                </a:solidFill>
              </a:ln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bject 32">
                <a:extLst>
                  <a:ext uri="{FF2B5EF4-FFF2-40B4-BE49-F238E27FC236}">
                    <a16:creationId xmlns:a16="http://schemas.microsoft.com/office/drawing/2014/main" id="{4912FD41-F222-4137-8890-2E747B0C7C8E}"/>
                  </a:ext>
                </a:extLst>
              </p:cNvPr>
              <p:cNvSpPr/>
              <p:nvPr/>
            </p:nvSpPr>
            <p:spPr>
              <a:xfrm>
                <a:off x="7580375" y="3829412"/>
                <a:ext cx="0" cy="1305560"/>
              </a:xfrm>
              <a:custGeom>
                <a:avLst/>
                <a:gdLst/>
                <a:ahLst/>
                <a:cxnLst/>
                <a:rect l="l" t="t" r="r" b="b"/>
                <a:pathLst>
                  <a:path h="1305560">
                    <a:moveTo>
                      <a:pt x="0" y="1305197"/>
                    </a:moveTo>
                    <a:lnTo>
                      <a:pt x="0" y="0"/>
                    </a:lnTo>
                  </a:path>
                </a:pathLst>
              </a:custGeom>
              <a:ln w="24556">
                <a:solidFill>
                  <a:schemeClr val="accent5">
                    <a:lumMod val="50000"/>
                  </a:schemeClr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75DE877E-2B04-49F0-8F89-6842695A681B}"/>
                </a:ext>
              </a:extLst>
            </p:cNvPr>
            <p:cNvSpPr txBox="1"/>
            <p:nvPr/>
          </p:nvSpPr>
          <p:spPr>
            <a:xfrm>
              <a:off x="6877058" y="5331066"/>
              <a:ext cx="1612319" cy="346218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>
                <a:spcBef>
                  <a:spcPts val="68"/>
                </a:spcBef>
              </a:pPr>
              <a:r>
                <a:rPr sz="1400" b="1" spc="-31" dirty="0">
                  <a:latin typeface="Calibri" panose="020F0502020204030204" pitchFamily="34" charset="0"/>
                  <a:cs typeface="Calibri" panose="020F0502020204030204" pitchFamily="34" charset="0"/>
                </a:rPr>
                <a:t>Pembayaran klaim termasuk </a:t>
              </a:r>
              <a:r>
                <a:rPr sz="1400" b="1" spc="-27" dirty="0">
                  <a:latin typeface="Calibri" panose="020F0502020204030204" pitchFamily="34" charset="0"/>
                  <a:cs typeface="Calibri" panose="020F0502020204030204" pitchFamily="34" charset="0"/>
                </a:rPr>
                <a:t>biaya</a:t>
              </a:r>
              <a:r>
                <a:rPr sz="1400" b="1" spc="-54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b="1" spc="-24" dirty="0">
                  <a:latin typeface="Calibri" panose="020F0502020204030204" pitchFamily="34" charset="0"/>
                  <a:cs typeface="Calibri" panose="020F0502020204030204" pitchFamily="34" charset="0"/>
                </a:rPr>
                <a:t>penanganan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bject 35">
              <a:extLst>
                <a:ext uri="{FF2B5EF4-FFF2-40B4-BE49-F238E27FC236}">
                  <a16:creationId xmlns:a16="http://schemas.microsoft.com/office/drawing/2014/main" id="{17DDAF0C-C6AE-4F0C-9BBE-EE830755BE1D}"/>
                </a:ext>
              </a:extLst>
            </p:cNvPr>
            <p:cNvSpPr/>
            <p:nvPr/>
          </p:nvSpPr>
          <p:spPr>
            <a:xfrm>
              <a:off x="4428177" y="5120689"/>
              <a:ext cx="77736" cy="437910"/>
            </a:xfrm>
            <a:custGeom>
              <a:avLst/>
              <a:gdLst/>
              <a:ahLst/>
              <a:cxnLst/>
              <a:rect l="l" t="t" r="r" b="b"/>
              <a:pathLst>
                <a:path w="114300" h="643889">
                  <a:moveTo>
                    <a:pt x="13804" y="530923"/>
                  </a:moveTo>
                  <a:lnTo>
                    <a:pt x="2032" y="537667"/>
                  </a:lnTo>
                  <a:lnTo>
                    <a:pt x="0" y="545172"/>
                  </a:lnTo>
                  <a:lnTo>
                    <a:pt x="56261" y="643293"/>
                  </a:lnTo>
                  <a:lnTo>
                    <a:pt x="70666" y="619023"/>
                  </a:lnTo>
                  <a:lnTo>
                    <a:pt x="68719" y="619023"/>
                  </a:lnTo>
                  <a:lnTo>
                    <a:pt x="44170" y="618832"/>
                  </a:lnTo>
                  <a:lnTo>
                    <a:pt x="44510" y="573428"/>
                  </a:lnTo>
                  <a:lnTo>
                    <a:pt x="21310" y="532955"/>
                  </a:lnTo>
                  <a:lnTo>
                    <a:pt x="13804" y="530923"/>
                  </a:lnTo>
                  <a:close/>
                </a:path>
                <a:path w="114300" h="643889">
                  <a:moveTo>
                    <a:pt x="44510" y="573428"/>
                  </a:moveTo>
                  <a:lnTo>
                    <a:pt x="44170" y="618832"/>
                  </a:lnTo>
                  <a:lnTo>
                    <a:pt x="68719" y="619023"/>
                  </a:lnTo>
                  <a:lnTo>
                    <a:pt x="68766" y="612825"/>
                  </a:lnTo>
                  <a:lnTo>
                    <a:pt x="45885" y="612660"/>
                  </a:lnTo>
                  <a:lnTo>
                    <a:pt x="56626" y="594565"/>
                  </a:lnTo>
                  <a:lnTo>
                    <a:pt x="44510" y="573428"/>
                  </a:lnTo>
                  <a:close/>
                </a:path>
                <a:path w="114300" h="643889">
                  <a:moveTo>
                    <a:pt x="100406" y="531571"/>
                  </a:moveTo>
                  <a:lnTo>
                    <a:pt x="92875" y="533501"/>
                  </a:lnTo>
                  <a:lnTo>
                    <a:pt x="69060" y="573619"/>
                  </a:lnTo>
                  <a:lnTo>
                    <a:pt x="68719" y="619023"/>
                  </a:lnTo>
                  <a:lnTo>
                    <a:pt x="70666" y="619023"/>
                  </a:lnTo>
                  <a:lnTo>
                    <a:pt x="113995" y="546023"/>
                  </a:lnTo>
                  <a:lnTo>
                    <a:pt x="112064" y="538492"/>
                  </a:lnTo>
                  <a:lnTo>
                    <a:pt x="100406" y="531571"/>
                  </a:lnTo>
                  <a:close/>
                </a:path>
                <a:path w="114300" h="643889">
                  <a:moveTo>
                    <a:pt x="56626" y="594565"/>
                  </a:moveTo>
                  <a:lnTo>
                    <a:pt x="45885" y="612660"/>
                  </a:lnTo>
                  <a:lnTo>
                    <a:pt x="67094" y="612825"/>
                  </a:lnTo>
                  <a:lnTo>
                    <a:pt x="56626" y="594565"/>
                  </a:lnTo>
                  <a:close/>
                </a:path>
                <a:path w="114300" h="643889">
                  <a:moveTo>
                    <a:pt x="69060" y="573619"/>
                  </a:moveTo>
                  <a:lnTo>
                    <a:pt x="56626" y="594565"/>
                  </a:lnTo>
                  <a:lnTo>
                    <a:pt x="67094" y="612825"/>
                  </a:lnTo>
                  <a:lnTo>
                    <a:pt x="68766" y="612825"/>
                  </a:lnTo>
                  <a:lnTo>
                    <a:pt x="69060" y="573619"/>
                  </a:lnTo>
                  <a:close/>
                </a:path>
                <a:path w="114300" h="643889">
                  <a:moveTo>
                    <a:pt x="48806" y="0"/>
                  </a:moveTo>
                  <a:lnTo>
                    <a:pt x="44722" y="545172"/>
                  </a:lnTo>
                  <a:lnTo>
                    <a:pt x="44619" y="573619"/>
                  </a:lnTo>
                  <a:lnTo>
                    <a:pt x="56626" y="594565"/>
                  </a:lnTo>
                  <a:lnTo>
                    <a:pt x="69060" y="573619"/>
                  </a:lnTo>
                  <a:lnTo>
                    <a:pt x="73367" y="190"/>
                  </a:lnTo>
                  <a:lnTo>
                    <a:pt x="48806" y="0"/>
                  </a:lnTo>
                  <a:close/>
                </a:path>
              </a:pathLst>
            </a:custGeom>
            <a:solidFill>
              <a:srgbClr val="FFE6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F075E748-DE9D-4754-891D-3145079D32DF}"/>
                </a:ext>
              </a:extLst>
            </p:cNvPr>
            <p:cNvSpPr txBox="1"/>
            <p:nvPr/>
          </p:nvSpPr>
          <p:spPr>
            <a:xfrm>
              <a:off x="4448277" y="4420866"/>
              <a:ext cx="673342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 marL="8637">
                <a:spcBef>
                  <a:spcPts val="68"/>
                </a:spcBef>
              </a:pPr>
              <a:r>
                <a:rPr sz="1400" b="1" spc="-58" dirty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sz="1400" b="1" spc="-51" dirty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r>
                <a:rPr sz="1400" b="1" spc="-65" dirty="0"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sz="1400" b="1" spc="-37" dirty="0">
                  <a:latin typeface="Calibri" panose="020F0502020204030204" pitchFamily="34" charset="0"/>
                  <a:cs typeface="Calibri" panose="020F0502020204030204" pitchFamily="34" charset="0"/>
                </a:rPr>
                <a:t>m</a:t>
              </a:r>
              <a:r>
                <a:rPr sz="1400" b="1" spc="-27" dirty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sz="1400" b="1" spc="-61" dirty="0">
                  <a:latin typeface="Calibri" panose="020F0502020204030204" pitchFamily="34" charset="0"/>
                  <a:cs typeface="Calibri" panose="020F0502020204030204" pitchFamily="34" charset="0"/>
                </a:rPr>
                <a:t>u</a:t>
              </a:r>
              <a:r>
                <a:rPr sz="1400" b="1" spc="-37" dirty="0">
                  <a:latin typeface="Calibri" panose="020F0502020204030204" pitchFamily="34" charset="0"/>
                  <a:cs typeface="Calibri" panose="020F0502020204030204" pitchFamily="34" charset="0"/>
                </a:rPr>
                <a:t>m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4" name="object 37">
              <a:extLst>
                <a:ext uri="{FF2B5EF4-FFF2-40B4-BE49-F238E27FC236}">
                  <a16:creationId xmlns:a16="http://schemas.microsoft.com/office/drawing/2014/main" id="{04A18918-3422-4BBE-95FE-78504B2C1B0D}"/>
                </a:ext>
              </a:extLst>
            </p:cNvPr>
            <p:cNvGrpSpPr/>
            <p:nvPr/>
          </p:nvGrpSpPr>
          <p:grpSpPr>
            <a:xfrm>
              <a:off x="4023240" y="4578339"/>
              <a:ext cx="5115281" cy="630524"/>
              <a:chOff x="2613698" y="4589928"/>
              <a:chExt cx="7521358" cy="927104"/>
            </a:xfrm>
          </p:grpSpPr>
          <p:sp>
            <p:nvSpPr>
              <p:cNvPr id="45" name="object 38">
                <a:extLst>
                  <a:ext uri="{FF2B5EF4-FFF2-40B4-BE49-F238E27FC236}">
                    <a16:creationId xmlns:a16="http://schemas.microsoft.com/office/drawing/2014/main" id="{A894F667-0501-46EF-96BE-85178A7C5E40}"/>
                  </a:ext>
                </a:extLst>
              </p:cNvPr>
              <p:cNvSpPr/>
              <p:nvPr/>
            </p:nvSpPr>
            <p:spPr>
              <a:xfrm>
                <a:off x="3370292" y="4589928"/>
                <a:ext cx="114300" cy="39751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397510">
                    <a:moveTo>
                      <a:pt x="13690" y="285242"/>
                    </a:moveTo>
                    <a:lnTo>
                      <a:pt x="1981" y="292074"/>
                    </a:lnTo>
                    <a:lnTo>
                      <a:pt x="0" y="299593"/>
                    </a:lnTo>
                    <a:lnTo>
                      <a:pt x="56997" y="397281"/>
                    </a:lnTo>
                    <a:lnTo>
                      <a:pt x="71209" y="372922"/>
                    </a:lnTo>
                    <a:lnTo>
                      <a:pt x="44716" y="372922"/>
                    </a:lnTo>
                    <a:lnTo>
                      <a:pt x="44716" y="327513"/>
                    </a:lnTo>
                    <a:lnTo>
                      <a:pt x="21209" y="287223"/>
                    </a:lnTo>
                    <a:lnTo>
                      <a:pt x="13690" y="285242"/>
                    </a:lnTo>
                    <a:close/>
                  </a:path>
                  <a:path w="114300" h="397510">
                    <a:moveTo>
                      <a:pt x="44716" y="327513"/>
                    </a:moveTo>
                    <a:lnTo>
                      <a:pt x="44716" y="372922"/>
                    </a:lnTo>
                    <a:lnTo>
                      <a:pt x="69278" y="372922"/>
                    </a:lnTo>
                    <a:lnTo>
                      <a:pt x="69278" y="366737"/>
                    </a:lnTo>
                    <a:lnTo>
                      <a:pt x="46393" y="366737"/>
                    </a:lnTo>
                    <a:lnTo>
                      <a:pt x="56997" y="348562"/>
                    </a:lnTo>
                    <a:lnTo>
                      <a:pt x="44716" y="327513"/>
                    </a:lnTo>
                    <a:close/>
                  </a:path>
                  <a:path w="114300" h="397510">
                    <a:moveTo>
                      <a:pt x="100291" y="285242"/>
                    </a:moveTo>
                    <a:lnTo>
                      <a:pt x="92786" y="287223"/>
                    </a:lnTo>
                    <a:lnTo>
                      <a:pt x="69278" y="327513"/>
                    </a:lnTo>
                    <a:lnTo>
                      <a:pt x="69278" y="372922"/>
                    </a:lnTo>
                    <a:lnTo>
                      <a:pt x="71209" y="372922"/>
                    </a:lnTo>
                    <a:lnTo>
                      <a:pt x="113995" y="299593"/>
                    </a:lnTo>
                    <a:lnTo>
                      <a:pt x="112013" y="292074"/>
                    </a:lnTo>
                    <a:lnTo>
                      <a:pt x="100291" y="285242"/>
                    </a:lnTo>
                    <a:close/>
                  </a:path>
                  <a:path w="114300" h="397510">
                    <a:moveTo>
                      <a:pt x="56997" y="348562"/>
                    </a:moveTo>
                    <a:lnTo>
                      <a:pt x="46393" y="366737"/>
                    </a:lnTo>
                    <a:lnTo>
                      <a:pt x="67602" y="366737"/>
                    </a:lnTo>
                    <a:lnTo>
                      <a:pt x="56997" y="348562"/>
                    </a:lnTo>
                    <a:close/>
                  </a:path>
                  <a:path w="114300" h="397510">
                    <a:moveTo>
                      <a:pt x="69278" y="327513"/>
                    </a:moveTo>
                    <a:lnTo>
                      <a:pt x="56997" y="348562"/>
                    </a:lnTo>
                    <a:lnTo>
                      <a:pt x="67602" y="366737"/>
                    </a:lnTo>
                    <a:lnTo>
                      <a:pt x="69278" y="366737"/>
                    </a:lnTo>
                    <a:lnTo>
                      <a:pt x="69278" y="327513"/>
                    </a:lnTo>
                    <a:close/>
                  </a:path>
                  <a:path w="114300" h="397510">
                    <a:moveTo>
                      <a:pt x="69278" y="0"/>
                    </a:moveTo>
                    <a:lnTo>
                      <a:pt x="44716" y="0"/>
                    </a:lnTo>
                    <a:lnTo>
                      <a:pt x="44716" y="327513"/>
                    </a:lnTo>
                    <a:lnTo>
                      <a:pt x="56997" y="348562"/>
                    </a:lnTo>
                    <a:lnTo>
                      <a:pt x="69278" y="327513"/>
                    </a:lnTo>
                    <a:lnTo>
                      <a:pt x="69278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bject 39">
                <a:extLst>
                  <a:ext uri="{FF2B5EF4-FFF2-40B4-BE49-F238E27FC236}">
                    <a16:creationId xmlns:a16="http://schemas.microsoft.com/office/drawing/2014/main" id="{1179606F-BAB7-4173-B7CB-C8FB6E7A9F56}"/>
                  </a:ext>
                </a:extLst>
              </p:cNvPr>
              <p:cNvSpPr/>
              <p:nvPr/>
            </p:nvSpPr>
            <p:spPr>
              <a:xfrm>
                <a:off x="2613698" y="5086413"/>
                <a:ext cx="55899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5589905" h="292735">
                    <a:moveTo>
                      <a:pt x="46482" y="1587"/>
                    </a:moveTo>
                    <a:lnTo>
                      <a:pt x="0" y="1587"/>
                    </a:lnTo>
                    <a:lnTo>
                      <a:pt x="0" y="288290"/>
                    </a:lnTo>
                    <a:lnTo>
                      <a:pt x="46482" y="288290"/>
                    </a:lnTo>
                    <a:lnTo>
                      <a:pt x="46482" y="1587"/>
                    </a:lnTo>
                    <a:close/>
                  </a:path>
                  <a:path w="5589905" h="292735">
                    <a:moveTo>
                      <a:pt x="240131" y="1587"/>
                    </a:moveTo>
                    <a:lnTo>
                      <a:pt x="163245" y="1587"/>
                    </a:lnTo>
                    <a:lnTo>
                      <a:pt x="163245" y="286575"/>
                    </a:lnTo>
                    <a:lnTo>
                      <a:pt x="240131" y="286575"/>
                    </a:lnTo>
                    <a:lnTo>
                      <a:pt x="240131" y="1587"/>
                    </a:lnTo>
                    <a:close/>
                  </a:path>
                  <a:path w="5589905" h="292735">
                    <a:moveTo>
                      <a:pt x="530250" y="0"/>
                    </a:moveTo>
                    <a:lnTo>
                      <a:pt x="317322" y="0"/>
                    </a:lnTo>
                    <a:lnTo>
                      <a:pt x="317322" y="286575"/>
                    </a:lnTo>
                    <a:lnTo>
                      <a:pt x="530250" y="286575"/>
                    </a:lnTo>
                    <a:lnTo>
                      <a:pt x="530250" y="0"/>
                    </a:lnTo>
                    <a:close/>
                  </a:path>
                  <a:path w="5589905" h="292735">
                    <a:moveTo>
                      <a:pt x="5272151" y="1739"/>
                    </a:moveTo>
                    <a:lnTo>
                      <a:pt x="5059235" y="1739"/>
                    </a:lnTo>
                    <a:lnTo>
                      <a:pt x="5059235" y="292620"/>
                    </a:lnTo>
                    <a:lnTo>
                      <a:pt x="5272151" y="292620"/>
                    </a:lnTo>
                    <a:lnTo>
                      <a:pt x="5272151" y="1739"/>
                    </a:lnTo>
                    <a:close/>
                  </a:path>
                  <a:path w="5589905" h="292735">
                    <a:moveTo>
                      <a:pt x="5426227" y="1739"/>
                    </a:moveTo>
                    <a:lnTo>
                      <a:pt x="5349354" y="1739"/>
                    </a:lnTo>
                    <a:lnTo>
                      <a:pt x="5349354" y="291020"/>
                    </a:lnTo>
                    <a:lnTo>
                      <a:pt x="5426227" y="291020"/>
                    </a:lnTo>
                    <a:lnTo>
                      <a:pt x="5426227" y="1739"/>
                    </a:lnTo>
                    <a:close/>
                  </a:path>
                  <a:path w="5589905" h="292735">
                    <a:moveTo>
                      <a:pt x="5589486" y="0"/>
                    </a:moveTo>
                    <a:lnTo>
                      <a:pt x="5542991" y="0"/>
                    </a:lnTo>
                    <a:lnTo>
                      <a:pt x="5542991" y="291020"/>
                    </a:lnTo>
                    <a:lnTo>
                      <a:pt x="5589486" y="291020"/>
                    </a:lnTo>
                    <a:lnTo>
                      <a:pt x="5589486" y="0"/>
                    </a:lnTo>
                    <a:close/>
                  </a:path>
                </a:pathLst>
              </a:custGeom>
              <a:solidFill>
                <a:srgbClr val="FFE36D"/>
              </a:solidFill>
            </p:spPr>
            <p:txBody>
              <a:bodyPr wrap="square" lIns="0" tIns="0" rIns="0" bIns="0" rtlCol="0"/>
              <a:lstStyle/>
              <a:p>
                <a:endParaRPr sz="1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bject 40">
                <a:extLst>
                  <a:ext uri="{FF2B5EF4-FFF2-40B4-BE49-F238E27FC236}">
                    <a16:creationId xmlns:a16="http://schemas.microsoft.com/office/drawing/2014/main" id="{A60F8816-5800-4841-B01D-A883AB8C3D98}"/>
                  </a:ext>
                </a:extLst>
              </p:cNvPr>
              <p:cNvSpPr/>
              <p:nvPr/>
            </p:nvSpPr>
            <p:spPr>
              <a:xfrm>
                <a:off x="9140646" y="4966487"/>
                <a:ext cx="994410" cy="550545"/>
              </a:xfrm>
              <a:custGeom>
                <a:avLst/>
                <a:gdLst/>
                <a:ahLst/>
                <a:cxnLst/>
                <a:rect l="l" t="t" r="r" b="b"/>
                <a:pathLst>
                  <a:path w="994409" h="550545">
                    <a:moveTo>
                      <a:pt x="0" y="0"/>
                    </a:moveTo>
                    <a:lnTo>
                      <a:pt x="0" y="549973"/>
                    </a:lnTo>
                    <a:lnTo>
                      <a:pt x="994384" y="274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</p:spPr>
            <p:txBody>
              <a:bodyPr wrap="square" lIns="0" tIns="0" rIns="0" bIns="0" rtlCol="0"/>
              <a:lstStyle/>
              <a:p>
                <a:endParaRPr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DE5645B6-5AC2-4447-B6DD-93424C30914D}"/>
                </a:ext>
              </a:extLst>
            </p:cNvPr>
            <p:cNvSpPr txBox="1"/>
            <p:nvPr/>
          </p:nvSpPr>
          <p:spPr>
            <a:xfrm>
              <a:off x="8323691" y="4948956"/>
              <a:ext cx="453117" cy="176543"/>
            </a:xfrm>
            <a:prstGeom prst="rect">
              <a:avLst/>
            </a:prstGeom>
          </p:spPr>
          <p:txBody>
            <a:bodyPr vert="horz" wrap="square" lIns="0" tIns="8637" rIns="0" bIns="0" rtlCol="0">
              <a:spAutoFit/>
            </a:bodyPr>
            <a:lstStyle/>
            <a:p>
              <a:pPr marL="8637">
                <a:spcBef>
                  <a:spcPts val="68"/>
                </a:spcBef>
              </a:pPr>
              <a:r>
                <a:rPr sz="1400" b="1" spc="3" dirty="0">
                  <a:latin typeface="Calibri" panose="020F0502020204030204" pitchFamily="34" charset="0"/>
                  <a:cs typeface="Calibri" panose="020F0502020204030204" pitchFamily="34" charset="0"/>
                </a:rPr>
                <a:t>W</a:t>
              </a:r>
              <a:r>
                <a:rPr sz="1400" b="1" spc="-3" dirty="0">
                  <a:latin typeface="Calibri" panose="020F0502020204030204" pitchFamily="34" charset="0"/>
                  <a:cs typeface="Calibri" panose="020F0502020204030204" pitchFamily="34" charset="0"/>
                </a:rPr>
                <a:t>akt</a:t>
              </a:r>
              <a:r>
                <a:rPr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u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F45FD7EA-58EF-4CE6-815D-267F6A41D0A0}"/>
                </a:ext>
              </a:extLst>
            </p:cNvPr>
            <p:cNvSpPr/>
            <p:nvPr/>
          </p:nvSpPr>
          <p:spPr>
            <a:xfrm>
              <a:off x="6042315" y="4645841"/>
              <a:ext cx="77736" cy="270347"/>
            </a:xfrm>
            <a:custGeom>
              <a:avLst/>
              <a:gdLst/>
              <a:ahLst/>
              <a:cxnLst/>
              <a:rect l="l" t="t" r="r" b="b"/>
              <a:pathLst>
                <a:path w="114300" h="397510">
                  <a:moveTo>
                    <a:pt x="13703" y="285242"/>
                  </a:moveTo>
                  <a:lnTo>
                    <a:pt x="1981" y="292074"/>
                  </a:lnTo>
                  <a:lnTo>
                    <a:pt x="0" y="299593"/>
                  </a:lnTo>
                  <a:lnTo>
                    <a:pt x="56997" y="397294"/>
                  </a:lnTo>
                  <a:lnTo>
                    <a:pt x="71215" y="372922"/>
                  </a:lnTo>
                  <a:lnTo>
                    <a:pt x="44716" y="372922"/>
                  </a:lnTo>
                  <a:lnTo>
                    <a:pt x="44716" y="327513"/>
                  </a:lnTo>
                  <a:lnTo>
                    <a:pt x="21209" y="287223"/>
                  </a:lnTo>
                  <a:lnTo>
                    <a:pt x="13703" y="285242"/>
                  </a:lnTo>
                  <a:close/>
                </a:path>
                <a:path w="114300" h="397510">
                  <a:moveTo>
                    <a:pt x="44716" y="327513"/>
                  </a:moveTo>
                  <a:lnTo>
                    <a:pt x="44716" y="372922"/>
                  </a:lnTo>
                  <a:lnTo>
                    <a:pt x="69278" y="372922"/>
                  </a:lnTo>
                  <a:lnTo>
                    <a:pt x="69278" y="366737"/>
                  </a:lnTo>
                  <a:lnTo>
                    <a:pt x="46393" y="366737"/>
                  </a:lnTo>
                  <a:lnTo>
                    <a:pt x="56997" y="348562"/>
                  </a:lnTo>
                  <a:lnTo>
                    <a:pt x="44716" y="327513"/>
                  </a:lnTo>
                  <a:close/>
                </a:path>
                <a:path w="114300" h="397510">
                  <a:moveTo>
                    <a:pt x="100304" y="285242"/>
                  </a:moveTo>
                  <a:lnTo>
                    <a:pt x="92786" y="287223"/>
                  </a:lnTo>
                  <a:lnTo>
                    <a:pt x="69278" y="327513"/>
                  </a:lnTo>
                  <a:lnTo>
                    <a:pt x="69278" y="372922"/>
                  </a:lnTo>
                  <a:lnTo>
                    <a:pt x="71215" y="372922"/>
                  </a:lnTo>
                  <a:lnTo>
                    <a:pt x="113995" y="299593"/>
                  </a:lnTo>
                  <a:lnTo>
                    <a:pt x="112014" y="292074"/>
                  </a:lnTo>
                  <a:lnTo>
                    <a:pt x="100304" y="285242"/>
                  </a:lnTo>
                  <a:close/>
                </a:path>
                <a:path w="114300" h="397510">
                  <a:moveTo>
                    <a:pt x="56997" y="348562"/>
                  </a:moveTo>
                  <a:lnTo>
                    <a:pt x="46393" y="366737"/>
                  </a:lnTo>
                  <a:lnTo>
                    <a:pt x="67602" y="366737"/>
                  </a:lnTo>
                  <a:lnTo>
                    <a:pt x="56997" y="348562"/>
                  </a:lnTo>
                  <a:close/>
                </a:path>
                <a:path w="114300" h="397510">
                  <a:moveTo>
                    <a:pt x="69278" y="327513"/>
                  </a:moveTo>
                  <a:lnTo>
                    <a:pt x="56997" y="348562"/>
                  </a:lnTo>
                  <a:lnTo>
                    <a:pt x="67602" y="366737"/>
                  </a:lnTo>
                  <a:lnTo>
                    <a:pt x="69278" y="366737"/>
                  </a:lnTo>
                  <a:lnTo>
                    <a:pt x="69278" y="327513"/>
                  </a:lnTo>
                  <a:close/>
                </a:path>
                <a:path w="114300" h="397510">
                  <a:moveTo>
                    <a:pt x="69278" y="0"/>
                  </a:moveTo>
                  <a:lnTo>
                    <a:pt x="44716" y="0"/>
                  </a:lnTo>
                  <a:lnTo>
                    <a:pt x="44716" y="327513"/>
                  </a:lnTo>
                  <a:lnTo>
                    <a:pt x="56997" y="348562"/>
                  </a:lnTo>
                  <a:lnTo>
                    <a:pt x="69278" y="327513"/>
                  </a:lnTo>
                  <a:lnTo>
                    <a:pt x="692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object 30">
            <a:extLst>
              <a:ext uri="{FF2B5EF4-FFF2-40B4-BE49-F238E27FC236}">
                <a16:creationId xmlns:a16="http://schemas.microsoft.com/office/drawing/2014/main" id="{BDC51F62-AB4B-4F1F-AD90-52CBC1BF3159}"/>
              </a:ext>
            </a:extLst>
          </p:cNvPr>
          <p:cNvSpPr/>
          <p:nvPr/>
        </p:nvSpPr>
        <p:spPr>
          <a:xfrm>
            <a:off x="5959810" y="5375802"/>
            <a:ext cx="77748" cy="405842"/>
          </a:xfrm>
          <a:custGeom>
            <a:avLst/>
            <a:gdLst/>
            <a:ahLst/>
            <a:cxnLst/>
            <a:rect l="l" t="t" r="r" b="b"/>
            <a:pathLst>
              <a:path w="114300" h="643889">
                <a:moveTo>
                  <a:pt x="13804" y="530936"/>
                </a:moveTo>
                <a:lnTo>
                  <a:pt x="2044" y="537679"/>
                </a:lnTo>
                <a:lnTo>
                  <a:pt x="0" y="545172"/>
                </a:lnTo>
                <a:lnTo>
                  <a:pt x="56261" y="643293"/>
                </a:lnTo>
                <a:lnTo>
                  <a:pt x="70668" y="619023"/>
                </a:lnTo>
                <a:lnTo>
                  <a:pt x="68732" y="619023"/>
                </a:lnTo>
                <a:lnTo>
                  <a:pt x="44170" y="618845"/>
                </a:lnTo>
                <a:lnTo>
                  <a:pt x="44511" y="573425"/>
                </a:lnTo>
                <a:lnTo>
                  <a:pt x="21310" y="532968"/>
                </a:lnTo>
                <a:lnTo>
                  <a:pt x="13804" y="530936"/>
                </a:lnTo>
                <a:close/>
              </a:path>
              <a:path w="114300" h="643889">
                <a:moveTo>
                  <a:pt x="44511" y="573425"/>
                </a:moveTo>
                <a:lnTo>
                  <a:pt x="44170" y="618845"/>
                </a:lnTo>
                <a:lnTo>
                  <a:pt x="68732" y="619023"/>
                </a:lnTo>
                <a:lnTo>
                  <a:pt x="68778" y="612825"/>
                </a:lnTo>
                <a:lnTo>
                  <a:pt x="45897" y="612660"/>
                </a:lnTo>
                <a:lnTo>
                  <a:pt x="56635" y="594566"/>
                </a:lnTo>
                <a:lnTo>
                  <a:pt x="44511" y="573425"/>
                </a:lnTo>
                <a:close/>
              </a:path>
              <a:path w="114300" h="643889">
                <a:moveTo>
                  <a:pt x="100406" y="531583"/>
                </a:moveTo>
                <a:lnTo>
                  <a:pt x="92875" y="533501"/>
                </a:lnTo>
                <a:lnTo>
                  <a:pt x="69072" y="573610"/>
                </a:lnTo>
                <a:lnTo>
                  <a:pt x="68732" y="619023"/>
                </a:lnTo>
                <a:lnTo>
                  <a:pt x="70668" y="619023"/>
                </a:lnTo>
                <a:lnTo>
                  <a:pt x="113995" y="546036"/>
                </a:lnTo>
                <a:lnTo>
                  <a:pt x="112077" y="538505"/>
                </a:lnTo>
                <a:lnTo>
                  <a:pt x="100406" y="531583"/>
                </a:lnTo>
                <a:close/>
              </a:path>
              <a:path w="114300" h="643889">
                <a:moveTo>
                  <a:pt x="56635" y="594566"/>
                </a:moveTo>
                <a:lnTo>
                  <a:pt x="45897" y="612660"/>
                </a:lnTo>
                <a:lnTo>
                  <a:pt x="67106" y="612825"/>
                </a:lnTo>
                <a:lnTo>
                  <a:pt x="56635" y="594566"/>
                </a:lnTo>
                <a:close/>
              </a:path>
              <a:path w="114300" h="643889">
                <a:moveTo>
                  <a:pt x="69072" y="573610"/>
                </a:moveTo>
                <a:lnTo>
                  <a:pt x="56635" y="594566"/>
                </a:lnTo>
                <a:lnTo>
                  <a:pt x="67106" y="612825"/>
                </a:lnTo>
                <a:lnTo>
                  <a:pt x="68778" y="612825"/>
                </a:lnTo>
                <a:lnTo>
                  <a:pt x="69072" y="573610"/>
                </a:lnTo>
                <a:close/>
              </a:path>
              <a:path w="114300" h="643889">
                <a:moveTo>
                  <a:pt x="48818" y="0"/>
                </a:moveTo>
                <a:lnTo>
                  <a:pt x="44723" y="545172"/>
                </a:lnTo>
                <a:lnTo>
                  <a:pt x="44617" y="573610"/>
                </a:lnTo>
                <a:lnTo>
                  <a:pt x="56635" y="594566"/>
                </a:lnTo>
                <a:lnTo>
                  <a:pt x="69072" y="573610"/>
                </a:lnTo>
                <a:lnTo>
                  <a:pt x="73367" y="190"/>
                </a:lnTo>
                <a:lnTo>
                  <a:pt x="48818" y="0"/>
                </a:lnTo>
                <a:close/>
              </a:path>
            </a:pathLst>
          </a:custGeom>
          <a:solidFill>
            <a:srgbClr val="FFE600"/>
          </a:solidFill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000">
              <a:latin typeface="Barlow" panose="00000500000000000000" pitchFamily="2" charset="0"/>
            </a:endParaRPr>
          </a:p>
        </p:txBody>
      </p:sp>
      <p:sp>
        <p:nvSpPr>
          <p:cNvPr id="51" name="object 30">
            <a:extLst>
              <a:ext uri="{FF2B5EF4-FFF2-40B4-BE49-F238E27FC236}">
                <a16:creationId xmlns:a16="http://schemas.microsoft.com/office/drawing/2014/main" id="{6840D056-0C82-46D6-8F86-E980C78C1FA5}"/>
              </a:ext>
            </a:extLst>
          </p:cNvPr>
          <p:cNvSpPr/>
          <p:nvPr/>
        </p:nvSpPr>
        <p:spPr>
          <a:xfrm>
            <a:off x="9132417" y="5372957"/>
            <a:ext cx="132583" cy="326932"/>
          </a:xfrm>
          <a:custGeom>
            <a:avLst/>
            <a:gdLst/>
            <a:ahLst/>
            <a:cxnLst/>
            <a:rect l="l" t="t" r="r" b="b"/>
            <a:pathLst>
              <a:path w="114300" h="643889">
                <a:moveTo>
                  <a:pt x="13804" y="530936"/>
                </a:moveTo>
                <a:lnTo>
                  <a:pt x="2044" y="537679"/>
                </a:lnTo>
                <a:lnTo>
                  <a:pt x="0" y="545172"/>
                </a:lnTo>
                <a:lnTo>
                  <a:pt x="56261" y="643293"/>
                </a:lnTo>
                <a:lnTo>
                  <a:pt x="70668" y="619023"/>
                </a:lnTo>
                <a:lnTo>
                  <a:pt x="68732" y="619023"/>
                </a:lnTo>
                <a:lnTo>
                  <a:pt x="44170" y="618845"/>
                </a:lnTo>
                <a:lnTo>
                  <a:pt x="44511" y="573425"/>
                </a:lnTo>
                <a:lnTo>
                  <a:pt x="21310" y="532968"/>
                </a:lnTo>
                <a:lnTo>
                  <a:pt x="13804" y="530936"/>
                </a:lnTo>
                <a:close/>
              </a:path>
              <a:path w="114300" h="643889">
                <a:moveTo>
                  <a:pt x="44511" y="573425"/>
                </a:moveTo>
                <a:lnTo>
                  <a:pt x="44170" y="618845"/>
                </a:lnTo>
                <a:lnTo>
                  <a:pt x="68732" y="619023"/>
                </a:lnTo>
                <a:lnTo>
                  <a:pt x="68778" y="612825"/>
                </a:lnTo>
                <a:lnTo>
                  <a:pt x="45897" y="612660"/>
                </a:lnTo>
                <a:lnTo>
                  <a:pt x="56635" y="594566"/>
                </a:lnTo>
                <a:lnTo>
                  <a:pt x="44511" y="573425"/>
                </a:lnTo>
                <a:close/>
              </a:path>
              <a:path w="114300" h="643889">
                <a:moveTo>
                  <a:pt x="100406" y="531583"/>
                </a:moveTo>
                <a:lnTo>
                  <a:pt x="92875" y="533501"/>
                </a:lnTo>
                <a:lnTo>
                  <a:pt x="69072" y="573610"/>
                </a:lnTo>
                <a:lnTo>
                  <a:pt x="68732" y="619023"/>
                </a:lnTo>
                <a:lnTo>
                  <a:pt x="70668" y="619023"/>
                </a:lnTo>
                <a:lnTo>
                  <a:pt x="113995" y="546036"/>
                </a:lnTo>
                <a:lnTo>
                  <a:pt x="112077" y="538505"/>
                </a:lnTo>
                <a:lnTo>
                  <a:pt x="100406" y="531583"/>
                </a:lnTo>
                <a:close/>
              </a:path>
              <a:path w="114300" h="643889">
                <a:moveTo>
                  <a:pt x="56635" y="594566"/>
                </a:moveTo>
                <a:lnTo>
                  <a:pt x="45897" y="612660"/>
                </a:lnTo>
                <a:lnTo>
                  <a:pt x="67106" y="612825"/>
                </a:lnTo>
                <a:lnTo>
                  <a:pt x="56635" y="594566"/>
                </a:lnTo>
                <a:close/>
              </a:path>
              <a:path w="114300" h="643889">
                <a:moveTo>
                  <a:pt x="69072" y="573610"/>
                </a:moveTo>
                <a:lnTo>
                  <a:pt x="56635" y="594566"/>
                </a:lnTo>
                <a:lnTo>
                  <a:pt x="67106" y="612825"/>
                </a:lnTo>
                <a:lnTo>
                  <a:pt x="68778" y="612825"/>
                </a:lnTo>
                <a:lnTo>
                  <a:pt x="69072" y="573610"/>
                </a:lnTo>
                <a:close/>
              </a:path>
              <a:path w="114300" h="643889">
                <a:moveTo>
                  <a:pt x="48818" y="0"/>
                </a:moveTo>
                <a:lnTo>
                  <a:pt x="44723" y="545172"/>
                </a:lnTo>
                <a:lnTo>
                  <a:pt x="44617" y="573610"/>
                </a:lnTo>
                <a:lnTo>
                  <a:pt x="56635" y="594566"/>
                </a:lnTo>
                <a:lnTo>
                  <a:pt x="69072" y="573610"/>
                </a:lnTo>
                <a:lnTo>
                  <a:pt x="73367" y="190"/>
                </a:lnTo>
                <a:lnTo>
                  <a:pt x="48818" y="0"/>
                </a:lnTo>
                <a:close/>
              </a:path>
            </a:pathLst>
          </a:custGeom>
          <a:solidFill>
            <a:srgbClr val="FFE600"/>
          </a:solidFill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000">
              <a:latin typeface="Barlow" panose="00000500000000000000" pitchFamily="2" charset="0"/>
            </a:endParaRPr>
          </a:p>
        </p:txBody>
      </p:sp>
      <p:sp>
        <p:nvSpPr>
          <p:cNvPr id="52" name="object 30">
            <a:extLst>
              <a:ext uri="{FF2B5EF4-FFF2-40B4-BE49-F238E27FC236}">
                <a16:creationId xmlns:a16="http://schemas.microsoft.com/office/drawing/2014/main" id="{2E7AA897-DFC0-4129-8404-50A8F8D055D6}"/>
              </a:ext>
            </a:extLst>
          </p:cNvPr>
          <p:cNvSpPr/>
          <p:nvPr/>
        </p:nvSpPr>
        <p:spPr>
          <a:xfrm>
            <a:off x="7330355" y="5401582"/>
            <a:ext cx="162770" cy="250553"/>
          </a:xfrm>
          <a:custGeom>
            <a:avLst/>
            <a:gdLst/>
            <a:ahLst/>
            <a:cxnLst/>
            <a:rect l="l" t="t" r="r" b="b"/>
            <a:pathLst>
              <a:path w="114300" h="643889">
                <a:moveTo>
                  <a:pt x="13804" y="530936"/>
                </a:moveTo>
                <a:lnTo>
                  <a:pt x="2044" y="537679"/>
                </a:lnTo>
                <a:lnTo>
                  <a:pt x="0" y="545172"/>
                </a:lnTo>
                <a:lnTo>
                  <a:pt x="56261" y="643293"/>
                </a:lnTo>
                <a:lnTo>
                  <a:pt x="70668" y="619023"/>
                </a:lnTo>
                <a:lnTo>
                  <a:pt x="68732" y="619023"/>
                </a:lnTo>
                <a:lnTo>
                  <a:pt x="44170" y="618845"/>
                </a:lnTo>
                <a:lnTo>
                  <a:pt x="44511" y="573425"/>
                </a:lnTo>
                <a:lnTo>
                  <a:pt x="21310" y="532968"/>
                </a:lnTo>
                <a:lnTo>
                  <a:pt x="13804" y="530936"/>
                </a:lnTo>
                <a:close/>
              </a:path>
              <a:path w="114300" h="643889">
                <a:moveTo>
                  <a:pt x="44511" y="573425"/>
                </a:moveTo>
                <a:lnTo>
                  <a:pt x="44170" y="618845"/>
                </a:lnTo>
                <a:lnTo>
                  <a:pt x="68732" y="619023"/>
                </a:lnTo>
                <a:lnTo>
                  <a:pt x="68778" y="612825"/>
                </a:lnTo>
                <a:lnTo>
                  <a:pt x="45897" y="612660"/>
                </a:lnTo>
                <a:lnTo>
                  <a:pt x="56635" y="594566"/>
                </a:lnTo>
                <a:lnTo>
                  <a:pt x="44511" y="573425"/>
                </a:lnTo>
                <a:close/>
              </a:path>
              <a:path w="114300" h="643889">
                <a:moveTo>
                  <a:pt x="100406" y="531583"/>
                </a:moveTo>
                <a:lnTo>
                  <a:pt x="92875" y="533501"/>
                </a:lnTo>
                <a:lnTo>
                  <a:pt x="69072" y="573610"/>
                </a:lnTo>
                <a:lnTo>
                  <a:pt x="68732" y="619023"/>
                </a:lnTo>
                <a:lnTo>
                  <a:pt x="70668" y="619023"/>
                </a:lnTo>
                <a:lnTo>
                  <a:pt x="113995" y="546036"/>
                </a:lnTo>
                <a:lnTo>
                  <a:pt x="112077" y="538505"/>
                </a:lnTo>
                <a:lnTo>
                  <a:pt x="100406" y="531583"/>
                </a:lnTo>
                <a:close/>
              </a:path>
              <a:path w="114300" h="643889">
                <a:moveTo>
                  <a:pt x="56635" y="594566"/>
                </a:moveTo>
                <a:lnTo>
                  <a:pt x="45897" y="612660"/>
                </a:lnTo>
                <a:lnTo>
                  <a:pt x="67106" y="612825"/>
                </a:lnTo>
                <a:lnTo>
                  <a:pt x="56635" y="594566"/>
                </a:lnTo>
                <a:close/>
              </a:path>
              <a:path w="114300" h="643889">
                <a:moveTo>
                  <a:pt x="69072" y="573610"/>
                </a:moveTo>
                <a:lnTo>
                  <a:pt x="56635" y="594566"/>
                </a:lnTo>
                <a:lnTo>
                  <a:pt x="67106" y="612825"/>
                </a:lnTo>
                <a:lnTo>
                  <a:pt x="68778" y="612825"/>
                </a:lnTo>
                <a:lnTo>
                  <a:pt x="69072" y="573610"/>
                </a:lnTo>
                <a:close/>
              </a:path>
              <a:path w="114300" h="643889">
                <a:moveTo>
                  <a:pt x="48818" y="0"/>
                </a:moveTo>
                <a:lnTo>
                  <a:pt x="44723" y="545172"/>
                </a:lnTo>
                <a:lnTo>
                  <a:pt x="44617" y="573610"/>
                </a:lnTo>
                <a:lnTo>
                  <a:pt x="56635" y="594566"/>
                </a:lnTo>
                <a:lnTo>
                  <a:pt x="69072" y="573610"/>
                </a:lnTo>
                <a:lnTo>
                  <a:pt x="73367" y="190"/>
                </a:lnTo>
                <a:lnTo>
                  <a:pt x="48818" y="0"/>
                </a:lnTo>
                <a:close/>
              </a:path>
            </a:pathLst>
          </a:custGeom>
          <a:solidFill>
            <a:srgbClr val="FFE600"/>
          </a:solidFill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000">
              <a:latin typeface="Barlow" panose="00000500000000000000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8746ED-3F42-401F-85FA-99E320C33A09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Accounting Discussion Series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IAI – 17 – 9 - 2020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343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C8F5F-186E-41BE-BD91-EF36A0D86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8689"/>
            <a:ext cx="10957560" cy="1143000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Model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Umum</a:t>
            </a:r>
            <a:r>
              <a:rPr lang="en-US" dirty="0">
                <a:latin typeface="Fjalla One" panose="02000506040000020004" pitchFamily="2" charset="0"/>
              </a:rPr>
              <a:t> (GMM)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C6498-0F1A-4A73-B837-D54733FEC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6081" y="1535113"/>
            <a:ext cx="4377163" cy="369887"/>
          </a:xfrm>
          <a:noFill/>
          <a:ln w="38100">
            <a:solidFill>
              <a:srgbClr val="EB875F"/>
            </a:solidFill>
          </a:ln>
        </p:spPr>
        <p:txBody>
          <a:bodyPr anchor="ctr"/>
          <a:lstStyle/>
          <a:p>
            <a:r>
              <a:rPr lang="en-US" sz="1800" dirty="0" err="1"/>
              <a:t>Arus</a:t>
            </a:r>
            <a:r>
              <a:rPr lang="en-US" sz="1800" dirty="0"/>
              <a:t> kas yang </a:t>
            </a:r>
            <a:r>
              <a:rPr lang="en-US" sz="1800" dirty="0" err="1"/>
              <a:t>termasuk</a:t>
            </a:r>
            <a:endParaRPr lang="en-ID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38F165-1854-41C7-AFB6-B9E06A9FE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2855" y="2147372"/>
            <a:ext cx="4377163" cy="432962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Premi</a:t>
            </a:r>
            <a:r>
              <a:rPr lang="en-US" sz="1400" dirty="0"/>
              <a:t> (</a:t>
            </a:r>
            <a:r>
              <a:rPr lang="en-US" sz="1400" dirty="0" err="1"/>
              <a:t>termasuk</a:t>
            </a:r>
            <a:r>
              <a:rPr lang="en-US" sz="1400" dirty="0"/>
              <a:t> </a:t>
            </a:r>
            <a:r>
              <a:rPr lang="en-US" sz="1400" dirty="0" err="1"/>
              <a:t>penyesuain</a:t>
            </a:r>
            <a:r>
              <a:rPr lang="en-US" sz="1400" dirty="0"/>
              <a:t> dan </a:t>
            </a:r>
            <a:r>
              <a:rPr lang="en-US" sz="1400" dirty="0" err="1"/>
              <a:t>cicilan</a:t>
            </a:r>
            <a:r>
              <a:rPr lang="en-US" sz="1400" dirty="0"/>
              <a:t> </a:t>
            </a:r>
            <a:r>
              <a:rPr lang="en-US" sz="1400" dirty="0" err="1"/>
              <a:t>premi</a:t>
            </a:r>
            <a:r>
              <a:rPr lang="en-US" sz="1400" dirty="0"/>
              <a:t>)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klaim</a:t>
            </a:r>
            <a:r>
              <a:rPr lang="en-US" sz="1400" dirty="0"/>
              <a:t> dan </a:t>
            </a:r>
            <a:r>
              <a:rPr lang="en-US" sz="1400" dirty="0" err="1"/>
              <a:t>manfaat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pemegang</a:t>
            </a:r>
            <a:r>
              <a:rPr lang="en-US" sz="1400" dirty="0"/>
              <a:t> polis, </a:t>
            </a:r>
            <a:r>
              <a:rPr lang="en-US" sz="1400" dirty="0" err="1"/>
              <a:t>termasuk</a:t>
            </a:r>
            <a:r>
              <a:rPr lang="en-US" sz="1400" dirty="0"/>
              <a:t> </a:t>
            </a:r>
            <a:r>
              <a:rPr lang="en-US" sz="1400" dirty="0" err="1"/>
              <a:t>dilaporkan</a:t>
            </a:r>
            <a:r>
              <a:rPr lang="en-US" sz="1400" dirty="0"/>
              <a:t> </a:t>
            </a:r>
            <a:r>
              <a:rPr lang="en-US" sz="1400" dirty="0" err="1"/>
              <a:t>tapi</a:t>
            </a:r>
            <a:r>
              <a:rPr lang="en-US" sz="1400" dirty="0"/>
              <a:t> </a:t>
            </a:r>
            <a:r>
              <a:rPr lang="en-US" sz="1400" dirty="0" err="1"/>
              <a:t>belum</a:t>
            </a:r>
            <a:r>
              <a:rPr lang="en-US" sz="1400" dirty="0"/>
              <a:t> </a:t>
            </a:r>
            <a:r>
              <a:rPr lang="en-US" sz="1400" dirty="0" err="1"/>
              <a:t>dibayarkan</a:t>
            </a:r>
            <a:r>
              <a:rPr lang="en-US" sz="1400" dirty="0"/>
              <a:t>,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terjadi</a:t>
            </a:r>
            <a:r>
              <a:rPr lang="en-US" sz="1400" dirty="0"/>
              <a:t> </a:t>
            </a:r>
            <a:r>
              <a:rPr lang="en-US" sz="1400" dirty="0" err="1"/>
              <a:t>namun</a:t>
            </a:r>
            <a:r>
              <a:rPr lang="en-US" sz="1400" dirty="0"/>
              <a:t> </a:t>
            </a:r>
            <a:r>
              <a:rPr lang="en-US" sz="1400" dirty="0" err="1"/>
              <a:t>belum</a:t>
            </a:r>
            <a:r>
              <a:rPr lang="en-US" sz="1400" dirty="0"/>
              <a:t> </a:t>
            </a:r>
            <a:r>
              <a:rPr lang="en-US" sz="1400" dirty="0" err="1"/>
              <a:t>dilaporkan</a:t>
            </a:r>
            <a:r>
              <a:rPr lang="en-US" sz="1400" dirty="0"/>
              <a:t>, </a:t>
            </a:r>
            <a:r>
              <a:rPr lang="en-US" sz="1400" dirty="0" err="1"/>
              <a:t>termasuk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penanganan</a:t>
            </a:r>
            <a:r>
              <a:rPr lang="en-US" sz="1400" dirty="0"/>
              <a:t> dan </a:t>
            </a:r>
            <a:r>
              <a:rPr lang="en-US" sz="1400" dirty="0" err="1"/>
              <a:t>investigasi</a:t>
            </a:r>
            <a:r>
              <a:rPr lang="en-US" sz="1400" dirty="0"/>
              <a:t> </a:t>
            </a:r>
            <a:r>
              <a:rPr lang="en-US" sz="1400" dirty="0" err="1"/>
              <a:t>klaim</a:t>
            </a:r>
            <a:r>
              <a:rPr lang="en-US" sz="1400" dirty="0"/>
              <a:t>.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Pembayaran</a:t>
            </a:r>
            <a:r>
              <a:rPr lang="en-US" sz="1400" dirty="0"/>
              <a:t> yang </a:t>
            </a:r>
            <a:r>
              <a:rPr lang="en-US" sz="1400" dirty="0" err="1"/>
              <a:t>tergantung</a:t>
            </a:r>
            <a:r>
              <a:rPr lang="en-US" sz="1400" dirty="0"/>
              <a:t> pada </a:t>
            </a:r>
            <a:r>
              <a:rPr lang="en-US" sz="1400" dirty="0" err="1"/>
              <a:t>imbal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item </a:t>
            </a:r>
            <a:r>
              <a:rPr lang="en-US" sz="1400" dirty="0" err="1"/>
              <a:t>pendasar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 yang </a:t>
            </a:r>
            <a:r>
              <a:rPr lang="en-US" sz="1400" dirty="0" err="1"/>
              <a:t>berasal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derivative, </a:t>
            </a:r>
            <a:r>
              <a:rPr lang="en-US" sz="1400" dirty="0" err="1"/>
              <a:t>opsi</a:t>
            </a:r>
            <a:r>
              <a:rPr lang="en-US" sz="1400" dirty="0"/>
              <a:t> dan </a:t>
            </a:r>
            <a:r>
              <a:rPr lang="en-US" sz="1400" dirty="0" err="1"/>
              <a:t>jaminan</a:t>
            </a:r>
            <a:r>
              <a:rPr lang="en-US" sz="1400" dirty="0"/>
              <a:t> yang </a:t>
            </a:r>
            <a:r>
              <a:rPr lang="en-US" sz="1400" dirty="0" err="1"/>
              <a:t>melekat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kkonrak</a:t>
            </a:r>
            <a:r>
              <a:rPr lang="en-US" sz="1400" dirty="0"/>
              <a:t>, </a:t>
            </a:r>
            <a:r>
              <a:rPr lang="en-US" sz="1400" dirty="0" err="1"/>
              <a:t>sepanjang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dipisahkan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Alokasi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akuisisi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diatribusikan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portfolio </a:t>
            </a:r>
            <a:r>
              <a:rPr lang="en-US" sz="1400" dirty="0" err="1"/>
              <a:t>dimana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berada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Alokasi</a:t>
            </a:r>
            <a:r>
              <a:rPr lang="en-US" sz="1400" dirty="0"/>
              <a:t> overhead </a:t>
            </a:r>
            <a:r>
              <a:rPr lang="en-US" sz="1400" dirty="0" err="1"/>
              <a:t>tetap</a:t>
            </a:r>
            <a:r>
              <a:rPr lang="en-US" sz="1400" dirty="0"/>
              <a:t> dan variable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diatribusikan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pemenuhan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administrasi</a:t>
            </a:r>
            <a:r>
              <a:rPr lang="en-US" sz="1400" dirty="0"/>
              <a:t> dan </a:t>
            </a:r>
            <a:r>
              <a:rPr lang="en-US" sz="1400" dirty="0" err="1"/>
              <a:t>pemeliharaan</a:t>
            </a:r>
            <a:r>
              <a:rPr lang="en-US" sz="1400" dirty="0"/>
              <a:t> polis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bebasis</a:t>
            </a:r>
            <a:r>
              <a:rPr lang="en-US" sz="1400" dirty="0"/>
              <a:t> </a:t>
            </a:r>
            <a:r>
              <a:rPr lang="en-US" sz="1400" dirty="0" err="1"/>
              <a:t>transaksi</a:t>
            </a:r>
            <a:r>
              <a:rPr lang="en-US" sz="1400" dirty="0"/>
              <a:t> dan </a:t>
            </a:r>
            <a:r>
              <a:rPr lang="en-US" sz="1400" dirty="0" err="1"/>
              <a:t>pungutan</a:t>
            </a:r>
            <a:r>
              <a:rPr lang="en-US" sz="1400" dirty="0"/>
              <a:t> yang </a:t>
            </a:r>
            <a:r>
              <a:rPr lang="en-US" sz="1400" dirty="0" err="1"/>
              <a:t>timbul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yang </a:t>
            </a:r>
            <a:r>
              <a:rPr lang="en-US" sz="1400" dirty="0" err="1"/>
              <a:t>ada</a:t>
            </a:r>
            <a:endParaRPr lang="en-ID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6C1F6D-0434-4C08-BA5A-285A9802B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1535113"/>
            <a:ext cx="3657601" cy="369887"/>
          </a:xfrm>
          <a:ln w="38100">
            <a:solidFill>
              <a:srgbClr val="EB875F"/>
            </a:solidFill>
          </a:ln>
        </p:spPr>
        <p:txBody>
          <a:bodyPr anchor="ctr"/>
          <a:lstStyle/>
          <a:p>
            <a:r>
              <a:rPr lang="en-US" sz="1800" dirty="0" err="1"/>
              <a:t>Arus</a:t>
            </a:r>
            <a:r>
              <a:rPr lang="en-US" sz="1800" dirty="0"/>
              <a:t> kas yang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termasuk</a:t>
            </a:r>
            <a:endParaRPr lang="en-ID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894BFE-5C0A-4592-BB71-9850B42BD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4964" y="2161145"/>
            <a:ext cx="3657601" cy="395128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Imbal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investasi</a:t>
            </a:r>
            <a:r>
              <a:rPr lang="en-US" sz="1400" dirty="0"/>
              <a:t> 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Arus</a:t>
            </a:r>
            <a:r>
              <a:rPr lang="en-US" sz="1400" dirty="0"/>
              <a:t> kas yang </a:t>
            </a:r>
            <a:r>
              <a:rPr lang="en-US" sz="1400" dirty="0" err="1"/>
              <a:t>timbul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komponen</a:t>
            </a:r>
            <a:r>
              <a:rPr lang="en-US" sz="1400" dirty="0"/>
              <a:t> yang </a:t>
            </a:r>
            <a:r>
              <a:rPr lang="en-US" sz="1400" dirty="0" err="1"/>
              <a:t>dipisahkan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dan </a:t>
            </a:r>
            <a:r>
              <a:rPr lang="en-US" sz="1400" dirty="0" err="1"/>
              <a:t>diperhitungkan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lain yang </a:t>
            </a:r>
            <a:r>
              <a:rPr lang="en-US" sz="1400" dirty="0" err="1"/>
              <a:t>berlaku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Arus</a:t>
            </a:r>
            <a:r>
              <a:rPr lang="en-US" sz="1400" dirty="0"/>
              <a:t> kas di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batas</a:t>
            </a:r>
            <a:r>
              <a:rPr lang="en-US" sz="1400" dirty="0"/>
              <a:t> </a:t>
            </a:r>
            <a:r>
              <a:rPr lang="en-US" sz="1400" dirty="0" err="1"/>
              <a:t>ontrak</a:t>
            </a:r>
            <a:r>
              <a:rPr lang="en-US" sz="1400" dirty="0"/>
              <a:t> 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Arus</a:t>
            </a:r>
            <a:r>
              <a:rPr lang="en-US" sz="1400" dirty="0"/>
              <a:t> kas (</a:t>
            </a:r>
            <a:r>
              <a:rPr lang="en-US" sz="1400" dirty="0" err="1"/>
              <a:t>penerimaan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) yang </a:t>
            </a:r>
            <a:r>
              <a:rPr lang="en-US" sz="1400" dirty="0" err="1"/>
              <a:t>timbul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reansurasi</a:t>
            </a:r>
            <a:r>
              <a:rPr lang="en-US" sz="1400" dirty="0"/>
              <a:t> </a:t>
            </a:r>
            <a:r>
              <a:rPr lang="en-US" sz="1400" dirty="0" err="1"/>
              <a:t>milikan</a:t>
            </a:r>
            <a:endParaRPr lang="en-US" sz="1400" dirty="0"/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Arus</a:t>
            </a:r>
            <a:r>
              <a:rPr lang="en-US" sz="1400" dirty="0"/>
              <a:t> kas yang </a:t>
            </a:r>
            <a:r>
              <a:rPr lang="en-US" sz="1400" dirty="0" err="1"/>
              <a:t>berhubungan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yang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diatribusikan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portfolio </a:t>
            </a:r>
            <a:r>
              <a:rPr lang="en-US" sz="1400" dirty="0" err="1"/>
              <a:t>kontrak</a:t>
            </a:r>
            <a:r>
              <a:rPr lang="en-US" sz="1400" dirty="0"/>
              <a:t> (</a:t>
            </a:r>
            <a:r>
              <a:rPr lang="en-US" sz="1400" dirty="0" err="1"/>
              <a:t>misalnya</a:t>
            </a:r>
            <a:r>
              <a:rPr lang="en-US" sz="1400" dirty="0"/>
              <a:t> </a:t>
            </a:r>
            <a:r>
              <a:rPr lang="en-US" sz="1400" dirty="0" err="1"/>
              <a:t>beberaa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pengembangan</a:t>
            </a:r>
            <a:r>
              <a:rPr lang="en-US" sz="1400" dirty="0"/>
              <a:t> </a:t>
            </a:r>
            <a:r>
              <a:rPr lang="en-US" sz="1400" dirty="0" err="1"/>
              <a:t>prosuk</a:t>
            </a:r>
            <a:r>
              <a:rPr lang="en-US" sz="1400" dirty="0"/>
              <a:t> dan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pelatihan</a:t>
            </a:r>
            <a:r>
              <a:rPr lang="en-US" sz="1400" dirty="0"/>
              <a:t>)</a:t>
            </a:r>
          </a:p>
          <a:p>
            <a:pPr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1400" dirty="0" err="1"/>
              <a:t>Pembayaran</a:t>
            </a:r>
            <a:r>
              <a:rPr lang="en-US" sz="1400" dirty="0"/>
              <a:t> dan </a:t>
            </a:r>
            <a:r>
              <a:rPr lang="en-US" sz="1400" dirty="0" err="1"/>
              <a:t>penerimaan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pengahsilan</a:t>
            </a:r>
            <a:r>
              <a:rPr lang="en-US" sz="1400" dirty="0"/>
              <a:t> yang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entitas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kapasitas</a:t>
            </a:r>
            <a:r>
              <a:rPr lang="en-US" sz="1400" dirty="0"/>
              <a:t> </a:t>
            </a:r>
            <a:r>
              <a:rPr lang="en-US" sz="1400" dirty="0" err="1"/>
              <a:t>fidusia</a:t>
            </a:r>
            <a:endParaRPr lang="en-ID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7B0693-8C3F-4D03-AC3A-C408AB5E0093}"/>
              </a:ext>
            </a:extLst>
          </p:cNvPr>
          <p:cNvSpPr/>
          <p:nvPr/>
        </p:nvSpPr>
        <p:spPr bwMode="auto">
          <a:xfrm>
            <a:off x="624840" y="1535113"/>
            <a:ext cx="2575560" cy="4563548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CB9A72-4EAB-479E-81CD-A893EF2CAB5F}"/>
              </a:ext>
            </a:extLst>
          </p:cNvPr>
          <p:cNvSpPr/>
          <p:nvPr/>
        </p:nvSpPr>
        <p:spPr bwMode="auto">
          <a:xfrm>
            <a:off x="769621" y="1677761"/>
            <a:ext cx="2285998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62881B-7BA0-4E03-9488-8F5A9E4D691B}"/>
              </a:ext>
            </a:extLst>
          </p:cNvPr>
          <p:cNvSpPr/>
          <p:nvPr/>
        </p:nvSpPr>
        <p:spPr bwMode="auto">
          <a:xfrm>
            <a:off x="784859" y="2637065"/>
            <a:ext cx="2270760" cy="76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EAD68A-48E9-492C-A62C-2ABCC1B13BFC}"/>
              </a:ext>
            </a:extLst>
          </p:cNvPr>
          <p:cNvSpPr/>
          <p:nvPr/>
        </p:nvSpPr>
        <p:spPr bwMode="auto">
          <a:xfrm>
            <a:off x="769621" y="3516540"/>
            <a:ext cx="2285998" cy="760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uang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376572-9E53-44EC-AD5E-DDB1B97E5CFC}"/>
              </a:ext>
            </a:extLst>
          </p:cNvPr>
          <p:cNvSpPr/>
          <p:nvPr/>
        </p:nvSpPr>
        <p:spPr bwMode="auto">
          <a:xfrm>
            <a:off x="784859" y="4419600"/>
            <a:ext cx="2270760" cy="1524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36ABED-896D-459A-9C62-8FE570C8A20D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Accounting Discussion Series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IAI – 17 – 9 - 2020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06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F2D66C-3D75-4D48-B454-7D4F5B1E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244960"/>
            <a:ext cx="9970298" cy="1275127"/>
          </a:xfrm>
        </p:spPr>
        <p:txBody>
          <a:bodyPr/>
          <a:lstStyle/>
          <a:p>
            <a:r>
              <a:rPr lang="en-US" sz="4400" dirty="0">
                <a:latin typeface="Fjalla One" panose="02000506040000020004" pitchFamily="2" charset="0"/>
              </a:rPr>
              <a:t>Model </a:t>
            </a:r>
            <a:r>
              <a:rPr lang="en-US" sz="4400" dirty="0" err="1">
                <a:latin typeface="Fjalla One" panose="02000506040000020004" pitchFamily="2" charset="0"/>
              </a:rPr>
              <a:t>Pengukuran</a:t>
            </a:r>
            <a:r>
              <a:rPr lang="en-US" sz="4400" dirty="0">
                <a:latin typeface="Fjalla One" panose="02000506040000020004" pitchFamily="2" charset="0"/>
              </a:rPr>
              <a:t> </a:t>
            </a:r>
            <a:r>
              <a:rPr lang="en-US" sz="4400" dirty="0" err="1">
                <a:latin typeface="Fjalla One" panose="02000506040000020004" pitchFamily="2" charset="0"/>
              </a:rPr>
              <a:t>Umum</a:t>
            </a:r>
            <a:r>
              <a:rPr lang="en-US" sz="4400" dirty="0">
                <a:latin typeface="Fjalla One" panose="02000506040000020004" pitchFamily="2" charset="0"/>
              </a:rPr>
              <a:t> (GMM)</a:t>
            </a:r>
            <a:endParaRPr lang="en-ID" sz="4400" dirty="0">
              <a:latin typeface="Fjalla One" panose="02000506040000020004" pitchFamily="2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DDD9F5-075F-4655-83B4-3708B8C03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600" y="1752600"/>
            <a:ext cx="7620000" cy="3913860"/>
          </a:xfrm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400" dirty="0" err="1"/>
              <a:t>Menyesuaikan</a:t>
            </a:r>
            <a:r>
              <a:rPr lang="en-US" sz="1400" dirty="0"/>
              <a:t> </a:t>
            </a:r>
            <a:r>
              <a:rPr lang="en-US" sz="1400" dirty="0" err="1"/>
              <a:t>estimasi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masa </a:t>
            </a:r>
            <a:r>
              <a:rPr lang="en-US" sz="1400" dirty="0" err="1"/>
              <a:t>depan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nilai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uang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tingkat</a:t>
            </a:r>
            <a:r>
              <a:rPr lang="en-US" sz="1400" dirty="0"/>
              <a:t> </a:t>
            </a:r>
            <a:r>
              <a:rPr lang="en-US" sz="1400" dirty="0" err="1"/>
              <a:t>diskonto</a:t>
            </a:r>
            <a:r>
              <a:rPr lang="en-US" sz="1400" dirty="0"/>
              <a:t> yang: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 err="1"/>
              <a:t>Mencerminan</a:t>
            </a:r>
            <a:r>
              <a:rPr lang="en-US" sz="1400" dirty="0"/>
              <a:t> </a:t>
            </a:r>
            <a:r>
              <a:rPr lang="en-US" sz="1400" dirty="0" err="1"/>
              <a:t>karateristik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</a:t>
            </a:r>
            <a:r>
              <a:rPr lang="en-US" sz="1400" dirty="0" err="1"/>
              <a:t>pemenuhan</a:t>
            </a:r>
            <a:endParaRPr lang="en-US" sz="14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 err="1"/>
              <a:t>Konsisten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pasa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diamati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instrument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yang </a:t>
            </a:r>
            <a:r>
              <a:rPr lang="en-US" sz="1400" dirty="0" err="1"/>
              <a:t>memiliki</a:t>
            </a:r>
            <a:r>
              <a:rPr lang="en-US" sz="1400" dirty="0"/>
              <a:t> </a:t>
            </a:r>
            <a:r>
              <a:rPr lang="en-US" sz="1400" dirty="0" err="1"/>
              <a:t>karakteristik</a:t>
            </a:r>
            <a:r>
              <a:rPr lang="en-US" sz="1400" dirty="0"/>
              <a:t> yang </a:t>
            </a:r>
            <a:r>
              <a:rPr lang="en-US" sz="1400" dirty="0" err="1"/>
              <a:t>konsisten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, </a:t>
            </a:r>
            <a:r>
              <a:rPr lang="en-US" sz="1400" dirty="0" err="1"/>
              <a:t>misalnya</a:t>
            </a:r>
            <a:r>
              <a:rPr lang="en-US" sz="1400" dirty="0"/>
              <a:t>, </a:t>
            </a:r>
            <a:r>
              <a:rPr lang="en-US" sz="1400" dirty="0" err="1"/>
              <a:t>sehubungan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, maa uang dan </a:t>
            </a:r>
            <a:r>
              <a:rPr lang="en-US" sz="1400" dirty="0" err="1"/>
              <a:t>likuiditas</a:t>
            </a:r>
            <a:r>
              <a:rPr lang="en-US" sz="1400" dirty="0"/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 err="1"/>
              <a:t>Meyesuaikan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pasar yang </a:t>
            </a:r>
            <a:r>
              <a:rPr lang="en-US" sz="1400" dirty="0" err="1"/>
              <a:t>diamati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mencerminkan</a:t>
            </a:r>
            <a:r>
              <a:rPr lang="en-US" sz="1400" dirty="0"/>
              <a:t> </a:t>
            </a:r>
            <a:r>
              <a:rPr lang="en-US" sz="1400" dirty="0" err="1"/>
              <a:t>karakeristik</a:t>
            </a:r>
            <a:r>
              <a:rPr lang="en-US" sz="1400" dirty="0"/>
              <a:t> </a:t>
            </a:r>
            <a:r>
              <a:rPr lang="en-US" sz="1400" dirty="0" err="1"/>
              <a:t>kewajiban</a:t>
            </a:r>
            <a:r>
              <a:rPr lang="en-US" sz="1400" dirty="0"/>
              <a:t>/factor yang </a:t>
            </a:r>
            <a:r>
              <a:rPr lang="en-US" sz="1400" dirty="0" err="1"/>
              <a:t>relevan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kkontrak</a:t>
            </a:r>
            <a:r>
              <a:rPr lang="en-US" sz="1400" dirty="0"/>
              <a:t>, </a:t>
            </a:r>
            <a:r>
              <a:rPr lang="en-US" sz="1400" dirty="0" err="1"/>
              <a:t>misalnya</a:t>
            </a:r>
            <a:r>
              <a:rPr lang="en-US" sz="1400" dirty="0"/>
              <a:t> </a:t>
            </a:r>
            <a:r>
              <a:rPr lang="en-US" sz="1400" dirty="0" err="1"/>
              <a:t>pengecualian</a:t>
            </a:r>
            <a:r>
              <a:rPr lang="en-US" sz="1400" dirty="0"/>
              <a:t> </a:t>
            </a:r>
            <a:r>
              <a:rPr lang="en-US" sz="1400" dirty="0" err="1"/>
              <a:t>risiko</a:t>
            </a:r>
            <a:r>
              <a:rPr lang="en-US" sz="1400" dirty="0"/>
              <a:t> yang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relevan</a:t>
            </a:r>
            <a:r>
              <a:rPr lang="en-US" sz="1400" dirty="0"/>
              <a:t>, </a:t>
            </a:r>
            <a:r>
              <a:rPr lang="en-US" sz="1400" dirty="0" err="1"/>
              <a:t>memperkirakan</a:t>
            </a:r>
            <a:r>
              <a:rPr lang="en-US" sz="1400" dirty="0"/>
              <a:t> </a:t>
            </a:r>
            <a:r>
              <a:rPr lang="en-US" sz="1400" dirty="0" err="1"/>
              <a:t>tarif</a:t>
            </a:r>
            <a:r>
              <a:rPr lang="en-US" sz="1400" dirty="0"/>
              <a:t> di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ata</a:t>
            </a:r>
            <a:r>
              <a:rPr lang="en-US" sz="1400" dirty="0"/>
              <a:t> yang </a:t>
            </a:r>
            <a:r>
              <a:rPr lang="en-US" sz="1400" dirty="0" err="1"/>
              <a:t>diamati</a:t>
            </a:r>
            <a:r>
              <a:rPr lang="en-US" sz="1400" dirty="0"/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 err="1"/>
              <a:t>Konsisten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estimasi</a:t>
            </a:r>
            <a:r>
              <a:rPr lang="en-US" sz="1400" dirty="0"/>
              <a:t> lain yang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mengukur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</a:t>
            </a:r>
            <a:r>
              <a:rPr lang="en-US" sz="1400" dirty="0" err="1"/>
              <a:t>suransi</a:t>
            </a:r>
            <a:r>
              <a:rPr lang="en-US" sz="1400" dirty="0"/>
              <a:t> (</a:t>
            </a:r>
            <a:r>
              <a:rPr lang="en-US" sz="1400" dirty="0" err="1"/>
              <a:t>misalnya</a:t>
            </a:r>
            <a:r>
              <a:rPr lang="en-US" sz="1400" dirty="0"/>
              <a:t> </a:t>
            </a:r>
            <a:r>
              <a:rPr lang="en-US" sz="1400" dirty="0" err="1"/>
              <a:t>inflasi</a:t>
            </a:r>
            <a:r>
              <a:rPr lang="en-US" sz="1400" dirty="0"/>
              <a:t>, </a:t>
            </a:r>
            <a:r>
              <a:rPr lang="en-US" sz="1400" dirty="0" err="1"/>
              <a:t>tingkat</a:t>
            </a:r>
            <a:r>
              <a:rPr lang="en-US" sz="1400" dirty="0"/>
              <a:t> </a:t>
            </a:r>
            <a:r>
              <a:rPr lang="en-US" sz="1400" dirty="0" err="1"/>
              <a:t>diskonto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kontrak</a:t>
            </a:r>
            <a:r>
              <a:rPr lang="en-US" sz="1400" dirty="0"/>
              <a:t> par).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err="1"/>
              <a:t>Pendekatan</a:t>
            </a:r>
            <a:r>
              <a:rPr lang="en-US" sz="1400" dirty="0"/>
              <a:t> </a:t>
            </a:r>
            <a:r>
              <a:rPr lang="en-US" sz="1400" dirty="0" err="1"/>
              <a:t>atas-bawah</a:t>
            </a:r>
            <a:r>
              <a:rPr lang="en-US" sz="1400" dirty="0"/>
              <a:t> (top-down)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pendekatan</a:t>
            </a:r>
            <a:r>
              <a:rPr lang="en-US" sz="1400" dirty="0"/>
              <a:t> </a:t>
            </a:r>
            <a:r>
              <a:rPr lang="en-US" sz="1400" dirty="0" err="1"/>
              <a:t>bawah-atas</a:t>
            </a:r>
            <a:r>
              <a:rPr lang="en-US" sz="1400" dirty="0"/>
              <a:t> (bottom-up)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perlu</a:t>
            </a:r>
            <a:r>
              <a:rPr lang="en-US" sz="1400" dirty="0"/>
              <a:t> </a:t>
            </a:r>
            <a:r>
              <a:rPr lang="en-US" sz="1400" dirty="0" err="1"/>
              <a:t>mendiskontokan</a:t>
            </a:r>
            <a:r>
              <a:rPr lang="en-US" sz="1400" dirty="0"/>
              <a:t> </a:t>
            </a:r>
            <a:r>
              <a:rPr lang="en-US" sz="1400" dirty="0" err="1"/>
              <a:t>arus</a:t>
            </a:r>
            <a:r>
              <a:rPr lang="en-US" sz="1400" dirty="0"/>
              <a:t> kas yang </a:t>
            </a:r>
            <a:r>
              <a:rPr lang="en-US" sz="1400" dirty="0" err="1"/>
              <a:t>dieskpetasikan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dibayar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diterima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kurang</a:t>
            </a:r>
            <a:r>
              <a:rPr lang="en-US" sz="1400" dirty="0"/>
              <a:t>.</a:t>
            </a:r>
            <a:endParaRPr lang="en-ID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07D059-03A4-4E34-A520-47AB7039C1D3}"/>
              </a:ext>
            </a:extLst>
          </p:cNvPr>
          <p:cNvSpPr/>
          <p:nvPr/>
        </p:nvSpPr>
        <p:spPr bwMode="auto">
          <a:xfrm>
            <a:off x="381000" y="1704060"/>
            <a:ext cx="2590800" cy="396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8D082-76CB-4212-BB1E-82348E15C471}"/>
              </a:ext>
            </a:extLst>
          </p:cNvPr>
          <p:cNvSpPr/>
          <p:nvPr/>
        </p:nvSpPr>
        <p:spPr bwMode="auto">
          <a:xfrm>
            <a:off x="540026" y="1853221"/>
            <a:ext cx="22860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Konstraktual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DCC55B-39D8-4394-89D0-48BC1C44BB4B}"/>
              </a:ext>
            </a:extLst>
          </p:cNvPr>
          <p:cNvSpPr/>
          <p:nvPr/>
        </p:nvSpPr>
        <p:spPr bwMode="auto">
          <a:xfrm>
            <a:off x="533400" y="2687880"/>
            <a:ext cx="2286000" cy="6372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5D114-94C6-460B-96B9-7CE3F8A68960}"/>
              </a:ext>
            </a:extLst>
          </p:cNvPr>
          <p:cNvSpPr/>
          <p:nvPr/>
        </p:nvSpPr>
        <p:spPr bwMode="auto">
          <a:xfrm>
            <a:off x="540026" y="3418133"/>
            <a:ext cx="2286000" cy="762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Dari uang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657831-9422-49E0-81FD-22A12AD5C25E}"/>
              </a:ext>
            </a:extLst>
          </p:cNvPr>
          <p:cNvSpPr/>
          <p:nvPr/>
        </p:nvSpPr>
        <p:spPr bwMode="auto">
          <a:xfrm>
            <a:off x="540026" y="4273126"/>
            <a:ext cx="2286000" cy="12680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525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D03-BDE7-4242-92C5-0C3C35B7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41375"/>
            <a:ext cx="9970298" cy="1275127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Model </a:t>
            </a:r>
            <a:r>
              <a:rPr lang="en-US" sz="4000" dirty="0" err="1">
                <a:latin typeface="Fjalla One" panose="02000506040000020004" pitchFamily="2" charset="0"/>
              </a:rPr>
              <a:t>Pengukuran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Umum</a:t>
            </a:r>
            <a:r>
              <a:rPr lang="en-US" sz="4000" dirty="0">
                <a:latin typeface="Fjalla One" panose="02000506040000020004" pitchFamily="2" charset="0"/>
              </a:rPr>
              <a:t> (GMM)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78308-8633-4950-972C-FC69ADA72DC9}"/>
              </a:ext>
            </a:extLst>
          </p:cNvPr>
          <p:cNvSpPr/>
          <p:nvPr/>
        </p:nvSpPr>
        <p:spPr bwMode="auto">
          <a:xfrm>
            <a:off x="533400" y="1339081"/>
            <a:ext cx="2362200" cy="464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454F92-F9A4-4734-A32B-5AEE2F1B7FFF}"/>
              </a:ext>
            </a:extLst>
          </p:cNvPr>
          <p:cNvSpPr/>
          <p:nvPr/>
        </p:nvSpPr>
        <p:spPr bwMode="auto">
          <a:xfrm>
            <a:off x="685800" y="1432081"/>
            <a:ext cx="2057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E0BE34-19FE-4D2E-9ABB-97BD5F1ACA40}"/>
              </a:ext>
            </a:extLst>
          </p:cNvPr>
          <p:cNvSpPr/>
          <p:nvPr/>
        </p:nvSpPr>
        <p:spPr bwMode="auto">
          <a:xfrm>
            <a:off x="653143" y="2481348"/>
            <a:ext cx="2057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3197DF-03D7-41E7-A730-EBE81E158D25}"/>
              </a:ext>
            </a:extLst>
          </p:cNvPr>
          <p:cNvSpPr/>
          <p:nvPr/>
        </p:nvSpPr>
        <p:spPr bwMode="auto">
          <a:xfrm>
            <a:off x="636814" y="3528995"/>
            <a:ext cx="2090057" cy="735256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uang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B08EE-30F5-4A48-BB30-01862D918528}"/>
              </a:ext>
            </a:extLst>
          </p:cNvPr>
          <p:cNvSpPr/>
          <p:nvPr/>
        </p:nvSpPr>
        <p:spPr bwMode="auto">
          <a:xfrm>
            <a:off x="685800" y="4400796"/>
            <a:ext cx="2090057" cy="14518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DF88D-76F1-4F49-B26C-CF3C9B4BBB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5" t="23333" r="15000" b="16666"/>
          <a:stretch/>
        </p:blipFill>
        <p:spPr>
          <a:xfrm>
            <a:off x="2928257" y="1338347"/>
            <a:ext cx="8958943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9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095118" y="1386886"/>
            <a:ext cx="8274977" cy="1988409"/>
          </a:xfrm>
          <a:prstGeom prst="rect">
            <a:avLst/>
          </a:prstGeom>
        </p:spPr>
        <p:txBody>
          <a:bodyPr vert="horz" wrap="square" lIns="0" tIns="5759" rIns="0" bIns="0" rtlCol="0">
            <a:spAutoFit/>
          </a:bodyPr>
          <a:lstStyle/>
          <a:p>
            <a:pPr marL="239535" marR="116888" indent="-228594">
              <a:spcBef>
                <a:spcPts val="45"/>
              </a:spcBef>
              <a:buFont typeface="Arial" panose="020B0604020202020204" pitchFamily="34" charset="0"/>
              <a:buChar char="•"/>
              <a:tabLst>
                <a:tab pos="234351" algn="l"/>
              </a:tabLst>
            </a:pP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Kompensasi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menanggung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59" dirty="0">
                <a:latin typeface="Calibri" panose="020F0502020204030204" pitchFamily="34" charset="0"/>
                <a:cs typeface="Calibri" panose="020F0502020204030204" pitchFamily="34" charset="0"/>
              </a:rPr>
              <a:t>ketidakpastian</a:t>
            </a:r>
            <a:r>
              <a:rPr sz="1600" b="1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9" dirty="0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2" dirty="0"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sz="1600"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yang 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55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sz="1600" b="1" spc="-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55" dirty="0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sz="1600" b="1" spc="-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59" dirty="0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sz="1600" b="1" spc="-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sz="1600" spc="-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sz="1600" spc="-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9535" indent="-228594">
              <a:buFont typeface="Arial" panose="020B0604020202020204" pitchFamily="34" charset="0"/>
              <a:buChar char="•"/>
              <a:tabLst>
                <a:tab pos="234351" algn="l"/>
              </a:tabLst>
            </a:pP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eksplisit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64" dirty="0">
                <a:latin typeface="Calibri" panose="020F0502020204030204" pitchFamily="34" charset="0"/>
                <a:cs typeface="Calibri" panose="020F0502020204030204" pitchFamily="34" charset="0"/>
              </a:rPr>
              <a:t>(yakni,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ketidakpastian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 err="1">
                <a:latin typeface="Calibri" panose="020F0502020204030204" pitchFamily="34" charset="0"/>
                <a:cs typeface="Calibri" panose="020F0502020204030204" pitchFamily="34" charset="0"/>
              </a:rPr>
              <a:t>dimasukkan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dalam </a:t>
            </a:r>
            <a:r>
              <a:rPr sz="1600" spc="-32" dirty="0">
                <a:latin typeface="Calibri" panose="020F0502020204030204" pitchFamily="34" charset="0"/>
                <a:cs typeface="Calibri" panose="020F0502020204030204" pitchFamily="34" charset="0"/>
              </a:rPr>
              <a:t>arus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kas masa</a:t>
            </a:r>
            <a:r>
              <a:rPr sz="1600" spc="-22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depan)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9535" indent="-228594">
              <a:buFont typeface="Arial" panose="020B0604020202020204" pitchFamily="34" charset="0"/>
              <a:buChar char="•"/>
              <a:tabLst>
                <a:tab pos="234351" algn="l"/>
              </a:tabLst>
            </a:pPr>
            <a:r>
              <a:rPr sz="1600" spc="-59" dirty="0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ditentukan,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sz="1600" spc="-8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9535" indent="-228594">
              <a:spcBef>
                <a:spcPts val="64"/>
              </a:spcBef>
              <a:buFont typeface="Arial" panose="020B0604020202020204" pitchFamily="34" charset="0"/>
              <a:buChar char="•"/>
              <a:tabLst>
                <a:tab pos="234351" algn="l"/>
              </a:tabLst>
            </a:pPr>
            <a:r>
              <a:rPr sz="1600" spc="-41" dirty="0">
                <a:latin typeface="Calibri" panose="020F0502020204030204" pitchFamily="34" charset="0"/>
                <a:cs typeface="Calibri" panose="020F0502020204030204" pitchFamily="34" charset="0"/>
              </a:rPr>
              <a:t>Pengungkapan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confidence-level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sz="1600" spc="-49" dirty="0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36" dirty="0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45" dirty="0">
                <a:latin typeface="Calibri" panose="020F0502020204030204" pitchFamily="34" charset="0"/>
                <a:cs typeface="Calibri" panose="020F0502020204030204" pitchFamily="34" charset="0"/>
              </a:rPr>
              <a:t>selain</a:t>
            </a:r>
            <a:r>
              <a:rPr sz="1600" spc="-7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sz="1600" spc="-7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55" dirty="0">
                <a:latin typeface="Calibri" panose="020F0502020204030204" pitchFamily="34" charset="0"/>
                <a:cs typeface="Calibri" panose="020F0502020204030204" pitchFamily="34" charset="0"/>
              </a:rPr>
              <a:t>confidence-level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27444" y="3213603"/>
            <a:ext cx="1216233" cy="1208777"/>
            <a:chOff x="5405882" y="3383229"/>
            <a:chExt cx="1035685" cy="102933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7" name="object 7"/>
            <p:cNvSpPr/>
            <p:nvPr/>
          </p:nvSpPr>
          <p:spPr>
            <a:xfrm>
              <a:off x="5415724" y="3393072"/>
              <a:ext cx="1016000" cy="1009650"/>
            </a:xfrm>
            <a:custGeom>
              <a:avLst/>
              <a:gdLst/>
              <a:ahLst/>
              <a:cxnLst/>
              <a:rect l="l" t="t" r="r" b="b"/>
              <a:pathLst>
                <a:path w="1016000" h="1009650">
                  <a:moveTo>
                    <a:pt x="507873" y="0"/>
                  </a:moveTo>
                  <a:lnTo>
                    <a:pt x="458961" y="2310"/>
                  </a:lnTo>
                  <a:lnTo>
                    <a:pt x="411364" y="9101"/>
                  </a:lnTo>
                  <a:lnTo>
                    <a:pt x="365296" y="20162"/>
                  </a:lnTo>
                  <a:lnTo>
                    <a:pt x="320969" y="35279"/>
                  </a:lnTo>
                  <a:lnTo>
                    <a:pt x="278597" y="54242"/>
                  </a:lnTo>
                  <a:lnTo>
                    <a:pt x="238390" y="76840"/>
                  </a:lnTo>
                  <a:lnTo>
                    <a:pt x="200564" y="102861"/>
                  </a:lnTo>
                  <a:lnTo>
                    <a:pt x="165330" y="132092"/>
                  </a:lnTo>
                  <a:lnTo>
                    <a:pt x="132901" y="164324"/>
                  </a:lnTo>
                  <a:lnTo>
                    <a:pt x="103490" y="199344"/>
                  </a:lnTo>
                  <a:lnTo>
                    <a:pt x="77311" y="236941"/>
                  </a:lnTo>
                  <a:lnTo>
                    <a:pt x="54574" y="276902"/>
                  </a:lnTo>
                  <a:lnTo>
                    <a:pt x="35495" y="319018"/>
                  </a:lnTo>
                  <a:lnTo>
                    <a:pt x="20285" y="363076"/>
                  </a:lnTo>
                  <a:lnTo>
                    <a:pt x="9157" y="408864"/>
                  </a:lnTo>
                  <a:lnTo>
                    <a:pt x="2324" y="456171"/>
                  </a:lnTo>
                  <a:lnTo>
                    <a:pt x="0" y="504786"/>
                  </a:lnTo>
                  <a:lnTo>
                    <a:pt x="2324" y="553401"/>
                  </a:lnTo>
                  <a:lnTo>
                    <a:pt x="9157" y="600709"/>
                  </a:lnTo>
                  <a:lnTo>
                    <a:pt x="20285" y="646497"/>
                  </a:lnTo>
                  <a:lnTo>
                    <a:pt x="35495" y="690555"/>
                  </a:lnTo>
                  <a:lnTo>
                    <a:pt x="54574" y="732670"/>
                  </a:lnTo>
                  <a:lnTo>
                    <a:pt x="77311" y="772632"/>
                  </a:lnTo>
                  <a:lnTo>
                    <a:pt x="103490" y="810229"/>
                  </a:lnTo>
                  <a:lnTo>
                    <a:pt x="132901" y="845249"/>
                  </a:lnTo>
                  <a:lnTo>
                    <a:pt x="165330" y="877480"/>
                  </a:lnTo>
                  <a:lnTo>
                    <a:pt x="200564" y="906712"/>
                  </a:lnTo>
                  <a:lnTo>
                    <a:pt x="238390" y="932733"/>
                  </a:lnTo>
                  <a:lnTo>
                    <a:pt x="278597" y="955330"/>
                  </a:lnTo>
                  <a:lnTo>
                    <a:pt x="320969" y="974294"/>
                  </a:lnTo>
                  <a:lnTo>
                    <a:pt x="365296" y="989411"/>
                  </a:lnTo>
                  <a:lnTo>
                    <a:pt x="411364" y="1000471"/>
                  </a:lnTo>
                  <a:lnTo>
                    <a:pt x="458961" y="1007263"/>
                  </a:lnTo>
                  <a:lnTo>
                    <a:pt x="507873" y="1009573"/>
                  </a:lnTo>
                  <a:lnTo>
                    <a:pt x="556786" y="1007263"/>
                  </a:lnTo>
                  <a:lnTo>
                    <a:pt x="604385" y="1000471"/>
                  </a:lnTo>
                  <a:lnTo>
                    <a:pt x="650454" y="989411"/>
                  </a:lnTo>
                  <a:lnTo>
                    <a:pt x="694783" y="974294"/>
                  </a:lnTo>
                  <a:lnTo>
                    <a:pt x="737157" y="955330"/>
                  </a:lnTo>
                  <a:lnTo>
                    <a:pt x="777364" y="932733"/>
                  </a:lnTo>
                  <a:lnTo>
                    <a:pt x="815191" y="906712"/>
                  </a:lnTo>
                  <a:lnTo>
                    <a:pt x="850426" y="877480"/>
                  </a:lnTo>
                  <a:lnTo>
                    <a:pt x="882855" y="845249"/>
                  </a:lnTo>
                  <a:lnTo>
                    <a:pt x="912267" y="810229"/>
                  </a:lnTo>
                  <a:lnTo>
                    <a:pt x="938447" y="772632"/>
                  </a:lnTo>
                  <a:lnTo>
                    <a:pt x="961183" y="732670"/>
                  </a:lnTo>
                  <a:lnTo>
                    <a:pt x="980263" y="690555"/>
                  </a:lnTo>
                  <a:lnTo>
                    <a:pt x="995473" y="646497"/>
                  </a:lnTo>
                  <a:lnTo>
                    <a:pt x="1006601" y="600709"/>
                  </a:lnTo>
                  <a:lnTo>
                    <a:pt x="1013433" y="553401"/>
                  </a:lnTo>
                  <a:lnTo>
                    <a:pt x="1015758" y="504786"/>
                  </a:lnTo>
                  <a:lnTo>
                    <a:pt x="1013433" y="456171"/>
                  </a:lnTo>
                  <a:lnTo>
                    <a:pt x="1006601" y="408864"/>
                  </a:lnTo>
                  <a:lnTo>
                    <a:pt x="995473" y="363076"/>
                  </a:lnTo>
                  <a:lnTo>
                    <a:pt x="980263" y="319018"/>
                  </a:lnTo>
                  <a:lnTo>
                    <a:pt x="961183" y="276902"/>
                  </a:lnTo>
                  <a:lnTo>
                    <a:pt x="938447" y="236941"/>
                  </a:lnTo>
                  <a:lnTo>
                    <a:pt x="912267" y="199344"/>
                  </a:lnTo>
                  <a:lnTo>
                    <a:pt x="882855" y="164324"/>
                  </a:lnTo>
                  <a:lnTo>
                    <a:pt x="850426" y="132092"/>
                  </a:lnTo>
                  <a:lnTo>
                    <a:pt x="815191" y="102861"/>
                  </a:lnTo>
                  <a:lnTo>
                    <a:pt x="777364" y="76840"/>
                  </a:lnTo>
                  <a:lnTo>
                    <a:pt x="737157" y="54242"/>
                  </a:lnTo>
                  <a:lnTo>
                    <a:pt x="694783" y="35279"/>
                  </a:lnTo>
                  <a:lnTo>
                    <a:pt x="650454" y="20162"/>
                  </a:lnTo>
                  <a:lnTo>
                    <a:pt x="604385" y="9101"/>
                  </a:lnTo>
                  <a:lnTo>
                    <a:pt x="556786" y="2310"/>
                  </a:lnTo>
                  <a:lnTo>
                    <a:pt x="5078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8" name="object 8"/>
            <p:cNvSpPr/>
            <p:nvPr/>
          </p:nvSpPr>
          <p:spPr>
            <a:xfrm>
              <a:off x="5415724" y="3393072"/>
              <a:ext cx="1016000" cy="1009650"/>
            </a:xfrm>
            <a:custGeom>
              <a:avLst/>
              <a:gdLst/>
              <a:ahLst/>
              <a:cxnLst/>
              <a:rect l="l" t="t" r="r" b="b"/>
              <a:pathLst>
                <a:path w="1016000" h="1009650">
                  <a:moveTo>
                    <a:pt x="0" y="504784"/>
                  </a:moveTo>
                  <a:lnTo>
                    <a:pt x="2324" y="456170"/>
                  </a:lnTo>
                  <a:lnTo>
                    <a:pt x="9157" y="408863"/>
                  </a:lnTo>
                  <a:lnTo>
                    <a:pt x="20285" y="363076"/>
                  </a:lnTo>
                  <a:lnTo>
                    <a:pt x="35495" y="319018"/>
                  </a:lnTo>
                  <a:lnTo>
                    <a:pt x="54575" y="276903"/>
                  </a:lnTo>
                  <a:lnTo>
                    <a:pt x="77311" y="236941"/>
                  </a:lnTo>
                  <a:lnTo>
                    <a:pt x="103491" y="199345"/>
                  </a:lnTo>
                  <a:lnTo>
                    <a:pt x="132902" y="164325"/>
                  </a:lnTo>
                  <a:lnTo>
                    <a:pt x="165331" y="132093"/>
                  </a:lnTo>
                  <a:lnTo>
                    <a:pt x="200566" y="102861"/>
                  </a:lnTo>
                  <a:lnTo>
                    <a:pt x="238392" y="76841"/>
                  </a:lnTo>
                  <a:lnTo>
                    <a:pt x="278599" y="54243"/>
                  </a:lnTo>
                  <a:lnTo>
                    <a:pt x="320972" y="35279"/>
                  </a:lnTo>
                  <a:lnTo>
                    <a:pt x="365299" y="20162"/>
                  </a:lnTo>
                  <a:lnTo>
                    <a:pt x="411367" y="9102"/>
                  </a:lnTo>
                  <a:lnTo>
                    <a:pt x="458964" y="2310"/>
                  </a:lnTo>
                  <a:lnTo>
                    <a:pt x="507875" y="0"/>
                  </a:lnTo>
                  <a:lnTo>
                    <a:pt x="556787" y="2310"/>
                  </a:lnTo>
                  <a:lnTo>
                    <a:pt x="604384" y="9102"/>
                  </a:lnTo>
                  <a:lnTo>
                    <a:pt x="650452" y="20162"/>
                  </a:lnTo>
                  <a:lnTo>
                    <a:pt x="694780" y="35279"/>
                  </a:lnTo>
                  <a:lnTo>
                    <a:pt x="737153" y="54243"/>
                  </a:lnTo>
                  <a:lnTo>
                    <a:pt x="777360" y="76841"/>
                  </a:lnTo>
                  <a:lnTo>
                    <a:pt x="815187" y="102861"/>
                  </a:lnTo>
                  <a:lnTo>
                    <a:pt x="850421" y="132093"/>
                  </a:lnTo>
                  <a:lnTo>
                    <a:pt x="882851" y="164325"/>
                  </a:lnTo>
                  <a:lnTo>
                    <a:pt x="912262" y="199345"/>
                  </a:lnTo>
                  <a:lnTo>
                    <a:pt x="938442" y="236941"/>
                  </a:lnTo>
                  <a:lnTo>
                    <a:pt x="961179" y="276903"/>
                  </a:lnTo>
                  <a:lnTo>
                    <a:pt x="980258" y="319018"/>
                  </a:lnTo>
                  <a:lnTo>
                    <a:pt x="995469" y="363076"/>
                  </a:lnTo>
                  <a:lnTo>
                    <a:pt x="1006597" y="408863"/>
                  </a:lnTo>
                  <a:lnTo>
                    <a:pt x="1013430" y="456170"/>
                  </a:lnTo>
                  <a:lnTo>
                    <a:pt x="1015755" y="504784"/>
                  </a:lnTo>
                  <a:lnTo>
                    <a:pt x="1013430" y="553398"/>
                  </a:lnTo>
                  <a:lnTo>
                    <a:pt x="1006597" y="600705"/>
                  </a:lnTo>
                  <a:lnTo>
                    <a:pt x="995469" y="646493"/>
                  </a:lnTo>
                  <a:lnTo>
                    <a:pt x="980258" y="690550"/>
                  </a:lnTo>
                  <a:lnTo>
                    <a:pt x="961179" y="732666"/>
                  </a:lnTo>
                  <a:lnTo>
                    <a:pt x="938442" y="772627"/>
                  </a:lnTo>
                  <a:lnTo>
                    <a:pt x="912262" y="810224"/>
                  </a:lnTo>
                  <a:lnTo>
                    <a:pt x="882851" y="845244"/>
                  </a:lnTo>
                  <a:lnTo>
                    <a:pt x="850421" y="877475"/>
                  </a:lnTo>
                  <a:lnTo>
                    <a:pt x="815187" y="906707"/>
                  </a:lnTo>
                  <a:lnTo>
                    <a:pt x="777360" y="932728"/>
                  </a:lnTo>
                  <a:lnTo>
                    <a:pt x="737153" y="955326"/>
                  </a:lnTo>
                  <a:lnTo>
                    <a:pt x="694780" y="974289"/>
                  </a:lnTo>
                  <a:lnTo>
                    <a:pt x="650452" y="989407"/>
                  </a:lnTo>
                  <a:lnTo>
                    <a:pt x="604384" y="1000467"/>
                  </a:lnTo>
                  <a:lnTo>
                    <a:pt x="556787" y="1007258"/>
                  </a:lnTo>
                  <a:lnTo>
                    <a:pt x="507875" y="1009569"/>
                  </a:lnTo>
                  <a:lnTo>
                    <a:pt x="458964" y="1007258"/>
                  </a:lnTo>
                  <a:lnTo>
                    <a:pt x="411367" y="1000467"/>
                  </a:lnTo>
                  <a:lnTo>
                    <a:pt x="365299" y="989407"/>
                  </a:lnTo>
                  <a:lnTo>
                    <a:pt x="320972" y="974289"/>
                  </a:lnTo>
                  <a:lnTo>
                    <a:pt x="278599" y="955326"/>
                  </a:lnTo>
                  <a:lnTo>
                    <a:pt x="238392" y="932728"/>
                  </a:lnTo>
                  <a:lnTo>
                    <a:pt x="200566" y="906707"/>
                  </a:lnTo>
                  <a:lnTo>
                    <a:pt x="165331" y="877475"/>
                  </a:lnTo>
                  <a:lnTo>
                    <a:pt x="132902" y="845244"/>
                  </a:lnTo>
                  <a:lnTo>
                    <a:pt x="103491" y="810224"/>
                  </a:lnTo>
                  <a:lnTo>
                    <a:pt x="77311" y="772627"/>
                  </a:lnTo>
                  <a:lnTo>
                    <a:pt x="54575" y="732666"/>
                  </a:lnTo>
                  <a:lnTo>
                    <a:pt x="35495" y="690550"/>
                  </a:lnTo>
                  <a:lnTo>
                    <a:pt x="20285" y="646493"/>
                  </a:lnTo>
                  <a:lnTo>
                    <a:pt x="9157" y="600705"/>
                  </a:lnTo>
                  <a:lnTo>
                    <a:pt x="2324" y="553398"/>
                  </a:lnTo>
                  <a:lnTo>
                    <a:pt x="0" y="504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64800" y="3352800"/>
            <a:ext cx="1306648" cy="652146"/>
          </a:xfrm>
          <a:prstGeom prst="rect">
            <a:avLst/>
          </a:prstGeom>
        </p:spPr>
        <p:txBody>
          <a:bodyPr vert="horz" wrap="square" lIns="0" tIns="5759" rIns="0" bIns="0" rtlCol="0">
            <a:spAutoFit/>
          </a:bodyPr>
          <a:lstStyle/>
          <a:p>
            <a:pPr marL="10940" marR="4607" algn="ctr">
              <a:spcBef>
                <a:spcPts val="45"/>
              </a:spcBef>
            </a:pP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Pengetahuan  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sz="14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perkiraan  </a:t>
            </a: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sz="1400" spc="-36" dirty="0">
                <a:latin typeface="Calibri" panose="020F0502020204030204" pitchFamily="34" charset="0"/>
                <a:cs typeface="Calibri" panose="020F0502020204030204" pitchFamily="34" charset="0"/>
              </a:rPr>
              <a:t>tren 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sz="1400" spc="-1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36" dirty="0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305800" y="3482706"/>
            <a:ext cx="1186009" cy="1182375"/>
            <a:chOff x="6660463" y="3791293"/>
            <a:chExt cx="1035685" cy="103251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6670306" y="3801135"/>
              <a:ext cx="1016000" cy="1012825"/>
            </a:xfrm>
            <a:custGeom>
              <a:avLst/>
              <a:gdLst/>
              <a:ahLst/>
              <a:cxnLst/>
              <a:rect l="l" t="t" r="r" b="b"/>
              <a:pathLst>
                <a:path w="1016000" h="1012825">
                  <a:moveTo>
                    <a:pt x="507873" y="0"/>
                  </a:moveTo>
                  <a:lnTo>
                    <a:pt x="458961" y="2317"/>
                  </a:lnTo>
                  <a:lnTo>
                    <a:pt x="411364" y="9129"/>
                  </a:lnTo>
                  <a:lnTo>
                    <a:pt x="365296" y="20223"/>
                  </a:lnTo>
                  <a:lnTo>
                    <a:pt x="320969" y="35386"/>
                  </a:lnTo>
                  <a:lnTo>
                    <a:pt x="278597" y="54406"/>
                  </a:lnTo>
                  <a:lnTo>
                    <a:pt x="238390" y="77072"/>
                  </a:lnTo>
                  <a:lnTo>
                    <a:pt x="200564" y="103171"/>
                  </a:lnTo>
                  <a:lnTo>
                    <a:pt x="165330" y="132491"/>
                  </a:lnTo>
                  <a:lnTo>
                    <a:pt x="132901" y="164820"/>
                  </a:lnTo>
                  <a:lnTo>
                    <a:pt x="103490" y="199945"/>
                  </a:lnTo>
                  <a:lnTo>
                    <a:pt x="77311" y="237654"/>
                  </a:lnTo>
                  <a:lnTo>
                    <a:pt x="54574" y="277736"/>
                  </a:lnTo>
                  <a:lnTo>
                    <a:pt x="35495" y="319977"/>
                  </a:lnTo>
                  <a:lnTo>
                    <a:pt x="20285" y="364166"/>
                  </a:lnTo>
                  <a:lnTo>
                    <a:pt x="9157" y="410091"/>
                  </a:lnTo>
                  <a:lnTo>
                    <a:pt x="2324" y="457539"/>
                  </a:lnTo>
                  <a:lnTo>
                    <a:pt x="0" y="506298"/>
                  </a:lnTo>
                  <a:lnTo>
                    <a:pt x="2324" y="555057"/>
                  </a:lnTo>
                  <a:lnTo>
                    <a:pt x="9157" y="602505"/>
                  </a:lnTo>
                  <a:lnTo>
                    <a:pt x="20285" y="648429"/>
                  </a:lnTo>
                  <a:lnTo>
                    <a:pt x="35495" y="692619"/>
                  </a:lnTo>
                  <a:lnTo>
                    <a:pt x="54574" y="734860"/>
                  </a:lnTo>
                  <a:lnTo>
                    <a:pt x="77311" y="774941"/>
                  </a:lnTo>
                  <a:lnTo>
                    <a:pt x="103490" y="812651"/>
                  </a:lnTo>
                  <a:lnTo>
                    <a:pt x="132901" y="847776"/>
                  </a:lnTo>
                  <a:lnTo>
                    <a:pt x="165330" y="880104"/>
                  </a:lnTo>
                  <a:lnTo>
                    <a:pt x="200564" y="909424"/>
                  </a:lnTo>
                  <a:lnTo>
                    <a:pt x="238390" y="935523"/>
                  </a:lnTo>
                  <a:lnTo>
                    <a:pt x="278597" y="958189"/>
                  </a:lnTo>
                  <a:lnTo>
                    <a:pt x="320969" y="977210"/>
                  </a:lnTo>
                  <a:lnTo>
                    <a:pt x="365296" y="992373"/>
                  </a:lnTo>
                  <a:lnTo>
                    <a:pt x="411364" y="1003466"/>
                  </a:lnTo>
                  <a:lnTo>
                    <a:pt x="458961" y="1010278"/>
                  </a:lnTo>
                  <a:lnTo>
                    <a:pt x="507873" y="1012596"/>
                  </a:lnTo>
                  <a:lnTo>
                    <a:pt x="556784" y="1010278"/>
                  </a:lnTo>
                  <a:lnTo>
                    <a:pt x="604381" y="1003466"/>
                  </a:lnTo>
                  <a:lnTo>
                    <a:pt x="650449" y="992373"/>
                  </a:lnTo>
                  <a:lnTo>
                    <a:pt x="694776" y="977210"/>
                  </a:lnTo>
                  <a:lnTo>
                    <a:pt x="737148" y="958189"/>
                  </a:lnTo>
                  <a:lnTo>
                    <a:pt x="777355" y="935523"/>
                  </a:lnTo>
                  <a:lnTo>
                    <a:pt x="815181" y="909424"/>
                  </a:lnTo>
                  <a:lnTo>
                    <a:pt x="850415" y="880104"/>
                  </a:lnTo>
                  <a:lnTo>
                    <a:pt x="882844" y="847776"/>
                  </a:lnTo>
                  <a:lnTo>
                    <a:pt x="912255" y="812651"/>
                  </a:lnTo>
                  <a:lnTo>
                    <a:pt x="938434" y="774941"/>
                  </a:lnTo>
                  <a:lnTo>
                    <a:pt x="961171" y="734860"/>
                  </a:lnTo>
                  <a:lnTo>
                    <a:pt x="980250" y="692619"/>
                  </a:lnTo>
                  <a:lnTo>
                    <a:pt x="995460" y="648429"/>
                  </a:lnTo>
                  <a:lnTo>
                    <a:pt x="1006588" y="602505"/>
                  </a:lnTo>
                  <a:lnTo>
                    <a:pt x="1013421" y="555057"/>
                  </a:lnTo>
                  <a:lnTo>
                    <a:pt x="1015746" y="506298"/>
                  </a:lnTo>
                  <a:lnTo>
                    <a:pt x="1013421" y="457539"/>
                  </a:lnTo>
                  <a:lnTo>
                    <a:pt x="1006588" y="410091"/>
                  </a:lnTo>
                  <a:lnTo>
                    <a:pt x="995460" y="364166"/>
                  </a:lnTo>
                  <a:lnTo>
                    <a:pt x="980250" y="319977"/>
                  </a:lnTo>
                  <a:lnTo>
                    <a:pt x="961171" y="277736"/>
                  </a:lnTo>
                  <a:lnTo>
                    <a:pt x="938434" y="237654"/>
                  </a:lnTo>
                  <a:lnTo>
                    <a:pt x="912255" y="199945"/>
                  </a:lnTo>
                  <a:lnTo>
                    <a:pt x="882844" y="164820"/>
                  </a:lnTo>
                  <a:lnTo>
                    <a:pt x="850415" y="132491"/>
                  </a:lnTo>
                  <a:lnTo>
                    <a:pt x="815181" y="103171"/>
                  </a:lnTo>
                  <a:lnTo>
                    <a:pt x="777355" y="77072"/>
                  </a:lnTo>
                  <a:lnTo>
                    <a:pt x="737148" y="54406"/>
                  </a:lnTo>
                  <a:lnTo>
                    <a:pt x="694776" y="35386"/>
                  </a:lnTo>
                  <a:lnTo>
                    <a:pt x="650449" y="20223"/>
                  </a:lnTo>
                  <a:lnTo>
                    <a:pt x="604381" y="9129"/>
                  </a:lnTo>
                  <a:lnTo>
                    <a:pt x="556784" y="2317"/>
                  </a:lnTo>
                  <a:lnTo>
                    <a:pt x="5078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6670306" y="3801135"/>
              <a:ext cx="1016000" cy="1012825"/>
            </a:xfrm>
            <a:custGeom>
              <a:avLst/>
              <a:gdLst/>
              <a:ahLst/>
              <a:cxnLst/>
              <a:rect l="l" t="t" r="r" b="b"/>
              <a:pathLst>
                <a:path w="1016000" h="1012825">
                  <a:moveTo>
                    <a:pt x="0" y="506296"/>
                  </a:moveTo>
                  <a:lnTo>
                    <a:pt x="2324" y="457536"/>
                  </a:lnTo>
                  <a:lnTo>
                    <a:pt x="9157" y="410088"/>
                  </a:lnTo>
                  <a:lnTo>
                    <a:pt x="20285" y="364163"/>
                  </a:lnTo>
                  <a:lnTo>
                    <a:pt x="35495" y="319974"/>
                  </a:lnTo>
                  <a:lnTo>
                    <a:pt x="54575" y="277732"/>
                  </a:lnTo>
                  <a:lnTo>
                    <a:pt x="77311" y="237651"/>
                  </a:lnTo>
                  <a:lnTo>
                    <a:pt x="103491" y="199942"/>
                  </a:lnTo>
                  <a:lnTo>
                    <a:pt x="132902" y="164817"/>
                  </a:lnTo>
                  <a:lnTo>
                    <a:pt x="165331" y="132489"/>
                  </a:lnTo>
                  <a:lnTo>
                    <a:pt x="200566" y="103170"/>
                  </a:lnTo>
                  <a:lnTo>
                    <a:pt x="238392" y="77071"/>
                  </a:lnTo>
                  <a:lnTo>
                    <a:pt x="278599" y="54405"/>
                  </a:lnTo>
                  <a:lnTo>
                    <a:pt x="320972" y="35385"/>
                  </a:lnTo>
                  <a:lnTo>
                    <a:pt x="365299" y="20222"/>
                  </a:lnTo>
                  <a:lnTo>
                    <a:pt x="411367" y="9129"/>
                  </a:lnTo>
                  <a:lnTo>
                    <a:pt x="458964" y="2317"/>
                  </a:lnTo>
                  <a:lnTo>
                    <a:pt x="507875" y="0"/>
                  </a:lnTo>
                  <a:lnTo>
                    <a:pt x="556787" y="2317"/>
                  </a:lnTo>
                  <a:lnTo>
                    <a:pt x="604384" y="9129"/>
                  </a:lnTo>
                  <a:lnTo>
                    <a:pt x="650452" y="20222"/>
                  </a:lnTo>
                  <a:lnTo>
                    <a:pt x="694780" y="35385"/>
                  </a:lnTo>
                  <a:lnTo>
                    <a:pt x="737153" y="54405"/>
                  </a:lnTo>
                  <a:lnTo>
                    <a:pt x="777360" y="77071"/>
                  </a:lnTo>
                  <a:lnTo>
                    <a:pt x="815187" y="103170"/>
                  </a:lnTo>
                  <a:lnTo>
                    <a:pt x="850421" y="132489"/>
                  </a:lnTo>
                  <a:lnTo>
                    <a:pt x="882851" y="164817"/>
                  </a:lnTo>
                  <a:lnTo>
                    <a:pt x="912262" y="199942"/>
                  </a:lnTo>
                  <a:lnTo>
                    <a:pt x="938442" y="237651"/>
                  </a:lnTo>
                  <a:lnTo>
                    <a:pt x="961179" y="277732"/>
                  </a:lnTo>
                  <a:lnTo>
                    <a:pt x="980258" y="319974"/>
                  </a:lnTo>
                  <a:lnTo>
                    <a:pt x="995469" y="364163"/>
                  </a:lnTo>
                  <a:lnTo>
                    <a:pt x="1006597" y="410088"/>
                  </a:lnTo>
                  <a:lnTo>
                    <a:pt x="1013430" y="457536"/>
                  </a:lnTo>
                  <a:lnTo>
                    <a:pt x="1015755" y="506296"/>
                  </a:lnTo>
                  <a:lnTo>
                    <a:pt x="1013430" y="555055"/>
                  </a:lnTo>
                  <a:lnTo>
                    <a:pt x="1006597" y="602504"/>
                  </a:lnTo>
                  <a:lnTo>
                    <a:pt x="995469" y="648429"/>
                  </a:lnTo>
                  <a:lnTo>
                    <a:pt x="980258" y="692618"/>
                  </a:lnTo>
                  <a:lnTo>
                    <a:pt x="961179" y="734860"/>
                  </a:lnTo>
                  <a:lnTo>
                    <a:pt x="938442" y="774941"/>
                  </a:lnTo>
                  <a:lnTo>
                    <a:pt x="912262" y="812650"/>
                  </a:lnTo>
                  <a:lnTo>
                    <a:pt x="882851" y="847775"/>
                  </a:lnTo>
                  <a:lnTo>
                    <a:pt x="850421" y="880103"/>
                  </a:lnTo>
                  <a:lnTo>
                    <a:pt x="815187" y="909423"/>
                  </a:lnTo>
                  <a:lnTo>
                    <a:pt x="777360" y="935522"/>
                  </a:lnTo>
                  <a:lnTo>
                    <a:pt x="737153" y="958187"/>
                  </a:lnTo>
                  <a:lnTo>
                    <a:pt x="694780" y="977208"/>
                  </a:lnTo>
                  <a:lnTo>
                    <a:pt x="650452" y="992371"/>
                  </a:lnTo>
                  <a:lnTo>
                    <a:pt x="604384" y="1003464"/>
                  </a:lnTo>
                  <a:lnTo>
                    <a:pt x="556787" y="1010276"/>
                  </a:lnTo>
                  <a:lnTo>
                    <a:pt x="507875" y="1012593"/>
                  </a:lnTo>
                  <a:lnTo>
                    <a:pt x="458964" y="1010276"/>
                  </a:lnTo>
                  <a:lnTo>
                    <a:pt x="411367" y="1003464"/>
                  </a:lnTo>
                  <a:lnTo>
                    <a:pt x="365299" y="992371"/>
                  </a:lnTo>
                  <a:lnTo>
                    <a:pt x="320972" y="977208"/>
                  </a:lnTo>
                  <a:lnTo>
                    <a:pt x="278599" y="958187"/>
                  </a:lnTo>
                  <a:lnTo>
                    <a:pt x="238392" y="935522"/>
                  </a:lnTo>
                  <a:lnTo>
                    <a:pt x="200566" y="909423"/>
                  </a:lnTo>
                  <a:lnTo>
                    <a:pt x="165331" y="880103"/>
                  </a:lnTo>
                  <a:lnTo>
                    <a:pt x="132902" y="847775"/>
                  </a:lnTo>
                  <a:lnTo>
                    <a:pt x="103491" y="812650"/>
                  </a:lnTo>
                  <a:lnTo>
                    <a:pt x="77311" y="774941"/>
                  </a:lnTo>
                  <a:lnTo>
                    <a:pt x="54575" y="734860"/>
                  </a:lnTo>
                  <a:lnTo>
                    <a:pt x="35495" y="692618"/>
                  </a:lnTo>
                  <a:lnTo>
                    <a:pt x="20285" y="648429"/>
                  </a:lnTo>
                  <a:lnTo>
                    <a:pt x="9157" y="602504"/>
                  </a:lnTo>
                  <a:lnTo>
                    <a:pt x="2324" y="555055"/>
                  </a:lnTo>
                  <a:lnTo>
                    <a:pt x="0" y="506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603991" y="3733800"/>
            <a:ext cx="1073409" cy="22707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400" spc="-19" dirty="0">
                <a:latin typeface="Calibri" panose="020F0502020204030204" pitchFamily="34" charset="0"/>
                <a:cs typeface="Calibri" panose="020F0502020204030204" pitchFamily="34" charset="0"/>
              </a:rPr>
              <a:t>Durasi</a:t>
            </a:r>
            <a:r>
              <a:rPr sz="1400" spc="-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891376" y="4692948"/>
            <a:ext cx="1271159" cy="1271159"/>
            <a:chOff x="7437386" y="4855273"/>
            <a:chExt cx="1032510" cy="103251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5" name="object 15"/>
            <p:cNvSpPr/>
            <p:nvPr/>
          </p:nvSpPr>
          <p:spPr>
            <a:xfrm>
              <a:off x="7447228" y="4865116"/>
              <a:ext cx="1012825" cy="1012825"/>
            </a:xfrm>
            <a:custGeom>
              <a:avLst/>
              <a:gdLst/>
              <a:ahLst/>
              <a:cxnLst/>
              <a:rect l="l" t="t" r="r" b="b"/>
              <a:pathLst>
                <a:path w="1012825" h="1012825">
                  <a:moveTo>
                    <a:pt x="506361" y="0"/>
                  </a:moveTo>
                  <a:lnTo>
                    <a:pt x="457595" y="2317"/>
                  </a:lnTo>
                  <a:lnTo>
                    <a:pt x="410141" y="9129"/>
                  </a:lnTo>
                  <a:lnTo>
                    <a:pt x="364211" y="20222"/>
                  </a:lnTo>
                  <a:lnTo>
                    <a:pt x="320016" y="35384"/>
                  </a:lnTo>
                  <a:lnTo>
                    <a:pt x="277769" y="54404"/>
                  </a:lnTo>
                  <a:lnTo>
                    <a:pt x="237683" y="77069"/>
                  </a:lnTo>
                  <a:lnTo>
                    <a:pt x="199969" y="103168"/>
                  </a:lnTo>
                  <a:lnTo>
                    <a:pt x="164839" y="132487"/>
                  </a:lnTo>
                  <a:lnTo>
                    <a:pt x="132507" y="164815"/>
                  </a:lnTo>
                  <a:lnTo>
                    <a:pt x="103183" y="199939"/>
                  </a:lnTo>
                  <a:lnTo>
                    <a:pt x="77081" y="237648"/>
                  </a:lnTo>
                  <a:lnTo>
                    <a:pt x="54413" y="277730"/>
                  </a:lnTo>
                  <a:lnTo>
                    <a:pt x="35390" y="319972"/>
                  </a:lnTo>
                  <a:lnTo>
                    <a:pt x="20225" y="364161"/>
                  </a:lnTo>
                  <a:lnTo>
                    <a:pt x="9130" y="410087"/>
                  </a:lnTo>
                  <a:lnTo>
                    <a:pt x="2317" y="457537"/>
                  </a:lnTo>
                  <a:lnTo>
                    <a:pt x="0" y="506298"/>
                  </a:lnTo>
                  <a:lnTo>
                    <a:pt x="2317" y="555057"/>
                  </a:lnTo>
                  <a:lnTo>
                    <a:pt x="9130" y="602504"/>
                  </a:lnTo>
                  <a:lnTo>
                    <a:pt x="20225" y="648428"/>
                  </a:lnTo>
                  <a:lnTo>
                    <a:pt x="35390" y="692617"/>
                  </a:lnTo>
                  <a:lnTo>
                    <a:pt x="54413" y="734857"/>
                  </a:lnTo>
                  <a:lnTo>
                    <a:pt x="77081" y="774938"/>
                  </a:lnTo>
                  <a:lnTo>
                    <a:pt x="103183" y="812646"/>
                  </a:lnTo>
                  <a:lnTo>
                    <a:pt x="132507" y="847770"/>
                  </a:lnTo>
                  <a:lnTo>
                    <a:pt x="164839" y="880097"/>
                  </a:lnTo>
                  <a:lnTo>
                    <a:pt x="199969" y="909416"/>
                  </a:lnTo>
                  <a:lnTo>
                    <a:pt x="237683" y="935514"/>
                  </a:lnTo>
                  <a:lnTo>
                    <a:pt x="277769" y="958179"/>
                  </a:lnTo>
                  <a:lnTo>
                    <a:pt x="320016" y="977199"/>
                  </a:lnTo>
                  <a:lnTo>
                    <a:pt x="364211" y="992361"/>
                  </a:lnTo>
                  <a:lnTo>
                    <a:pt x="410141" y="1003454"/>
                  </a:lnTo>
                  <a:lnTo>
                    <a:pt x="457595" y="1010266"/>
                  </a:lnTo>
                  <a:lnTo>
                    <a:pt x="506361" y="1012583"/>
                  </a:lnTo>
                  <a:lnTo>
                    <a:pt x="555129" y="1010266"/>
                  </a:lnTo>
                  <a:lnTo>
                    <a:pt x="602585" y="1003454"/>
                  </a:lnTo>
                  <a:lnTo>
                    <a:pt x="648517" y="992361"/>
                  </a:lnTo>
                  <a:lnTo>
                    <a:pt x="692714" y="977199"/>
                  </a:lnTo>
                  <a:lnTo>
                    <a:pt x="734962" y="958179"/>
                  </a:lnTo>
                  <a:lnTo>
                    <a:pt x="775049" y="935514"/>
                  </a:lnTo>
                  <a:lnTo>
                    <a:pt x="812764" y="909416"/>
                  </a:lnTo>
                  <a:lnTo>
                    <a:pt x="847894" y="880097"/>
                  </a:lnTo>
                  <a:lnTo>
                    <a:pt x="880227" y="847770"/>
                  </a:lnTo>
                  <a:lnTo>
                    <a:pt x="909551" y="812646"/>
                  </a:lnTo>
                  <a:lnTo>
                    <a:pt x="935653" y="774938"/>
                  </a:lnTo>
                  <a:lnTo>
                    <a:pt x="958322" y="734857"/>
                  </a:lnTo>
                  <a:lnTo>
                    <a:pt x="977345" y="692617"/>
                  </a:lnTo>
                  <a:lnTo>
                    <a:pt x="992510" y="648428"/>
                  </a:lnTo>
                  <a:lnTo>
                    <a:pt x="1003605" y="602504"/>
                  </a:lnTo>
                  <a:lnTo>
                    <a:pt x="1010418" y="555057"/>
                  </a:lnTo>
                  <a:lnTo>
                    <a:pt x="1012736" y="506298"/>
                  </a:lnTo>
                  <a:lnTo>
                    <a:pt x="1010418" y="457537"/>
                  </a:lnTo>
                  <a:lnTo>
                    <a:pt x="1003605" y="410087"/>
                  </a:lnTo>
                  <a:lnTo>
                    <a:pt x="992510" y="364161"/>
                  </a:lnTo>
                  <a:lnTo>
                    <a:pt x="977345" y="319972"/>
                  </a:lnTo>
                  <a:lnTo>
                    <a:pt x="958322" y="277730"/>
                  </a:lnTo>
                  <a:lnTo>
                    <a:pt x="935653" y="237648"/>
                  </a:lnTo>
                  <a:lnTo>
                    <a:pt x="909551" y="199939"/>
                  </a:lnTo>
                  <a:lnTo>
                    <a:pt x="880227" y="164815"/>
                  </a:lnTo>
                  <a:lnTo>
                    <a:pt x="847894" y="132487"/>
                  </a:lnTo>
                  <a:lnTo>
                    <a:pt x="812764" y="103168"/>
                  </a:lnTo>
                  <a:lnTo>
                    <a:pt x="775049" y="77069"/>
                  </a:lnTo>
                  <a:lnTo>
                    <a:pt x="734962" y="54404"/>
                  </a:lnTo>
                  <a:lnTo>
                    <a:pt x="692714" y="35384"/>
                  </a:lnTo>
                  <a:lnTo>
                    <a:pt x="648517" y="20222"/>
                  </a:lnTo>
                  <a:lnTo>
                    <a:pt x="602585" y="9129"/>
                  </a:lnTo>
                  <a:lnTo>
                    <a:pt x="555129" y="2317"/>
                  </a:lnTo>
                  <a:lnTo>
                    <a:pt x="50636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447228" y="4865116"/>
              <a:ext cx="1012825" cy="1012825"/>
            </a:xfrm>
            <a:custGeom>
              <a:avLst/>
              <a:gdLst/>
              <a:ahLst/>
              <a:cxnLst/>
              <a:rect l="l" t="t" r="r" b="b"/>
              <a:pathLst>
                <a:path w="1012825" h="1012825">
                  <a:moveTo>
                    <a:pt x="0" y="506296"/>
                  </a:moveTo>
                  <a:lnTo>
                    <a:pt x="2317" y="457536"/>
                  </a:lnTo>
                  <a:lnTo>
                    <a:pt x="9130" y="410088"/>
                  </a:lnTo>
                  <a:lnTo>
                    <a:pt x="20225" y="364163"/>
                  </a:lnTo>
                  <a:lnTo>
                    <a:pt x="35390" y="319974"/>
                  </a:lnTo>
                  <a:lnTo>
                    <a:pt x="54413" y="277732"/>
                  </a:lnTo>
                  <a:lnTo>
                    <a:pt x="77081" y="237651"/>
                  </a:lnTo>
                  <a:lnTo>
                    <a:pt x="103184" y="199942"/>
                  </a:lnTo>
                  <a:lnTo>
                    <a:pt x="132507" y="164817"/>
                  </a:lnTo>
                  <a:lnTo>
                    <a:pt x="164840" y="132489"/>
                  </a:lnTo>
                  <a:lnTo>
                    <a:pt x="199969" y="103170"/>
                  </a:lnTo>
                  <a:lnTo>
                    <a:pt x="237683" y="77071"/>
                  </a:lnTo>
                  <a:lnTo>
                    <a:pt x="277770" y="54405"/>
                  </a:lnTo>
                  <a:lnTo>
                    <a:pt x="320017" y="35385"/>
                  </a:lnTo>
                  <a:lnTo>
                    <a:pt x="364212" y="20222"/>
                  </a:lnTo>
                  <a:lnTo>
                    <a:pt x="410143" y="9129"/>
                  </a:lnTo>
                  <a:lnTo>
                    <a:pt x="457598" y="2317"/>
                  </a:lnTo>
                  <a:lnTo>
                    <a:pt x="506365" y="0"/>
                  </a:lnTo>
                  <a:lnTo>
                    <a:pt x="555131" y="2317"/>
                  </a:lnTo>
                  <a:lnTo>
                    <a:pt x="602586" y="9129"/>
                  </a:lnTo>
                  <a:lnTo>
                    <a:pt x="648517" y="20222"/>
                  </a:lnTo>
                  <a:lnTo>
                    <a:pt x="692712" y="35385"/>
                  </a:lnTo>
                  <a:lnTo>
                    <a:pt x="734959" y="54405"/>
                  </a:lnTo>
                  <a:lnTo>
                    <a:pt x="775046" y="77071"/>
                  </a:lnTo>
                  <a:lnTo>
                    <a:pt x="812760" y="103170"/>
                  </a:lnTo>
                  <a:lnTo>
                    <a:pt x="847890" y="132489"/>
                  </a:lnTo>
                  <a:lnTo>
                    <a:pt x="880222" y="164817"/>
                  </a:lnTo>
                  <a:lnTo>
                    <a:pt x="909546" y="199942"/>
                  </a:lnTo>
                  <a:lnTo>
                    <a:pt x="935648" y="237651"/>
                  </a:lnTo>
                  <a:lnTo>
                    <a:pt x="958317" y="277732"/>
                  </a:lnTo>
                  <a:lnTo>
                    <a:pt x="977339" y="319974"/>
                  </a:lnTo>
                  <a:lnTo>
                    <a:pt x="992504" y="364163"/>
                  </a:lnTo>
                  <a:lnTo>
                    <a:pt x="1003599" y="410088"/>
                  </a:lnTo>
                  <a:lnTo>
                    <a:pt x="1010412" y="457536"/>
                  </a:lnTo>
                  <a:lnTo>
                    <a:pt x="1012730" y="506296"/>
                  </a:lnTo>
                  <a:lnTo>
                    <a:pt x="1010412" y="555055"/>
                  </a:lnTo>
                  <a:lnTo>
                    <a:pt x="1003599" y="602504"/>
                  </a:lnTo>
                  <a:lnTo>
                    <a:pt x="992504" y="648429"/>
                  </a:lnTo>
                  <a:lnTo>
                    <a:pt x="977339" y="692618"/>
                  </a:lnTo>
                  <a:lnTo>
                    <a:pt x="958317" y="734860"/>
                  </a:lnTo>
                  <a:lnTo>
                    <a:pt x="935648" y="774941"/>
                  </a:lnTo>
                  <a:lnTo>
                    <a:pt x="909546" y="812650"/>
                  </a:lnTo>
                  <a:lnTo>
                    <a:pt x="880222" y="847775"/>
                  </a:lnTo>
                  <a:lnTo>
                    <a:pt x="847890" y="880103"/>
                  </a:lnTo>
                  <a:lnTo>
                    <a:pt x="812760" y="909423"/>
                  </a:lnTo>
                  <a:lnTo>
                    <a:pt x="775046" y="935522"/>
                  </a:lnTo>
                  <a:lnTo>
                    <a:pt x="734959" y="958187"/>
                  </a:lnTo>
                  <a:lnTo>
                    <a:pt x="692712" y="977208"/>
                  </a:lnTo>
                  <a:lnTo>
                    <a:pt x="648517" y="992371"/>
                  </a:lnTo>
                  <a:lnTo>
                    <a:pt x="602586" y="1003464"/>
                  </a:lnTo>
                  <a:lnTo>
                    <a:pt x="555131" y="1010276"/>
                  </a:lnTo>
                  <a:lnTo>
                    <a:pt x="506365" y="1012593"/>
                  </a:lnTo>
                  <a:lnTo>
                    <a:pt x="457598" y="1010276"/>
                  </a:lnTo>
                  <a:lnTo>
                    <a:pt x="410143" y="1003464"/>
                  </a:lnTo>
                  <a:lnTo>
                    <a:pt x="364212" y="992371"/>
                  </a:lnTo>
                  <a:lnTo>
                    <a:pt x="320017" y="977208"/>
                  </a:lnTo>
                  <a:lnTo>
                    <a:pt x="277770" y="958187"/>
                  </a:lnTo>
                  <a:lnTo>
                    <a:pt x="237683" y="935522"/>
                  </a:lnTo>
                  <a:lnTo>
                    <a:pt x="199969" y="909423"/>
                  </a:lnTo>
                  <a:lnTo>
                    <a:pt x="164840" y="880103"/>
                  </a:lnTo>
                  <a:lnTo>
                    <a:pt x="132507" y="847775"/>
                  </a:lnTo>
                  <a:lnTo>
                    <a:pt x="103184" y="812650"/>
                  </a:lnTo>
                  <a:lnTo>
                    <a:pt x="77081" y="774941"/>
                  </a:lnTo>
                  <a:lnTo>
                    <a:pt x="54413" y="734860"/>
                  </a:lnTo>
                  <a:lnTo>
                    <a:pt x="35390" y="692618"/>
                  </a:lnTo>
                  <a:lnTo>
                    <a:pt x="20225" y="648429"/>
                  </a:lnTo>
                  <a:lnTo>
                    <a:pt x="9130" y="602504"/>
                  </a:lnTo>
                  <a:lnTo>
                    <a:pt x="2317" y="555055"/>
                  </a:lnTo>
                  <a:lnTo>
                    <a:pt x="0" y="506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005966" y="5022557"/>
            <a:ext cx="875923" cy="652146"/>
          </a:xfrm>
          <a:prstGeom prst="rect">
            <a:avLst/>
          </a:prstGeom>
        </p:spPr>
        <p:txBody>
          <a:bodyPr vert="horz" wrap="square" lIns="0" tIns="5759" rIns="0" bIns="0" rtlCol="0">
            <a:spAutoFit/>
          </a:bodyPr>
          <a:lstStyle/>
          <a:p>
            <a:pPr marL="11516" marR="4607" indent="576" algn="ctr">
              <a:spcBef>
                <a:spcPts val="45"/>
              </a:spcBef>
            </a:pPr>
            <a:r>
              <a:rPr sz="1400" spc="-36" dirty="0">
                <a:latin typeface="Calibri" panose="020F0502020204030204" pitchFamily="34" charset="0"/>
                <a:cs typeface="Calibri" panose="020F0502020204030204" pitchFamily="34" charset="0"/>
              </a:rPr>
              <a:t>Jangkauan  </a:t>
            </a: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distribusi  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1400" spc="9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ba</a:t>
            </a:r>
            <a:r>
              <a:rPr sz="1400" spc="-45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sz="1400" spc="-23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400" spc="-59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sz="1400" spc="-49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400" spc="-55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400" spc="-13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49306" y="4611430"/>
            <a:ext cx="1336931" cy="1336931"/>
            <a:chOff x="3377400" y="4855273"/>
            <a:chExt cx="1032510" cy="103251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9" name="object 19"/>
            <p:cNvSpPr/>
            <p:nvPr/>
          </p:nvSpPr>
          <p:spPr>
            <a:xfrm>
              <a:off x="3387242" y="4865116"/>
              <a:ext cx="1012825" cy="1012825"/>
            </a:xfrm>
            <a:custGeom>
              <a:avLst/>
              <a:gdLst/>
              <a:ahLst/>
              <a:cxnLst/>
              <a:rect l="l" t="t" r="r" b="b"/>
              <a:pathLst>
                <a:path w="1012825" h="1012825">
                  <a:moveTo>
                    <a:pt x="506361" y="0"/>
                  </a:moveTo>
                  <a:lnTo>
                    <a:pt x="457595" y="2317"/>
                  </a:lnTo>
                  <a:lnTo>
                    <a:pt x="410141" y="9129"/>
                  </a:lnTo>
                  <a:lnTo>
                    <a:pt x="364211" y="20222"/>
                  </a:lnTo>
                  <a:lnTo>
                    <a:pt x="320016" y="35384"/>
                  </a:lnTo>
                  <a:lnTo>
                    <a:pt x="277769" y="54404"/>
                  </a:lnTo>
                  <a:lnTo>
                    <a:pt x="237683" y="77069"/>
                  </a:lnTo>
                  <a:lnTo>
                    <a:pt x="199969" y="103168"/>
                  </a:lnTo>
                  <a:lnTo>
                    <a:pt x="164839" y="132487"/>
                  </a:lnTo>
                  <a:lnTo>
                    <a:pt x="132507" y="164815"/>
                  </a:lnTo>
                  <a:lnTo>
                    <a:pt x="103183" y="199939"/>
                  </a:lnTo>
                  <a:lnTo>
                    <a:pt x="77081" y="237648"/>
                  </a:lnTo>
                  <a:lnTo>
                    <a:pt x="54413" y="277730"/>
                  </a:lnTo>
                  <a:lnTo>
                    <a:pt x="35390" y="319972"/>
                  </a:lnTo>
                  <a:lnTo>
                    <a:pt x="20225" y="364161"/>
                  </a:lnTo>
                  <a:lnTo>
                    <a:pt x="9130" y="410087"/>
                  </a:lnTo>
                  <a:lnTo>
                    <a:pt x="2317" y="457537"/>
                  </a:lnTo>
                  <a:lnTo>
                    <a:pt x="0" y="506298"/>
                  </a:lnTo>
                  <a:lnTo>
                    <a:pt x="2317" y="555057"/>
                  </a:lnTo>
                  <a:lnTo>
                    <a:pt x="9130" y="602504"/>
                  </a:lnTo>
                  <a:lnTo>
                    <a:pt x="20225" y="648428"/>
                  </a:lnTo>
                  <a:lnTo>
                    <a:pt x="35390" y="692617"/>
                  </a:lnTo>
                  <a:lnTo>
                    <a:pt x="54413" y="734857"/>
                  </a:lnTo>
                  <a:lnTo>
                    <a:pt x="77081" y="774938"/>
                  </a:lnTo>
                  <a:lnTo>
                    <a:pt x="103183" y="812646"/>
                  </a:lnTo>
                  <a:lnTo>
                    <a:pt x="132507" y="847770"/>
                  </a:lnTo>
                  <a:lnTo>
                    <a:pt x="164839" y="880097"/>
                  </a:lnTo>
                  <a:lnTo>
                    <a:pt x="199969" y="909416"/>
                  </a:lnTo>
                  <a:lnTo>
                    <a:pt x="237683" y="935514"/>
                  </a:lnTo>
                  <a:lnTo>
                    <a:pt x="277769" y="958179"/>
                  </a:lnTo>
                  <a:lnTo>
                    <a:pt x="320016" y="977199"/>
                  </a:lnTo>
                  <a:lnTo>
                    <a:pt x="364211" y="992361"/>
                  </a:lnTo>
                  <a:lnTo>
                    <a:pt x="410141" y="1003454"/>
                  </a:lnTo>
                  <a:lnTo>
                    <a:pt x="457595" y="1010266"/>
                  </a:lnTo>
                  <a:lnTo>
                    <a:pt x="506361" y="1012583"/>
                  </a:lnTo>
                  <a:lnTo>
                    <a:pt x="555129" y="1010266"/>
                  </a:lnTo>
                  <a:lnTo>
                    <a:pt x="602585" y="1003454"/>
                  </a:lnTo>
                  <a:lnTo>
                    <a:pt x="648517" y="992361"/>
                  </a:lnTo>
                  <a:lnTo>
                    <a:pt x="692714" y="977199"/>
                  </a:lnTo>
                  <a:lnTo>
                    <a:pt x="734962" y="958179"/>
                  </a:lnTo>
                  <a:lnTo>
                    <a:pt x="775049" y="935514"/>
                  </a:lnTo>
                  <a:lnTo>
                    <a:pt x="812764" y="909416"/>
                  </a:lnTo>
                  <a:lnTo>
                    <a:pt x="847894" y="880097"/>
                  </a:lnTo>
                  <a:lnTo>
                    <a:pt x="880227" y="847770"/>
                  </a:lnTo>
                  <a:lnTo>
                    <a:pt x="909551" y="812646"/>
                  </a:lnTo>
                  <a:lnTo>
                    <a:pt x="935653" y="774938"/>
                  </a:lnTo>
                  <a:lnTo>
                    <a:pt x="958322" y="734857"/>
                  </a:lnTo>
                  <a:lnTo>
                    <a:pt x="977345" y="692617"/>
                  </a:lnTo>
                  <a:lnTo>
                    <a:pt x="992510" y="648428"/>
                  </a:lnTo>
                  <a:lnTo>
                    <a:pt x="1003605" y="602504"/>
                  </a:lnTo>
                  <a:lnTo>
                    <a:pt x="1010418" y="555057"/>
                  </a:lnTo>
                  <a:lnTo>
                    <a:pt x="1012736" y="506298"/>
                  </a:lnTo>
                  <a:lnTo>
                    <a:pt x="1010418" y="457537"/>
                  </a:lnTo>
                  <a:lnTo>
                    <a:pt x="1003605" y="410087"/>
                  </a:lnTo>
                  <a:lnTo>
                    <a:pt x="992510" y="364161"/>
                  </a:lnTo>
                  <a:lnTo>
                    <a:pt x="977345" y="319972"/>
                  </a:lnTo>
                  <a:lnTo>
                    <a:pt x="958322" y="277730"/>
                  </a:lnTo>
                  <a:lnTo>
                    <a:pt x="935653" y="237648"/>
                  </a:lnTo>
                  <a:lnTo>
                    <a:pt x="909551" y="199939"/>
                  </a:lnTo>
                  <a:lnTo>
                    <a:pt x="880227" y="164815"/>
                  </a:lnTo>
                  <a:lnTo>
                    <a:pt x="847894" y="132487"/>
                  </a:lnTo>
                  <a:lnTo>
                    <a:pt x="812764" y="103168"/>
                  </a:lnTo>
                  <a:lnTo>
                    <a:pt x="775049" y="77069"/>
                  </a:lnTo>
                  <a:lnTo>
                    <a:pt x="734962" y="54404"/>
                  </a:lnTo>
                  <a:lnTo>
                    <a:pt x="692714" y="35384"/>
                  </a:lnTo>
                  <a:lnTo>
                    <a:pt x="648517" y="20222"/>
                  </a:lnTo>
                  <a:lnTo>
                    <a:pt x="602585" y="9129"/>
                  </a:lnTo>
                  <a:lnTo>
                    <a:pt x="555129" y="2317"/>
                  </a:lnTo>
                  <a:lnTo>
                    <a:pt x="50636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7242" y="4865116"/>
              <a:ext cx="1012825" cy="1012825"/>
            </a:xfrm>
            <a:custGeom>
              <a:avLst/>
              <a:gdLst/>
              <a:ahLst/>
              <a:cxnLst/>
              <a:rect l="l" t="t" r="r" b="b"/>
              <a:pathLst>
                <a:path w="1012825" h="1012825">
                  <a:moveTo>
                    <a:pt x="0" y="506296"/>
                  </a:moveTo>
                  <a:lnTo>
                    <a:pt x="2317" y="457536"/>
                  </a:lnTo>
                  <a:lnTo>
                    <a:pt x="9130" y="410088"/>
                  </a:lnTo>
                  <a:lnTo>
                    <a:pt x="20225" y="364163"/>
                  </a:lnTo>
                  <a:lnTo>
                    <a:pt x="35390" y="319974"/>
                  </a:lnTo>
                  <a:lnTo>
                    <a:pt x="54413" y="277732"/>
                  </a:lnTo>
                  <a:lnTo>
                    <a:pt x="77081" y="237651"/>
                  </a:lnTo>
                  <a:lnTo>
                    <a:pt x="103184" y="199942"/>
                  </a:lnTo>
                  <a:lnTo>
                    <a:pt x="132507" y="164817"/>
                  </a:lnTo>
                  <a:lnTo>
                    <a:pt x="164840" y="132489"/>
                  </a:lnTo>
                  <a:lnTo>
                    <a:pt x="199969" y="103170"/>
                  </a:lnTo>
                  <a:lnTo>
                    <a:pt x="237683" y="77071"/>
                  </a:lnTo>
                  <a:lnTo>
                    <a:pt x="277770" y="54405"/>
                  </a:lnTo>
                  <a:lnTo>
                    <a:pt x="320017" y="35385"/>
                  </a:lnTo>
                  <a:lnTo>
                    <a:pt x="364212" y="20222"/>
                  </a:lnTo>
                  <a:lnTo>
                    <a:pt x="410143" y="9129"/>
                  </a:lnTo>
                  <a:lnTo>
                    <a:pt x="457598" y="2317"/>
                  </a:lnTo>
                  <a:lnTo>
                    <a:pt x="506365" y="0"/>
                  </a:lnTo>
                  <a:lnTo>
                    <a:pt x="555131" y="2317"/>
                  </a:lnTo>
                  <a:lnTo>
                    <a:pt x="602586" y="9129"/>
                  </a:lnTo>
                  <a:lnTo>
                    <a:pt x="648517" y="20222"/>
                  </a:lnTo>
                  <a:lnTo>
                    <a:pt x="692712" y="35385"/>
                  </a:lnTo>
                  <a:lnTo>
                    <a:pt x="734959" y="54405"/>
                  </a:lnTo>
                  <a:lnTo>
                    <a:pt x="775046" y="77071"/>
                  </a:lnTo>
                  <a:lnTo>
                    <a:pt x="812760" y="103170"/>
                  </a:lnTo>
                  <a:lnTo>
                    <a:pt x="847890" y="132489"/>
                  </a:lnTo>
                  <a:lnTo>
                    <a:pt x="880222" y="164817"/>
                  </a:lnTo>
                  <a:lnTo>
                    <a:pt x="909546" y="199942"/>
                  </a:lnTo>
                  <a:lnTo>
                    <a:pt x="935648" y="237651"/>
                  </a:lnTo>
                  <a:lnTo>
                    <a:pt x="958317" y="277732"/>
                  </a:lnTo>
                  <a:lnTo>
                    <a:pt x="977339" y="319974"/>
                  </a:lnTo>
                  <a:lnTo>
                    <a:pt x="992504" y="364163"/>
                  </a:lnTo>
                  <a:lnTo>
                    <a:pt x="1003599" y="410088"/>
                  </a:lnTo>
                  <a:lnTo>
                    <a:pt x="1010412" y="457536"/>
                  </a:lnTo>
                  <a:lnTo>
                    <a:pt x="1012730" y="506296"/>
                  </a:lnTo>
                  <a:lnTo>
                    <a:pt x="1010412" y="555055"/>
                  </a:lnTo>
                  <a:lnTo>
                    <a:pt x="1003599" y="602504"/>
                  </a:lnTo>
                  <a:lnTo>
                    <a:pt x="992504" y="648429"/>
                  </a:lnTo>
                  <a:lnTo>
                    <a:pt x="977339" y="692618"/>
                  </a:lnTo>
                  <a:lnTo>
                    <a:pt x="958317" y="734860"/>
                  </a:lnTo>
                  <a:lnTo>
                    <a:pt x="935648" y="774941"/>
                  </a:lnTo>
                  <a:lnTo>
                    <a:pt x="909546" y="812650"/>
                  </a:lnTo>
                  <a:lnTo>
                    <a:pt x="880222" y="847775"/>
                  </a:lnTo>
                  <a:lnTo>
                    <a:pt x="847890" y="880103"/>
                  </a:lnTo>
                  <a:lnTo>
                    <a:pt x="812760" y="909423"/>
                  </a:lnTo>
                  <a:lnTo>
                    <a:pt x="775046" y="935522"/>
                  </a:lnTo>
                  <a:lnTo>
                    <a:pt x="734959" y="958187"/>
                  </a:lnTo>
                  <a:lnTo>
                    <a:pt x="692712" y="977208"/>
                  </a:lnTo>
                  <a:lnTo>
                    <a:pt x="648517" y="992371"/>
                  </a:lnTo>
                  <a:lnTo>
                    <a:pt x="602586" y="1003464"/>
                  </a:lnTo>
                  <a:lnTo>
                    <a:pt x="555131" y="1010276"/>
                  </a:lnTo>
                  <a:lnTo>
                    <a:pt x="506365" y="1012593"/>
                  </a:lnTo>
                  <a:lnTo>
                    <a:pt x="457598" y="1010276"/>
                  </a:lnTo>
                  <a:lnTo>
                    <a:pt x="410143" y="1003464"/>
                  </a:lnTo>
                  <a:lnTo>
                    <a:pt x="364212" y="992371"/>
                  </a:lnTo>
                  <a:lnTo>
                    <a:pt x="320017" y="977208"/>
                  </a:lnTo>
                  <a:lnTo>
                    <a:pt x="277770" y="958187"/>
                  </a:lnTo>
                  <a:lnTo>
                    <a:pt x="237683" y="935522"/>
                  </a:lnTo>
                  <a:lnTo>
                    <a:pt x="199969" y="909423"/>
                  </a:lnTo>
                  <a:lnTo>
                    <a:pt x="164840" y="880103"/>
                  </a:lnTo>
                  <a:lnTo>
                    <a:pt x="132507" y="847775"/>
                  </a:lnTo>
                  <a:lnTo>
                    <a:pt x="103184" y="812650"/>
                  </a:lnTo>
                  <a:lnTo>
                    <a:pt x="77081" y="774941"/>
                  </a:lnTo>
                  <a:lnTo>
                    <a:pt x="54413" y="734860"/>
                  </a:lnTo>
                  <a:lnTo>
                    <a:pt x="35390" y="692618"/>
                  </a:lnTo>
                  <a:lnTo>
                    <a:pt x="20225" y="648429"/>
                  </a:lnTo>
                  <a:lnTo>
                    <a:pt x="9130" y="602504"/>
                  </a:lnTo>
                  <a:lnTo>
                    <a:pt x="2317" y="555055"/>
                  </a:lnTo>
                  <a:lnTo>
                    <a:pt x="0" y="506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68837" y="5022557"/>
            <a:ext cx="1304945" cy="652146"/>
          </a:xfrm>
          <a:prstGeom prst="rect">
            <a:avLst/>
          </a:prstGeom>
        </p:spPr>
        <p:txBody>
          <a:bodyPr vert="horz" wrap="square" lIns="0" tIns="5759" rIns="0" bIns="0" rtlCol="0">
            <a:spAutoFit/>
          </a:bodyPr>
          <a:lstStyle/>
          <a:p>
            <a:pPr marL="11516" marR="4607" algn="ctr">
              <a:spcBef>
                <a:spcPts val="45"/>
              </a:spcBef>
            </a:pPr>
            <a:r>
              <a:rPr sz="1400" spc="-32" dirty="0">
                <a:latin typeface="Calibri" panose="020F0502020204030204" pitchFamily="34" charset="0"/>
                <a:cs typeface="Calibri" panose="020F0502020204030204" pitchFamily="34" charset="0"/>
              </a:rPr>
              <a:t>Ketidakpastian  karena</a:t>
            </a:r>
            <a:r>
              <a:rPr sz="1400" spc="-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kurangnya  pengalaman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15497" y="3540577"/>
            <a:ext cx="1239799" cy="1235999"/>
            <a:chOff x="4151312" y="3791293"/>
            <a:chExt cx="1035685" cy="103251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3" name="object 23"/>
            <p:cNvSpPr/>
            <p:nvPr/>
          </p:nvSpPr>
          <p:spPr>
            <a:xfrm>
              <a:off x="4161154" y="3801135"/>
              <a:ext cx="1016000" cy="1012825"/>
            </a:xfrm>
            <a:custGeom>
              <a:avLst/>
              <a:gdLst/>
              <a:ahLst/>
              <a:cxnLst/>
              <a:rect l="l" t="t" r="r" b="b"/>
              <a:pathLst>
                <a:path w="1016000" h="1012825">
                  <a:moveTo>
                    <a:pt x="507873" y="0"/>
                  </a:moveTo>
                  <a:lnTo>
                    <a:pt x="458961" y="2317"/>
                  </a:lnTo>
                  <a:lnTo>
                    <a:pt x="411364" y="9129"/>
                  </a:lnTo>
                  <a:lnTo>
                    <a:pt x="365296" y="20223"/>
                  </a:lnTo>
                  <a:lnTo>
                    <a:pt x="320969" y="35386"/>
                  </a:lnTo>
                  <a:lnTo>
                    <a:pt x="278597" y="54406"/>
                  </a:lnTo>
                  <a:lnTo>
                    <a:pt x="238390" y="77072"/>
                  </a:lnTo>
                  <a:lnTo>
                    <a:pt x="200564" y="103171"/>
                  </a:lnTo>
                  <a:lnTo>
                    <a:pt x="165330" y="132491"/>
                  </a:lnTo>
                  <a:lnTo>
                    <a:pt x="132901" y="164820"/>
                  </a:lnTo>
                  <a:lnTo>
                    <a:pt x="103490" y="199945"/>
                  </a:lnTo>
                  <a:lnTo>
                    <a:pt x="77311" y="237654"/>
                  </a:lnTo>
                  <a:lnTo>
                    <a:pt x="54574" y="277736"/>
                  </a:lnTo>
                  <a:lnTo>
                    <a:pt x="35495" y="319977"/>
                  </a:lnTo>
                  <a:lnTo>
                    <a:pt x="20285" y="364166"/>
                  </a:lnTo>
                  <a:lnTo>
                    <a:pt x="9157" y="410091"/>
                  </a:lnTo>
                  <a:lnTo>
                    <a:pt x="2324" y="457539"/>
                  </a:lnTo>
                  <a:lnTo>
                    <a:pt x="0" y="506298"/>
                  </a:lnTo>
                  <a:lnTo>
                    <a:pt x="2324" y="555057"/>
                  </a:lnTo>
                  <a:lnTo>
                    <a:pt x="9157" y="602505"/>
                  </a:lnTo>
                  <a:lnTo>
                    <a:pt x="20285" y="648429"/>
                  </a:lnTo>
                  <a:lnTo>
                    <a:pt x="35495" y="692619"/>
                  </a:lnTo>
                  <a:lnTo>
                    <a:pt x="54574" y="734860"/>
                  </a:lnTo>
                  <a:lnTo>
                    <a:pt x="77311" y="774941"/>
                  </a:lnTo>
                  <a:lnTo>
                    <a:pt x="103490" y="812651"/>
                  </a:lnTo>
                  <a:lnTo>
                    <a:pt x="132901" y="847776"/>
                  </a:lnTo>
                  <a:lnTo>
                    <a:pt x="165330" y="880104"/>
                  </a:lnTo>
                  <a:lnTo>
                    <a:pt x="200564" y="909424"/>
                  </a:lnTo>
                  <a:lnTo>
                    <a:pt x="238390" y="935523"/>
                  </a:lnTo>
                  <a:lnTo>
                    <a:pt x="278597" y="958189"/>
                  </a:lnTo>
                  <a:lnTo>
                    <a:pt x="320969" y="977210"/>
                  </a:lnTo>
                  <a:lnTo>
                    <a:pt x="365296" y="992373"/>
                  </a:lnTo>
                  <a:lnTo>
                    <a:pt x="411364" y="1003466"/>
                  </a:lnTo>
                  <a:lnTo>
                    <a:pt x="458961" y="1010278"/>
                  </a:lnTo>
                  <a:lnTo>
                    <a:pt x="507873" y="1012596"/>
                  </a:lnTo>
                  <a:lnTo>
                    <a:pt x="556784" y="1010278"/>
                  </a:lnTo>
                  <a:lnTo>
                    <a:pt x="604381" y="1003466"/>
                  </a:lnTo>
                  <a:lnTo>
                    <a:pt x="650449" y="992373"/>
                  </a:lnTo>
                  <a:lnTo>
                    <a:pt x="694776" y="977210"/>
                  </a:lnTo>
                  <a:lnTo>
                    <a:pt x="737148" y="958189"/>
                  </a:lnTo>
                  <a:lnTo>
                    <a:pt x="777355" y="935523"/>
                  </a:lnTo>
                  <a:lnTo>
                    <a:pt x="815181" y="909424"/>
                  </a:lnTo>
                  <a:lnTo>
                    <a:pt x="850415" y="880104"/>
                  </a:lnTo>
                  <a:lnTo>
                    <a:pt x="882844" y="847776"/>
                  </a:lnTo>
                  <a:lnTo>
                    <a:pt x="912255" y="812651"/>
                  </a:lnTo>
                  <a:lnTo>
                    <a:pt x="938434" y="774941"/>
                  </a:lnTo>
                  <a:lnTo>
                    <a:pt x="961171" y="734860"/>
                  </a:lnTo>
                  <a:lnTo>
                    <a:pt x="980250" y="692619"/>
                  </a:lnTo>
                  <a:lnTo>
                    <a:pt x="995460" y="648429"/>
                  </a:lnTo>
                  <a:lnTo>
                    <a:pt x="1006588" y="602505"/>
                  </a:lnTo>
                  <a:lnTo>
                    <a:pt x="1013421" y="555057"/>
                  </a:lnTo>
                  <a:lnTo>
                    <a:pt x="1015746" y="506298"/>
                  </a:lnTo>
                  <a:lnTo>
                    <a:pt x="1013421" y="457539"/>
                  </a:lnTo>
                  <a:lnTo>
                    <a:pt x="1006588" y="410091"/>
                  </a:lnTo>
                  <a:lnTo>
                    <a:pt x="995460" y="364166"/>
                  </a:lnTo>
                  <a:lnTo>
                    <a:pt x="980250" y="319977"/>
                  </a:lnTo>
                  <a:lnTo>
                    <a:pt x="961171" y="277736"/>
                  </a:lnTo>
                  <a:lnTo>
                    <a:pt x="938434" y="237654"/>
                  </a:lnTo>
                  <a:lnTo>
                    <a:pt x="912255" y="199945"/>
                  </a:lnTo>
                  <a:lnTo>
                    <a:pt x="882844" y="164820"/>
                  </a:lnTo>
                  <a:lnTo>
                    <a:pt x="850415" y="132491"/>
                  </a:lnTo>
                  <a:lnTo>
                    <a:pt x="815181" y="103171"/>
                  </a:lnTo>
                  <a:lnTo>
                    <a:pt x="777355" y="77072"/>
                  </a:lnTo>
                  <a:lnTo>
                    <a:pt x="737148" y="54406"/>
                  </a:lnTo>
                  <a:lnTo>
                    <a:pt x="694776" y="35386"/>
                  </a:lnTo>
                  <a:lnTo>
                    <a:pt x="650449" y="20223"/>
                  </a:lnTo>
                  <a:lnTo>
                    <a:pt x="604381" y="9129"/>
                  </a:lnTo>
                  <a:lnTo>
                    <a:pt x="556784" y="2317"/>
                  </a:lnTo>
                  <a:lnTo>
                    <a:pt x="5078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4161154" y="3801135"/>
              <a:ext cx="1016000" cy="1012825"/>
            </a:xfrm>
            <a:custGeom>
              <a:avLst/>
              <a:gdLst/>
              <a:ahLst/>
              <a:cxnLst/>
              <a:rect l="l" t="t" r="r" b="b"/>
              <a:pathLst>
                <a:path w="1016000" h="1012825">
                  <a:moveTo>
                    <a:pt x="0" y="506296"/>
                  </a:moveTo>
                  <a:lnTo>
                    <a:pt x="2324" y="457536"/>
                  </a:lnTo>
                  <a:lnTo>
                    <a:pt x="9157" y="410088"/>
                  </a:lnTo>
                  <a:lnTo>
                    <a:pt x="20285" y="364163"/>
                  </a:lnTo>
                  <a:lnTo>
                    <a:pt x="35495" y="319974"/>
                  </a:lnTo>
                  <a:lnTo>
                    <a:pt x="54575" y="277732"/>
                  </a:lnTo>
                  <a:lnTo>
                    <a:pt x="77311" y="237651"/>
                  </a:lnTo>
                  <a:lnTo>
                    <a:pt x="103491" y="199942"/>
                  </a:lnTo>
                  <a:lnTo>
                    <a:pt x="132902" y="164817"/>
                  </a:lnTo>
                  <a:lnTo>
                    <a:pt x="165331" y="132489"/>
                  </a:lnTo>
                  <a:lnTo>
                    <a:pt x="200566" y="103170"/>
                  </a:lnTo>
                  <a:lnTo>
                    <a:pt x="238392" y="77071"/>
                  </a:lnTo>
                  <a:lnTo>
                    <a:pt x="278599" y="54405"/>
                  </a:lnTo>
                  <a:lnTo>
                    <a:pt x="320972" y="35385"/>
                  </a:lnTo>
                  <a:lnTo>
                    <a:pt x="365299" y="20222"/>
                  </a:lnTo>
                  <a:lnTo>
                    <a:pt x="411367" y="9129"/>
                  </a:lnTo>
                  <a:lnTo>
                    <a:pt x="458964" y="2317"/>
                  </a:lnTo>
                  <a:lnTo>
                    <a:pt x="507875" y="0"/>
                  </a:lnTo>
                  <a:lnTo>
                    <a:pt x="556787" y="2317"/>
                  </a:lnTo>
                  <a:lnTo>
                    <a:pt x="604384" y="9129"/>
                  </a:lnTo>
                  <a:lnTo>
                    <a:pt x="650452" y="20222"/>
                  </a:lnTo>
                  <a:lnTo>
                    <a:pt x="694780" y="35385"/>
                  </a:lnTo>
                  <a:lnTo>
                    <a:pt x="737153" y="54405"/>
                  </a:lnTo>
                  <a:lnTo>
                    <a:pt x="777360" y="77071"/>
                  </a:lnTo>
                  <a:lnTo>
                    <a:pt x="815187" y="103170"/>
                  </a:lnTo>
                  <a:lnTo>
                    <a:pt x="850421" y="132489"/>
                  </a:lnTo>
                  <a:lnTo>
                    <a:pt x="882851" y="164817"/>
                  </a:lnTo>
                  <a:lnTo>
                    <a:pt x="912262" y="199942"/>
                  </a:lnTo>
                  <a:lnTo>
                    <a:pt x="938442" y="237651"/>
                  </a:lnTo>
                  <a:lnTo>
                    <a:pt x="961179" y="277732"/>
                  </a:lnTo>
                  <a:lnTo>
                    <a:pt x="980258" y="319974"/>
                  </a:lnTo>
                  <a:lnTo>
                    <a:pt x="995469" y="364163"/>
                  </a:lnTo>
                  <a:lnTo>
                    <a:pt x="1006597" y="410088"/>
                  </a:lnTo>
                  <a:lnTo>
                    <a:pt x="1013430" y="457536"/>
                  </a:lnTo>
                  <a:lnTo>
                    <a:pt x="1015755" y="506296"/>
                  </a:lnTo>
                  <a:lnTo>
                    <a:pt x="1013430" y="555055"/>
                  </a:lnTo>
                  <a:lnTo>
                    <a:pt x="1006597" y="602504"/>
                  </a:lnTo>
                  <a:lnTo>
                    <a:pt x="995469" y="648429"/>
                  </a:lnTo>
                  <a:lnTo>
                    <a:pt x="980258" y="692618"/>
                  </a:lnTo>
                  <a:lnTo>
                    <a:pt x="961179" y="734860"/>
                  </a:lnTo>
                  <a:lnTo>
                    <a:pt x="938442" y="774941"/>
                  </a:lnTo>
                  <a:lnTo>
                    <a:pt x="912262" y="812650"/>
                  </a:lnTo>
                  <a:lnTo>
                    <a:pt x="882851" y="847775"/>
                  </a:lnTo>
                  <a:lnTo>
                    <a:pt x="850421" y="880103"/>
                  </a:lnTo>
                  <a:lnTo>
                    <a:pt x="815187" y="909423"/>
                  </a:lnTo>
                  <a:lnTo>
                    <a:pt x="777360" y="935522"/>
                  </a:lnTo>
                  <a:lnTo>
                    <a:pt x="737153" y="958187"/>
                  </a:lnTo>
                  <a:lnTo>
                    <a:pt x="694780" y="977208"/>
                  </a:lnTo>
                  <a:lnTo>
                    <a:pt x="650452" y="992371"/>
                  </a:lnTo>
                  <a:lnTo>
                    <a:pt x="604384" y="1003464"/>
                  </a:lnTo>
                  <a:lnTo>
                    <a:pt x="556787" y="1010276"/>
                  </a:lnTo>
                  <a:lnTo>
                    <a:pt x="507875" y="1012593"/>
                  </a:lnTo>
                  <a:lnTo>
                    <a:pt x="458964" y="1010276"/>
                  </a:lnTo>
                  <a:lnTo>
                    <a:pt x="411367" y="1003464"/>
                  </a:lnTo>
                  <a:lnTo>
                    <a:pt x="365299" y="992371"/>
                  </a:lnTo>
                  <a:lnTo>
                    <a:pt x="320972" y="977208"/>
                  </a:lnTo>
                  <a:lnTo>
                    <a:pt x="278599" y="958187"/>
                  </a:lnTo>
                  <a:lnTo>
                    <a:pt x="238392" y="935522"/>
                  </a:lnTo>
                  <a:lnTo>
                    <a:pt x="200566" y="909423"/>
                  </a:lnTo>
                  <a:lnTo>
                    <a:pt x="165331" y="880103"/>
                  </a:lnTo>
                  <a:lnTo>
                    <a:pt x="132902" y="847775"/>
                  </a:lnTo>
                  <a:lnTo>
                    <a:pt x="103491" y="812650"/>
                  </a:lnTo>
                  <a:lnTo>
                    <a:pt x="77311" y="774941"/>
                  </a:lnTo>
                  <a:lnTo>
                    <a:pt x="54575" y="734860"/>
                  </a:lnTo>
                  <a:lnTo>
                    <a:pt x="35495" y="692618"/>
                  </a:lnTo>
                  <a:lnTo>
                    <a:pt x="20285" y="648429"/>
                  </a:lnTo>
                  <a:lnTo>
                    <a:pt x="9157" y="602504"/>
                  </a:lnTo>
                  <a:lnTo>
                    <a:pt x="2324" y="555055"/>
                  </a:lnTo>
                  <a:lnTo>
                    <a:pt x="0" y="506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52558" y="3881984"/>
            <a:ext cx="1061732" cy="652146"/>
          </a:xfrm>
          <a:prstGeom prst="rect">
            <a:avLst/>
          </a:prstGeom>
        </p:spPr>
        <p:txBody>
          <a:bodyPr vert="horz" wrap="square" lIns="0" tIns="5759" rIns="0" bIns="0" rtlCol="0">
            <a:spAutoFit/>
          </a:bodyPr>
          <a:lstStyle/>
          <a:p>
            <a:pPr marL="11516" marR="4607" indent="-27638" algn="ctr">
              <a:spcBef>
                <a:spcPts val="45"/>
              </a:spcBef>
            </a:pPr>
            <a:r>
              <a:rPr sz="1400" spc="-27" dirty="0">
                <a:latin typeface="Calibri" panose="020F0502020204030204" pitchFamily="34" charset="0"/>
                <a:cs typeface="Calibri" panose="020F0502020204030204" pitchFamily="34" charset="0"/>
              </a:rPr>
              <a:t>Frekuensi  rendah </a:t>
            </a:r>
            <a:r>
              <a:rPr sz="1400" spc="-127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sz="1400" spc="-36" dirty="0">
                <a:latin typeface="Calibri" panose="020F0502020204030204" pitchFamily="34" charset="0"/>
                <a:cs typeface="Calibri" panose="020F0502020204030204" pitchFamily="34" charset="0"/>
              </a:rPr>
              <a:t>impact  tinggi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55993" y="5358376"/>
            <a:ext cx="1732637" cy="904611"/>
          </a:xfrm>
          <a:custGeom>
            <a:avLst/>
            <a:gdLst/>
            <a:ahLst/>
            <a:cxnLst/>
            <a:rect l="l" t="t" r="r" b="b"/>
            <a:pathLst>
              <a:path w="1910715" h="997585">
                <a:moveTo>
                  <a:pt x="955293" y="0"/>
                </a:moveTo>
                <a:lnTo>
                  <a:pt x="907615" y="1161"/>
                </a:lnTo>
                <a:lnTo>
                  <a:pt x="860541" y="4611"/>
                </a:lnTo>
                <a:lnTo>
                  <a:pt x="814127" y="10294"/>
                </a:lnTo>
                <a:lnTo>
                  <a:pt x="768427" y="18156"/>
                </a:lnTo>
                <a:lnTo>
                  <a:pt x="723497" y="28143"/>
                </a:lnTo>
                <a:lnTo>
                  <a:pt x="679391" y="40199"/>
                </a:lnTo>
                <a:lnTo>
                  <a:pt x="636164" y="54272"/>
                </a:lnTo>
                <a:lnTo>
                  <a:pt x="593870" y="70305"/>
                </a:lnTo>
                <a:lnTo>
                  <a:pt x="552565" y="88246"/>
                </a:lnTo>
                <a:lnTo>
                  <a:pt x="512302" y="108039"/>
                </a:lnTo>
                <a:lnTo>
                  <a:pt x="473138" y="129631"/>
                </a:lnTo>
                <a:lnTo>
                  <a:pt x="435125" y="152966"/>
                </a:lnTo>
                <a:lnTo>
                  <a:pt x="398320" y="177990"/>
                </a:lnTo>
                <a:lnTo>
                  <a:pt x="362777" y="204650"/>
                </a:lnTo>
                <a:lnTo>
                  <a:pt x="328550" y="232890"/>
                </a:lnTo>
                <a:lnTo>
                  <a:pt x="295694" y="262656"/>
                </a:lnTo>
                <a:lnTo>
                  <a:pt x="264265" y="293894"/>
                </a:lnTo>
                <a:lnTo>
                  <a:pt x="234316" y="326550"/>
                </a:lnTo>
                <a:lnTo>
                  <a:pt x="205903" y="360568"/>
                </a:lnTo>
                <a:lnTo>
                  <a:pt x="179081" y="395895"/>
                </a:lnTo>
                <a:lnTo>
                  <a:pt x="153903" y="432476"/>
                </a:lnTo>
                <a:lnTo>
                  <a:pt x="130425" y="470257"/>
                </a:lnTo>
                <a:lnTo>
                  <a:pt x="108701" y="509183"/>
                </a:lnTo>
                <a:lnTo>
                  <a:pt x="88787" y="549201"/>
                </a:lnTo>
                <a:lnTo>
                  <a:pt x="70736" y="590255"/>
                </a:lnTo>
                <a:lnTo>
                  <a:pt x="54604" y="632291"/>
                </a:lnTo>
                <a:lnTo>
                  <a:pt x="40446" y="675255"/>
                </a:lnTo>
                <a:lnTo>
                  <a:pt x="28315" y="719092"/>
                </a:lnTo>
                <a:lnTo>
                  <a:pt x="18267" y="763749"/>
                </a:lnTo>
                <a:lnTo>
                  <a:pt x="10357" y="809170"/>
                </a:lnTo>
                <a:lnTo>
                  <a:pt x="4639" y="855301"/>
                </a:lnTo>
                <a:lnTo>
                  <a:pt x="1169" y="902088"/>
                </a:lnTo>
                <a:lnTo>
                  <a:pt x="0" y="949477"/>
                </a:lnTo>
                <a:lnTo>
                  <a:pt x="4825" y="997046"/>
                </a:lnTo>
                <a:lnTo>
                  <a:pt x="1905762" y="997046"/>
                </a:lnTo>
                <a:lnTo>
                  <a:pt x="1910588" y="949477"/>
                </a:lnTo>
                <a:lnTo>
                  <a:pt x="1909418" y="902088"/>
                </a:lnTo>
                <a:lnTo>
                  <a:pt x="1905948" y="855301"/>
                </a:lnTo>
                <a:lnTo>
                  <a:pt x="1900230" y="809170"/>
                </a:lnTo>
                <a:lnTo>
                  <a:pt x="1892320" y="763749"/>
                </a:lnTo>
                <a:lnTo>
                  <a:pt x="1882272" y="719092"/>
                </a:lnTo>
                <a:lnTo>
                  <a:pt x="1870141" y="675255"/>
                </a:lnTo>
                <a:lnTo>
                  <a:pt x="1855983" y="632291"/>
                </a:lnTo>
                <a:lnTo>
                  <a:pt x="1839851" y="590255"/>
                </a:lnTo>
                <a:lnTo>
                  <a:pt x="1821800" y="549201"/>
                </a:lnTo>
                <a:lnTo>
                  <a:pt x="1801886" y="509183"/>
                </a:lnTo>
                <a:lnTo>
                  <a:pt x="1780162" y="470257"/>
                </a:lnTo>
                <a:lnTo>
                  <a:pt x="1756684" y="432476"/>
                </a:lnTo>
                <a:lnTo>
                  <a:pt x="1731506" y="395895"/>
                </a:lnTo>
                <a:lnTo>
                  <a:pt x="1704684" y="360568"/>
                </a:lnTo>
                <a:lnTo>
                  <a:pt x="1676271" y="326550"/>
                </a:lnTo>
                <a:lnTo>
                  <a:pt x="1646322" y="293894"/>
                </a:lnTo>
                <a:lnTo>
                  <a:pt x="1614893" y="262656"/>
                </a:lnTo>
                <a:lnTo>
                  <a:pt x="1582037" y="232890"/>
                </a:lnTo>
                <a:lnTo>
                  <a:pt x="1547810" y="204650"/>
                </a:lnTo>
                <a:lnTo>
                  <a:pt x="1512267" y="177990"/>
                </a:lnTo>
                <a:lnTo>
                  <a:pt x="1475462" y="152966"/>
                </a:lnTo>
                <a:lnTo>
                  <a:pt x="1437449" y="129631"/>
                </a:lnTo>
                <a:lnTo>
                  <a:pt x="1398285" y="108039"/>
                </a:lnTo>
                <a:lnTo>
                  <a:pt x="1358022" y="88246"/>
                </a:lnTo>
                <a:lnTo>
                  <a:pt x="1316717" y="70305"/>
                </a:lnTo>
                <a:lnTo>
                  <a:pt x="1274423" y="54272"/>
                </a:lnTo>
                <a:lnTo>
                  <a:pt x="1231196" y="40199"/>
                </a:lnTo>
                <a:lnTo>
                  <a:pt x="1187090" y="28143"/>
                </a:lnTo>
                <a:lnTo>
                  <a:pt x="1142160" y="18156"/>
                </a:lnTo>
                <a:lnTo>
                  <a:pt x="1096460" y="10294"/>
                </a:lnTo>
                <a:lnTo>
                  <a:pt x="1050046" y="4611"/>
                </a:lnTo>
                <a:lnTo>
                  <a:pt x="1002972" y="1161"/>
                </a:lnTo>
                <a:lnTo>
                  <a:pt x="955293" y="0"/>
                </a:lnTo>
                <a:close/>
              </a:path>
            </a:pathLst>
          </a:custGeom>
          <a:solidFill>
            <a:srgbClr val="FFE36D"/>
          </a:solidFill>
        </p:spPr>
        <p:txBody>
          <a:bodyPr wrap="square" lIns="0" tIns="0" rIns="0" bIns="0" rtlCol="0"/>
          <a:lstStyle/>
          <a:p>
            <a:pPr algn="ctr"/>
            <a:endParaRPr sz="1600" dirty="0"/>
          </a:p>
        </p:txBody>
      </p:sp>
      <p:sp>
        <p:nvSpPr>
          <p:cNvPr id="27" name="object 27"/>
          <p:cNvSpPr txBox="1"/>
          <p:nvPr/>
        </p:nvSpPr>
        <p:spPr>
          <a:xfrm>
            <a:off x="6826183" y="5532752"/>
            <a:ext cx="1305191" cy="580402"/>
          </a:xfrm>
          <a:prstGeom prst="rect">
            <a:avLst/>
          </a:prstGeom>
        </p:spPr>
        <p:txBody>
          <a:bodyPr vert="horz" wrap="square" lIns="0" tIns="32245" rIns="0" bIns="0" rtlCol="0">
            <a:spAutoFit/>
          </a:bodyPr>
          <a:lstStyle/>
          <a:p>
            <a:pPr marR="4607" indent="11113" algn="ctr">
              <a:lnSpc>
                <a:spcPts val="2176"/>
              </a:lnSpc>
              <a:spcBef>
                <a:spcPts val="253"/>
              </a:spcBef>
            </a:pPr>
            <a:r>
              <a:rPr sz="1600" b="1" spc="-177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1600" b="1" spc="-14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b="1" spc="-159" dirty="0">
                <a:latin typeface="Calibri" panose="020F0502020204030204" pitchFamily="34" charset="0"/>
                <a:cs typeface="Calibri" panose="020F0502020204030204" pitchFamily="34" charset="0"/>
              </a:rPr>
              <a:t>ny</a:t>
            </a:r>
            <a:r>
              <a:rPr sz="1600" b="1" spc="-155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600" b="1" spc="-77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1600" b="1" spc="-127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sz="1600" b="1" spc="-9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b="1" spc="-11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600" b="1" spc="-9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b="1" spc="-72" dirty="0">
                <a:latin typeface="Calibri" panose="020F0502020204030204" pitchFamily="34" charset="0"/>
                <a:cs typeface="Calibri" panose="020F0502020204030204" pitchFamily="34" charset="0"/>
              </a:rPr>
              <a:t>n  </a:t>
            </a:r>
            <a:r>
              <a:rPr sz="1600" b="1" spc="-113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518792" y="4204328"/>
            <a:ext cx="4553063" cy="1889188"/>
            <a:chOff x="4193673" y="4065898"/>
            <a:chExt cx="5021017" cy="2083355"/>
          </a:xfrm>
        </p:grpSpPr>
        <p:sp>
          <p:nvSpPr>
            <p:cNvPr id="29" name="object 29"/>
            <p:cNvSpPr/>
            <p:nvPr/>
          </p:nvSpPr>
          <p:spPr>
            <a:xfrm>
              <a:off x="4479123" y="4466267"/>
              <a:ext cx="3447124" cy="1353787"/>
            </a:xfrm>
            <a:custGeom>
              <a:avLst/>
              <a:gdLst/>
              <a:ahLst/>
              <a:cxnLst/>
              <a:rect l="l" t="t" r="r" b="b"/>
              <a:pathLst>
                <a:path w="2879725" h="1198879">
                  <a:moveTo>
                    <a:pt x="455142" y="1099591"/>
                  </a:moveTo>
                  <a:lnTo>
                    <a:pt x="356260" y="896429"/>
                  </a:lnTo>
                  <a:lnTo>
                    <a:pt x="330187" y="971931"/>
                  </a:lnTo>
                  <a:lnTo>
                    <a:pt x="52158" y="875931"/>
                  </a:lnTo>
                  <a:lnTo>
                    <a:pt x="0" y="1026960"/>
                  </a:lnTo>
                  <a:lnTo>
                    <a:pt x="278028" y="1122959"/>
                  </a:lnTo>
                  <a:lnTo>
                    <a:pt x="251955" y="1198460"/>
                  </a:lnTo>
                  <a:lnTo>
                    <a:pt x="455142" y="1099591"/>
                  </a:lnTo>
                  <a:close/>
                </a:path>
                <a:path w="2879725" h="1198879">
                  <a:moveTo>
                    <a:pt x="883666" y="375234"/>
                  </a:moveTo>
                  <a:lnTo>
                    <a:pt x="818857" y="421957"/>
                  </a:lnTo>
                  <a:lnTo>
                    <a:pt x="646811" y="183400"/>
                  </a:lnTo>
                  <a:lnTo>
                    <a:pt x="517207" y="276847"/>
                  </a:lnTo>
                  <a:lnTo>
                    <a:pt x="689241" y="515404"/>
                  </a:lnTo>
                  <a:lnTo>
                    <a:pt x="624446" y="562127"/>
                  </a:lnTo>
                  <a:lnTo>
                    <a:pt x="847509" y="598271"/>
                  </a:lnTo>
                  <a:lnTo>
                    <a:pt x="883666" y="375234"/>
                  </a:lnTo>
                  <a:close/>
                </a:path>
                <a:path w="2879725" h="1198879">
                  <a:moveTo>
                    <a:pt x="1604264" y="294106"/>
                  </a:moveTo>
                  <a:lnTo>
                    <a:pt x="1524368" y="294106"/>
                  </a:lnTo>
                  <a:lnTo>
                    <a:pt x="1524368" y="0"/>
                  </a:lnTo>
                  <a:lnTo>
                    <a:pt x="1364589" y="0"/>
                  </a:lnTo>
                  <a:lnTo>
                    <a:pt x="1364589" y="294106"/>
                  </a:lnTo>
                  <a:lnTo>
                    <a:pt x="1284693" y="294106"/>
                  </a:lnTo>
                  <a:lnTo>
                    <a:pt x="1444472" y="453885"/>
                  </a:lnTo>
                  <a:lnTo>
                    <a:pt x="1604264" y="294106"/>
                  </a:lnTo>
                  <a:close/>
                </a:path>
                <a:path w="2879725" h="1198879">
                  <a:moveTo>
                    <a:pt x="2364841" y="279450"/>
                  </a:moveTo>
                  <a:lnTo>
                    <a:pt x="2235225" y="186004"/>
                  </a:lnTo>
                  <a:lnTo>
                    <a:pt x="2063191" y="424548"/>
                  </a:lnTo>
                  <a:lnTo>
                    <a:pt x="1998383" y="377825"/>
                  </a:lnTo>
                  <a:lnTo>
                    <a:pt x="2034514" y="600862"/>
                  </a:lnTo>
                  <a:lnTo>
                    <a:pt x="2257602" y="564718"/>
                  </a:lnTo>
                  <a:lnTo>
                    <a:pt x="2192794" y="517994"/>
                  </a:lnTo>
                  <a:lnTo>
                    <a:pt x="2364841" y="279450"/>
                  </a:lnTo>
                  <a:close/>
                </a:path>
                <a:path w="2879725" h="1198879">
                  <a:moveTo>
                    <a:pt x="2879356" y="1026591"/>
                  </a:moveTo>
                  <a:lnTo>
                    <a:pt x="2827197" y="875576"/>
                  </a:lnTo>
                  <a:lnTo>
                    <a:pt x="2549169" y="971575"/>
                  </a:lnTo>
                  <a:lnTo>
                    <a:pt x="2523083" y="896073"/>
                  </a:lnTo>
                  <a:lnTo>
                    <a:pt x="2424214" y="1099235"/>
                  </a:lnTo>
                  <a:lnTo>
                    <a:pt x="2627401" y="1198105"/>
                  </a:lnTo>
                  <a:lnTo>
                    <a:pt x="2601328" y="1122591"/>
                  </a:lnTo>
                  <a:lnTo>
                    <a:pt x="2879356" y="1026591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6141582" y="4065898"/>
              <a:ext cx="194462" cy="3456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7450697" y="4176504"/>
              <a:ext cx="206847" cy="3675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9005200" y="5576842"/>
              <a:ext cx="209490" cy="3723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4193673" y="5452377"/>
              <a:ext cx="177855" cy="3160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7074771" y="5788589"/>
              <a:ext cx="194956" cy="3606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21905" y="1270323"/>
            <a:ext cx="2062991" cy="3989792"/>
            <a:chOff x="543276" y="2255558"/>
            <a:chExt cx="1442720" cy="4104004"/>
          </a:xfrm>
          <a:solidFill>
            <a:schemeClr val="accent1">
              <a:lumMod val="50000"/>
            </a:schemeClr>
          </a:solidFill>
        </p:grpSpPr>
        <p:sp>
          <p:nvSpPr>
            <p:cNvPr id="36" name="object 36"/>
            <p:cNvSpPr/>
            <p:nvPr/>
          </p:nvSpPr>
          <p:spPr>
            <a:xfrm>
              <a:off x="543276" y="2255558"/>
              <a:ext cx="1442720" cy="4104004"/>
            </a:xfrm>
            <a:custGeom>
              <a:avLst/>
              <a:gdLst/>
              <a:ahLst/>
              <a:cxnLst/>
              <a:rect l="l" t="t" r="r" b="b"/>
              <a:pathLst>
                <a:path w="1442720" h="4104004">
                  <a:moveTo>
                    <a:pt x="1442609" y="0"/>
                  </a:moveTo>
                  <a:lnTo>
                    <a:pt x="0" y="0"/>
                  </a:lnTo>
                  <a:lnTo>
                    <a:pt x="0" y="4103584"/>
                  </a:lnTo>
                  <a:lnTo>
                    <a:pt x="1442609" y="4103584"/>
                  </a:lnTo>
                  <a:lnTo>
                    <a:pt x="1442609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1269"/>
            </a:p>
          </p:txBody>
        </p:sp>
        <p:sp>
          <p:nvSpPr>
            <p:cNvPr id="37" name="object 37"/>
            <p:cNvSpPr/>
            <p:nvPr/>
          </p:nvSpPr>
          <p:spPr>
            <a:xfrm>
              <a:off x="620055" y="2375458"/>
              <a:ext cx="1292225" cy="3859529"/>
            </a:xfrm>
            <a:custGeom>
              <a:avLst/>
              <a:gdLst/>
              <a:ahLst/>
              <a:cxnLst/>
              <a:rect l="l" t="t" r="r" b="b"/>
              <a:pathLst>
                <a:path w="1292225" h="3859529">
                  <a:moveTo>
                    <a:pt x="1218434" y="0"/>
                  </a:moveTo>
                  <a:lnTo>
                    <a:pt x="73277" y="0"/>
                  </a:lnTo>
                  <a:lnTo>
                    <a:pt x="44754" y="5757"/>
                  </a:lnTo>
                  <a:lnTo>
                    <a:pt x="21462" y="21459"/>
                  </a:lnTo>
                  <a:lnTo>
                    <a:pt x="5758" y="44748"/>
                  </a:lnTo>
                  <a:lnTo>
                    <a:pt x="0" y="73266"/>
                  </a:lnTo>
                  <a:lnTo>
                    <a:pt x="0" y="3785920"/>
                  </a:lnTo>
                  <a:lnTo>
                    <a:pt x="5758" y="3814445"/>
                  </a:lnTo>
                  <a:lnTo>
                    <a:pt x="21462" y="3837738"/>
                  </a:lnTo>
                  <a:lnTo>
                    <a:pt x="44754" y="3853441"/>
                  </a:lnTo>
                  <a:lnTo>
                    <a:pt x="73277" y="3859199"/>
                  </a:lnTo>
                  <a:lnTo>
                    <a:pt x="1218434" y="3859199"/>
                  </a:lnTo>
                  <a:lnTo>
                    <a:pt x="1246954" y="3853441"/>
                  </a:lnTo>
                  <a:lnTo>
                    <a:pt x="1270247" y="3837738"/>
                  </a:lnTo>
                  <a:lnTo>
                    <a:pt x="1285953" y="3814445"/>
                  </a:lnTo>
                  <a:lnTo>
                    <a:pt x="1291713" y="3785920"/>
                  </a:lnTo>
                  <a:lnTo>
                    <a:pt x="1291713" y="73266"/>
                  </a:lnTo>
                  <a:lnTo>
                    <a:pt x="1285953" y="44748"/>
                  </a:lnTo>
                  <a:lnTo>
                    <a:pt x="1270247" y="21459"/>
                  </a:lnTo>
                  <a:lnTo>
                    <a:pt x="1246954" y="5757"/>
                  </a:lnTo>
                  <a:lnTo>
                    <a:pt x="1218434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1269"/>
            </a:p>
          </p:txBody>
        </p:sp>
        <p:sp>
          <p:nvSpPr>
            <p:cNvPr id="38" name="object 38"/>
            <p:cNvSpPr/>
            <p:nvPr/>
          </p:nvSpPr>
          <p:spPr>
            <a:xfrm>
              <a:off x="620055" y="2375458"/>
              <a:ext cx="1292225" cy="3859529"/>
            </a:xfrm>
            <a:custGeom>
              <a:avLst/>
              <a:gdLst/>
              <a:ahLst/>
              <a:cxnLst/>
              <a:rect l="l" t="t" r="r" b="b"/>
              <a:pathLst>
                <a:path w="1292225" h="3859529">
                  <a:moveTo>
                    <a:pt x="0" y="73267"/>
                  </a:moveTo>
                  <a:lnTo>
                    <a:pt x="5758" y="44748"/>
                  </a:lnTo>
                  <a:lnTo>
                    <a:pt x="21462" y="21459"/>
                  </a:lnTo>
                  <a:lnTo>
                    <a:pt x="44754" y="5757"/>
                  </a:lnTo>
                  <a:lnTo>
                    <a:pt x="73277" y="0"/>
                  </a:lnTo>
                  <a:lnTo>
                    <a:pt x="1218430" y="0"/>
                  </a:lnTo>
                  <a:lnTo>
                    <a:pt x="1246952" y="5757"/>
                  </a:lnTo>
                  <a:lnTo>
                    <a:pt x="1270244" y="21459"/>
                  </a:lnTo>
                  <a:lnTo>
                    <a:pt x="1285949" y="44748"/>
                  </a:lnTo>
                  <a:lnTo>
                    <a:pt x="1291708" y="73267"/>
                  </a:lnTo>
                  <a:lnTo>
                    <a:pt x="1291708" y="3785930"/>
                  </a:lnTo>
                  <a:lnTo>
                    <a:pt x="1285949" y="3814447"/>
                  </a:lnTo>
                  <a:lnTo>
                    <a:pt x="1270244" y="3837733"/>
                  </a:lnTo>
                  <a:lnTo>
                    <a:pt x="1246952" y="3853433"/>
                  </a:lnTo>
                  <a:lnTo>
                    <a:pt x="1218430" y="3859190"/>
                  </a:lnTo>
                  <a:lnTo>
                    <a:pt x="73277" y="3859190"/>
                  </a:lnTo>
                  <a:lnTo>
                    <a:pt x="44754" y="3853433"/>
                  </a:lnTo>
                  <a:lnTo>
                    <a:pt x="21462" y="3837733"/>
                  </a:lnTo>
                  <a:lnTo>
                    <a:pt x="5758" y="3814447"/>
                  </a:lnTo>
                  <a:lnTo>
                    <a:pt x="0" y="3785930"/>
                  </a:lnTo>
                  <a:lnTo>
                    <a:pt x="0" y="73267"/>
                  </a:lnTo>
                  <a:close/>
                </a:path>
              </a:pathLst>
            </a:custGeom>
            <a:grpFill/>
            <a:ln w="21827">
              <a:solidFill>
                <a:schemeClr val="accent1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1269"/>
            </a:p>
          </p:txBody>
        </p:sp>
      </p:grpSp>
      <p:graphicFrame>
        <p:nvGraphicFramePr>
          <p:cNvPr id="39" name="object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705262"/>
              </p:ext>
            </p:extLst>
          </p:nvPr>
        </p:nvGraphicFramePr>
        <p:xfrm>
          <a:off x="999726" y="1478406"/>
          <a:ext cx="1729619" cy="35310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9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675">
                <a:tc>
                  <a:txBody>
                    <a:bodyPr/>
                    <a:lstStyle/>
                    <a:p>
                      <a:pPr marL="87313" marR="124460" indent="0" algn="ctr">
                        <a:lnSpc>
                          <a:spcPts val="1610"/>
                        </a:lnSpc>
                        <a:spcBef>
                          <a:spcPts val="850"/>
                        </a:spcBef>
                      </a:pPr>
                      <a:r>
                        <a:rPr sz="1300" b="1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300" b="1" spc="-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jasa  </a:t>
                      </a:r>
                      <a:r>
                        <a:rPr sz="13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ont</a:t>
                      </a:r>
                      <a:r>
                        <a:rPr sz="1300" b="1" spc="-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3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tua</a:t>
                      </a:r>
                      <a:r>
                        <a:rPr sz="13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7889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431">
                <a:tc>
                  <a:txBody>
                    <a:bodyPr/>
                    <a:lstStyle/>
                    <a:p>
                      <a:pPr marL="87313" marR="90170" indent="11113" algn="ctr">
                        <a:lnSpc>
                          <a:spcPts val="1580"/>
                        </a:lnSpc>
                        <a:spcBef>
                          <a:spcPts val="1040"/>
                        </a:spcBef>
                      </a:pP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sz="13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sz="13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ny</a:t>
                      </a:r>
                      <a:r>
                        <a:rPr sz="13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sz="13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sz="1300" b="1" spc="-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aian  </a:t>
                      </a:r>
                      <a:r>
                        <a:rPr sz="1300" b="1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19771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E3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984">
                <a:tc>
                  <a:txBody>
                    <a:bodyPr/>
                    <a:lstStyle/>
                    <a:p>
                      <a:pPr marL="87313" marR="137160" indent="0" algn="ctr">
                        <a:lnSpc>
                          <a:spcPts val="1580"/>
                        </a:lnSpc>
                        <a:spcBef>
                          <a:spcPts val="1040"/>
                        </a:spcBef>
                      </a:pPr>
                      <a:r>
                        <a:rPr sz="1300" b="1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sz="1300" b="1" spc="-21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00" b="1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waktu  dari</a:t>
                      </a:r>
                      <a:r>
                        <a:rPr sz="1300" b="1" spc="-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00" b="1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</a:t>
                      </a:r>
                      <a:endParaRPr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19771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89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15888" marR="107314" indent="-28575" algn="ctr">
                        <a:lnSpc>
                          <a:spcPts val="1580"/>
                        </a:lnSpc>
                        <a:spcBef>
                          <a:spcPts val="1215"/>
                        </a:spcBef>
                      </a:pPr>
                      <a:r>
                        <a:rPr sz="1300" b="1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</a:t>
                      </a:r>
                      <a:r>
                        <a:rPr sz="1300" b="1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 </a:t>
                      </a:r>
                      <a:r>
                        <a:rPr sz="1300" b="1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masa</a:t>
                      </a:r>
                      <a:r>
                        <a:rPr sz="1300" b="1" spc="-2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00" b="1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174798" y="186818"/>
            <a:ext cx="8794667" cy="701561"/>
          </a:xfrm>
          <a:prstGeom prst="rect">
            <a:avLst/>
          </a:prstGeom>
        </p:spPr>
        <p:txBody>
          <a:bodyPr spcFirstLastPara="1" vert="horz" wrap="square" lIns="0" tIns="11516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pc="-32" dirty="0"/>
              <a:t>Model </a:t>
            </a:r>
            <a:r>
              <a:rPr spc="-123" dirty="0"/>
              <a:t>pengukuran</a:t>
            </a:r>
            <a:r>
              <a:rPr spc="-457" dirty="0"/>
              <a:t> </a:t>
            </a:r>
            <a:r>
              <a:rPr spc="-95" dirty="0"/>
              <a:t>umum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D89C9-FD7A-4355-8996-5C15958E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29" y="-173099"/>
            <a:ext cx="9970298" cy="1275127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Model </a:t>
            </a:r>
            <a:r>
              <a:rPr lang="en-US" sz="4000" dirty="0" err="1">
                <a:latin typeface="Fjalla One" panose="02000506040000020004" pitchFamily="2" charset="0"/>
              </a:rPr>
              <a:t>Pengukuran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Umum</a:t>
            </a:r>
            <a:r>
              <a:rPr lang="en-US" sz="4000" dirty="0">
                <a:latin typeface="Fjalla One" panose="02000506040000020004" pitchFamily="2" charset="0"/>
              </a:rPr>
              <a:t> (GMM)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4894B-730D-417C-9AD7-539CFCAAA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2493" y="1206999"/>
            <a:ext cx="9081051" cy="11998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err="1"/>
              <a:t>Laba</a:t>
            </a:r>
            <a:r>
              <a:rPr lang="en-US" sz="1800" b="1" dirty="0"/>
              <a:t> yang </a:t>
            </a:r>
            <a:r>
              <a:rPr lang="en-US" sz="1800" b="1" dirty="0" err="1"/>
              <a:t>akan</a:t>
            </a:r>
            <a:r>
              <a:rPr lang="en-US" sz="1800" b="1" dirty="0"/>
              <a:t> </a:t>
            </a:r>
            <a:r>
              <a:rPr lang="en-US" sz="1800" b="1" dirty="0" err="1"/>
              <a:t>diakui</a:t>
            </a:r>
            <a:r>
              <a:rPr lang="en-US" sz="1800" b="1" dirty="0"/>
              <a:t> </a:t>
            </a:r>
            <a:r>
              <a:rPr lang="en-US" sz="1800" b="1" dirty="0" err="1"/>
              <a:t>ketika</a:t>
            </a:r>
            <a:r>
              <a:rPr lang="en-US" sz="1800" b="1" dirty="0"/>
              <a:t> </a:t>
            </a:r>
            <a:r>
              <a:rPr lang="en-US" sz="1800" b="1" dirty="0" err="1"/>
              <a:t>entitas</a:t>
            </a:r>
            <a:r>
              <a:rPr lang="en-US" sz="1800" b="1" dirty="0"/>
              <a:t> </a:t>
            </a:r>
            <a:r>
              <a:rPr lang="en-US" sz="1800" b="1" dirty="0" err="1"/>
              <a:t>menyediakan</a:t>
            </a:r>
            <a:r>
              <a:rPr lang="en-US" sz="1800" b="1" dirty="0"/>
              <a:t> </a:t>
            </a:r>
            <a:r>
              <a:rPr lang="en-US" sz="1800" b="1" dirty="0" err="1"/>
              <a:t>jasa</a:t>
            </a:r>
            <a:r>
              <a:rPr lang="en-US" sz="1800" b="1" dirty="0"/>
              <a:t> </a:t>
            </a:r>
            <a:r>
              <a:rPr lang="en-US" sz="1800" b="1" dirty="0" err="1"/>
              <a:t>dimasa</a:t>
            </a:r>
            <a:r>
              <a:rPr lang="en-US" sz="1800" b="1" dirty="0"/>
              <a:t> </a:t>
            </a:r>
            <a:r>
              <a:rPr lang="en-US" sz="1800" b="1" dirty="0" err="1"/>
              <a:t>depan</a:t>
            </a:r>
            <a:endParaRPr lang="en-US" sz="18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1600" dirty="0"/>
              <a:t>Profit </a:t>
            </a:r>
            <a:r>
              <a:rPr lang="en-ID" sz="1600" dirty="0" err="1"/>
              <a:t>diukur</a:t>
            </a:r>
            <a:r>
              <a:rPr lang="en-ID" sz="1600" dirty="0"/>
              <a:t> dan </a:t>
            </a:r>
            <a:r>
              <a:rPr lang="en-ID" sz="1600" dirty="0" err="1"/>
              <a:t>dilaporkan</a:t>
            </a:r>
            <a:r>
              <a:rPr lang="en-ID" sz="1600" dirty="0"/>
              <a:t> </a:t>
            </a:r>
            <a:r>
              <a:rPr lang="en-ID" sz="1600" dirty="0" err="1"/>
              <a:t>berdasarkan</a:t>
            </a:r>
            <a:r>
              <a:rPr lang="en-ID" sz="1600" dirty="0"/>
              <a:t> </a:t>
            </a:r>
            <a:r>
              <a:rPr lang="en-ID" sz="1600" dirty="0" err="1"/>
              <a:t>pemenuhan</a:t>
            </a:r>
            <a:r>
              <a:rPr lang="en-ID" sz="1600" dirty="0"/>
              <a:t> </a:t>
            </a:r>
            <a:r>
              <a:rPr lang="en-ID" sz="1600" dirty="0" err="1"/>
              <a:t>jasa</a:t>
            </a:r>
            <a:r>
              <a:rPr lang="en-ID" sz="1600" dirty="0"/>
              <a:t> </a:t>
            </a:r>
            <a:r>
              <a:rPr lang="en-ID" sz="1600" dirty="0" err="1"/>
              <a:t>terkait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unit </a:t>
            </a:r>
            <a:r>
              <a:rPr lang="en-ID" sz="1600" dirty="0" err="1"/>
              <a:t>pertanggungan</a:t>
            </a:r>
            <a:endParaRPr lang="en-ID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1600" dirty="0"/>
              <a:t>Profit yang </a:t>
            </a:r>
            <a:r>
              <a:rPr lang="en-ID" sz="1600" dirty="0" err="1"/>
              <a:t>ditangguhkan</a:t>
            </a:r>
            <a:r>
              <a:rPr lang="en-ID" sz="1600" dirty="0"/>
              <a:t> </a:t>
            </a:r>
            <a:r>
              <a:rPr lang="en-ID" sz="1600" dirty="0" err="1"/>
              <a:t>disesuaikan</a:t>
            </a:r>
            <a:r>
              <a:rPr lang="en-ID" sz="1600" dirty="0"/>
              <a:t> </a:t>
            </a:r>
            <a:r>
              <a:rPr lang="en-ID" sz="1600" dirty="0" err="1"/>
              <a:t>apabila</a:t>
            </a:r>
            <a:r>
              <a:rPr lang="en-ID" sz="1600" dirty="0"/>
              <a:t> </a:t>
            </a:r>
            <a:r>
              <a:rPr lang="en-ID" sz="1600" dirty="0" err="1"/>
              <a:t>terdapat</a:t>
            </a:r>
            <a:r>
              <a:rPr lang="en-ID" sz="1600" dirty="0"/>
              <a:t> </a:t>
            </a:r>
            <a:r>
              <a:rPr lang="en-ID" sz="1600" dirty="0" err="1"/>
              <a:t>perubahan</a:t>
            </a:r>
            <a:r>
              <a:rPr lang="en-ID" sz="1600" dirty="0"/>
              <a:t> </a:t>
            </a:r>
            <a:r>
              <a:rPr lang="en-ID" sz="1600" dirty="0" err="1"/>
              <a:t>asumsi</a:t>
            </a:r>
            <a:r>
              <a:rPr lang="en-ID" sz="1600" dirty="0"/>
              <a:t> </a:t>
            </a:r>
            <a:r>
              <a:rPr lang="en-ID" sz="1600" dirty="0" err="1"/>
              <a:t>terkait</a:t>
            </a:r>
            <a:r>
              <a:rPr lang="en-ID" sz="1600" dirty="0"/>
              <a:t> </a:t>
            </a:r>
            <a:r>
              <a:rPr lang="en-ID" sz="1600" dirty="0" err="1"/>
              <a:t>pertanggungan</a:t>
            </a:r>
            <a:r>
              <a:rPr lang="en-ID" sz="1600" dirty="0"/>
              <a:t> masa </a:t>
            </a:r>
            <a:r>
              <a:rPr lang="en-ID" sz="1600" dirty="0" err="1"/>
              <a:t>depan</a:t>
            </a:r>
            <a:r>
              <a:rPr lang="en-ID" sz="1600" dirty="0"/>
              <a:t> (“</a:t>
            </a:r>
            <a:r>
              <a:rPr lang="en-ID" sz="1600" i="1" dirty="0"/>
              <a:t>Unlocking</a:t>
            </a:r>
            <a:r>
              <a:rPr lang="en-ID" sz="1600" dirty="0"/>
              <a:t>”)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48905-26EE-44AE-A04F-54E723B63924}"/>
              </a:ext>
            </a:extLst>
          </p:cNvPr>
          <p:cNvSpPr/>
          <p:nvPr/>
        </p:nvSpPr>
        <p:spPr bwMode="auto">
          <a:xfrm>
            <a:off x="412475" y="1420141"/>
            <a:ext cx="1828800" cy="495190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757A3E-9657-451D-89ED-10C6C8584454}"/>
              </a:ext>
            </a:extLst>
          </p:cNvPr>
          <p:cNvSpPr/>
          <p:nvPr/>
        </p:nvSpPr>
        <p:spPr bwMode="auto">
          <a:xfrm>
            <a:off x="514350" y="1620728"/>
            <a:ext cx="1562099" cy="9144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969B99-4125-4111-9DDD-5DE6CE3E8847}"/>
              </a:ext>
            </a:extLst>
          </p:cNvPr>
          <p:cNvSpPr/>
          <p:nvPr/>
        </p:nvSpPr>
        <p:spPr bwMode="auto">
          <a:xfrm>
            <a:off x="514349" y="2623919"/>
            <a:ext cx="15621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B238F-A454-4242-8221-EC14095327B9}"/>
              </a:ext>
            </a:extLst>
          </p:cNvPr>
          <p:cNvSpPr/>
          <p:nvPr/>
        </p:nvSpPr>
        <p:spPr bwMode="auto">
          <a:xfrm>
            <a:off x="502754" y="3365380"/>
            <a:ext cx="15621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Nilai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uang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93F534-14B5-4927-BC74-056C12BE4E1A}"/>
              </a:ext>
            </a:extLst>
          </p:cNvPr>
          <p:cNvSpPr/>
          <p:nvPr/>
        </p:nvSpPr>
        <p:spPr bwMode="auto">
          <a:xfrm>
            <a:off x="514350" y="4332091"/>
            <a:ext cx="1562100" cy="18288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Arus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Masa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E9687BFF-202D-4590-9772-7CEC5223EA8D}"/>
              </a:ext>
            </a:extLst>
          </p:cNvPr>
          <p:cNvSpPr/>
          <p:nvPr/>
        </p:nvSpPr>
        <p:spPr>
          <a:xfrm>
            <a:off x="4378684" y="2524617"/>
            <a:ext cx="3521824" cy="1521937"/>
          </a:xfrm>
          <a:custGeom>
            <a:avLst/>
            <a:gdLst/>
            <a:ahLst/>
            <a:cxnLst/>
            <a:rect l="l" t="t" r="r" b="b"/>
            <a:pathLst>
              <a:path w="2907665" h="873760">
                <a:moveTo>
                  <a:pt x="2907385" y="336829"/>
                </a:moveTo>
                <a:lnTo>
                  <a:pt x="1449628" y="336829"/>
                </a:lnTo>
                <a:lnTo>
                  <a:pt x="1449628" y="0"/>
                </a:lnTo>
                <a:lnTo>
                  <a:pt x="0" y="0"/>
                </a:lnTo>
                <a:lnTo>
                  <a:pt x="0" y="357708"/>
                </a:lnTo>
                <a:lnTo>
                  <a:pt x="1365440" y="357708"/>
                </a:lnTo>
                <a:lnTo>
                  <a:pt x="1365440" y="873391"/>
                </a:lnTo>
                <a:lnTo>
                  <a:pt x="2907385" y="873391"/>
                </a:lnTo>
                <a:lnTo>
                  <a:pt x="2907385" y="336829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BF9F297C-12B7-4C30-B5A1-2264D7B4BD5C}"/>
              </a:ext>
            </a:extLst>
          </p:cNvPr>
          <p:cNvSpPr txBox="1"/>
          <p:nvPr/>
        </p:nvSpPr>
        <p:spPr>
          <a:xfrm>
            <a:off x="5641831" y="3854214"/>
            <a:ext cx="1828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AEE4D325-1431-4A55-8434-0611FD1200E8}"/>
              </a:ext>
            </a:extLst>
          </p:cNvPr>
          <p:cNvSpPr/>
          <p:nvPr/>
        </p:nvSpPr>
        <p:spPr>
          <a:xfrm>
            <a:off x="7958313" y="3784553"/>
            <a:ext cx="1490487" cy="672563"/>
          </a:xfrm>
          <a:custGeom>
            <a:avLst/>
            <a:gdLst/>
            <a:ahLst/>
            <a:cxnLst/>
            <a:rect l="l" t="t" r="r" b="b"/>
            <a:pathLst>
              <a:path w="1365250" h="516889">
                <a:moveTo>
                  <a:pt x="1365008" y="0"/>
                </a:moveTo>
                <a:lnTo>
                  <a:pt x="0" y="0"/>
                </a:lnTo>
                <a:lnTo>
                  <a:pt x="0" y="516597"/>
                </a:lnTo>
                <a:lnTo>
                  <a:pt x="1365008" y="516597"/>
                </a:lnTo>
                <a:lnTo>
                  <a:pt x="1365008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pPr algn="ctr"/>
            <a:r>
              <a:rPr lang="en-ID" sz="1400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1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400" spc="-40" dirty="0">
                <a:latin typeface="Calibri" panose="020F0502020204030204" pitchFamily="34" charset="0"/>
                <a:cs typeface="Calibri" panose="020F0502020204030204" pitchFamily="34" charset="0"/>
              </a:rPr>
              <a:t>di P&amp;L  </a:t>
            </a:r>
            <a:r>
              <a:rPr lang="en-ID" sz="1400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ketika</a:t>
            </a:r>
            <a:r>
              <a:rPr lang="en-ID" sz="14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400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ID" sz="1400" spc="-4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1400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ID" sz="1400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400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disediakan</a:t>
            </a:r>
            <a:endParaRPr lang="en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2ACD52AF-505A-465D-A9AD-AFD0D86F57D2}"/>
              </a:ext>
            </a:extLst>
          </p:cNvPr>
          <p:cNvSpPr txBox="1"/>
          <p:nvPr/>
        </p:nvSpPr>
        <p:spPr>
          <a:xfrm>
            <a:off x="7923733" y="3594312"/>
            <a:ext cx="131751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699AFDAE-4066-4E0D-A8FF-1EE85D0EA83F}"/>
              </a:ext>
            </a:extLst>
          </p:cNvPr>
          <p:cNvSpPr txBox="1"/>
          <p:nvPr/>
        </p:nvSpPr>
        <p:spPr>
          <a:xfrm>
            <a:off x="9539433" y="4231163"/>
            <a:ext cx="1555940" cy="417037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3810" rIns="0" bIns="0" rtlCol="0">
            <a:spAutoFit/>
          </a:bodyPr>
          <a:lstStyle/>
          <a:p>
            <a:pPr marL="80010" marR="71120" indent="19685" algn="ctr">
              <a:lnSpc>
                <a:spcPts val="1610"/>
              </a:lnSpc>
            </a:pPr>
            <a:r>
              <a:rPr sz="1600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Sisa</a:t>
            </a:r>
            <a:r>
              <a:rPr sz="16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75" dirty="0">
                <a:latin typeface="Calibri" panose="020F0502020204030204" pitchFamily="34" charset="0"/>
                <a:cs typeface="Calibri" panose="020F0502020204030204" pitchFamily="34" charset="0"/>
              </a:rPr>
              <a:t>dari </a:t>
            </a:r>
            <a:r>
              <a:rPr sz="1600" spc="-90" dirty="0">
                <a:latin typeface="Calibri" panose="020F0502020204030204" pitchFamily="34" charset="0"/>
                <a:cs typeface="Calibri" panose="020F0502020204030204" pitchFamily="34" charset="0"/>
              </a:rPr>
              <a:t>marjin  </a:t>
            </a:r>
            <a:r>
              <a:rPr sz="1600" spc="-95" dirty="0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sz="1600" spc="-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85" dirty="0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0FFCF9C1-DF34-44B2-B3C1-EB48A87170A3}"/>
              </a:ext>
            </a:extLst>
          </p:cNvPr>
          <p:cNvSpPr txBox="1"/>
          <p:nvPr/>
        </p:nvSpPr>
        <p:spPr>
          <a:xfrm>
            <a:off x="2827361" y="5105226"/>
            <a:ext cx="1538250" cy="43729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93700" marR="5080" indent="-381635">
              <a:lnSpc>
                <a:spcPts val="1610"/>
              </a:lnSpc>
              <a:spcBef>
                <a:spcPts val="210"/>
              </a:spcBef>
            </a:pPr>
            <a:r>
              <a:rPr sz="16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Saldo </a:t>
            </a:r>
            <a:r>
              <a:rPr sz="1600" b="1" spc="-80" dirty="0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sz="1600" b="1" spc="-2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untuk  </a:t>
            </a:r>
            <a:r>
              <a:rPr sz="1600" b="1" spc="-80" dirty="0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sz="1600" b="1" spc="-1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3DBF90F5-4D8B-4E7C-8234-3472AFE25643}"/>
              </a:ext>
            </a:extLst>
          </p:cNvPr>
          <p:cNvSpPr txBox="1"/>
          <p:nvPr/>
        </p:nvSpPr>
        <p:spPr>
          <a:xfrm>
            <a:off x="9590473" y="5094885"/>
            <a:ext cx="1175992" cy="44050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67945">
              <a:lnSpc>
                <a:spcPts val="1580"/>
              </a:lnSpc>
              <a:spcBef>
                <a:spcPts val="235"/>
              </a:spcBef>
            </a:pPr>
            <a:r>
              <a:rPr sz="16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Saldo </a:t>
            </a:r>
            <a:r>
              <a:rPr sz="1600" b="1" spc="-95" dirty="0">
                <a:latin typeface="Calibri" panose="020F0502020204030204" pitchFamily="34" charset="0"/>
                <a:cs typeface="Calibri" panose="020F0502020204030204" pitchFamily="34" charset="0"/>
              </a:rPr>
              <a:t>akhir  untuk </a:t>
            </a:r>
            <a:r>
              <a:rPr sz="1600" b="1" spc="-80" dirty="0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sz="1600" b="1" spc="-22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5">
            <a:extLst>
              <a:ext uri="{FF2B5EF4-FFF2-40B4-BE49-F238E27FC236}">
                <a16:creationId xmlns:a16="http://schemas.microsoft.com/office/drawing/2014/main" id="{F426FB1A-9044-4486-AFC2-EF21E24CF589}"/>
              </a:ext>
            </a:extLst>
          </p:cNvPr>
          <p:cNvSpPr/>
          <p:nvPr/>
        </p:nvSpPr>
        <p:spPr>
          <a:xfrm>
            <a:off x="3951411" y="2821627"/>
            <a:ext cx="3628733" cy="1629523"/>
          </a:xfrm>
          <a:custGeom>
            <a:avLst/>
            <a:gdLst/>
            <a:ahLst/>
            <a:cxnLst/>
            <a:rect l="l" t="t" r="r" b="b"/>
            <a:pathLst>
              <a:path w="2995929" h="1106170">
                <a:moveTo>
                  <a:pt x="245567" y="122770"/>
                </a:moveTo>
                <a:lnTo>
                  <a:pt x="122783" y="0"/>
                </a:lnTo>
                <a:lnTo>
                  <a:pt x="0" y="122770"/>
                </a:lnTo>
                <a:lnTo>
                  <a:pt x="61391" y="122770"/>
                </a:lnTo>
                <a:lnTo>
                  <a:pt x="61391" y="269722"/>
                </a:lnTo>
                <a:lnTo>
                  <a:pt x="184175" y="269722"/>
                </a:lnTo>
                <a:lnTo>
                  <a:pt x="184175" y="122770"/>
                </a:lnTo>
                <a:lnTo>
                  <a:pt x="245567" y="122770"/>
                </a:lnTo>
                <a:close/>
              </a:path>
              <a:path w="2995929" h="1106170">
                <a:moveTo>
                  <a:pt x="1375168" y="485635"/>
                </a:moveTo>
                <a:lnTo>
                  <a:pt x="1252385" y="362877"/>
                </a:lnTo>
                <a:lnTo>
                  <a:pt x="1129614" y="485635"/>
                </a:lnTo>
                <a:lnTo>
                  <a:pt x="1190993" y="485635"/>
                </a:lnTo>
                <a:lnTo>
                  <a:pt x="1190993" y="632599"/>
                </a:lnTo>
                <a:lnTo>
                  <a:pt x="1313789" y="632599"/>
                </a:lnTo>
                <a:lnTo>
                  <a:pt x="1313789" y="485635"/>
                </a:lnTo>
                <a:lnTo>
                  <a:pt x="1375168" y="485635"/>
                </a:lnTo>
                <a:close/>
              </a:path>
              <a:path w="2995929" h="1106170">
                <a:moveTo>
                  <a:pt x="1620735" y="509828"/>
                </a:moveTo>
                <a:lnTo>
                  <a:pt x="1559344" y="509828"/>
                </a:lnTo>
                <a:lnTo>
                  <a:pt x="1559344" y="362877"/>
                </a:lnTo>
                <a:lnTo>
                  <a:pt x="1436560" y="362877"/>
                </a:lnTo>
                <a:lnTo>
                  <a:pt x="1436560" y="509828"/>
                </a:lnTo>
                <a:lnTo>
                  <a:pt x="1375168" y="509828"/>
                </a:lnTo>
                <a:lnTo>
                  <a:pt x="1497952" y="632599"/>
                </a:lnTo>
                <a:lnTo>
                  <a:pt x="1620735" y="509828"/>
                </a:lnTo>
                <a:close/>
              </a:path>
              <a:path w="2995929" h="1106170">
                <a:moveTo>
                  <a:pt x="2995917" y="983221"/>
                </a:moveTo>
                <a:lnTo>
                  <a:pt x="2934525" y="983221"/>
                </a:lnTo>
                <a:lnTo>
                  <a:pt x="2934525" y="836269"/>
                </a:lnTo>
                <a:lnTo>
                  <a:pt x="2811742" y="836269"/>
                </a:lnTo>
                <a:lnTo>
                  <a:pt x="2811742" y="983221"/>
                </a:lnTo>
                <a:lnTo>
                  <a:pt x="2750337" y="983221"/>
                </a:lnTo>
                <a:lnTo>
                  <a:pt x="2873133" y="1105992"/>
                </a:lnTo>
                <a:lnTo>
                  <a:pt x="2995917" y="983221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3311E51A-67AA-4B00-8070-0141B724F9C7}"/>
              </a:ext>
            </a:extLst>
          </p:cNvPr>
          <p:cNvSpPr txBox="1"/>
          <p:nvPr/>
        </p:nvSpPr>
        <p:spPr>
          <a:xfrm>
            <a:off x="4523453" y="2703859"/>
            <a:ext cx="179741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4155" algn="l"/>
              </a:tabLst>
            </a:pPr>
            <a:r>
              <a:rPr sz="1400" spc="-50" dirty="0">
                <a:latin typeface="Calibri" panose="020F0502020204030204" pitchFamily="34" charset="0"/>
                <a:cs typeface="Calibri" panose="020F0502020204030204" pitchFamily="34" charset="0"/>
              </a:rPr>
              <a:t>Pertambahan</a:t>
            </a:r>
            <a:r>
              <a:rPr sz="1400" spc="-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45" dirty="0">
                <a:latin typeface="Calibri" panose="020F0502020204030204" pitchFamily="34" charset="0"/>
                <a:cs typeface="Calibri" panose="020F0502020204030204" pitchFamily="34" charset="0"/>
              </a:rPr>
              <a:t>bunga	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18">
            <a:extLst>
              <a:ext uri="{FF2B5EF4-FFF2-40B4-BE49-F238E27FC236}">
                <a16:creationId xmlns:a16="http://schemas.microsoft.com/office/drawing/2014/main" id="{FB455B32-CB5D-4AB9-B002-B1D288DC61FF}"/>
              </a:ext>
            </a:extLst>
          </p:cNvPr>
          <p:cNvSpPr txBox="1"/>
          <p:nvPr/>
        </p:nvSpPr>
        <p:spPr>
          <a:xfrm>
            <a:off x="7153274" y="2575847"/>
            <a:ext cx="22612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Beban </a:t>
            </a:r>
            <a:r>
              <a:rPr sz="1400" b="1" spc="-95" dirty="0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sz="1400" b="1" spc="-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33098565-1260-40C4-BAEC-89AB32ED1D6C}"/>
              </a:ext>
            </a:extLst>
          </p:cNvPr>
          <p:cNvSpPr/>
          <p:nvPr/>
        </p:nvSpPr>
        <p:spPr>
          <a:xfrm>
            <a:off x="9455338" y="3711716"/>
            <a:ext cx="670677" cy="309506"/>
          </a:xfrm>
          <a:custGeom>
            <a:avLst/>
            <a:gdLst/>
            <a:ahLst/>
            <a:cxnLst/>
            <a:rect l="l" t="t" r="r" b="b"/>
            <a:pathLst>
              <a:path w="553720" h="273685">
                <a:moveTo>
                  <a:pt x="553211" y="0"/>
                </a:moveTo>
                <a:lnTo>
                  <a:pt x="0" y="0"/>
                </a:lnTo>
                <a:lnTo>
                  <a:pt x="0" y="273570"/>
                </a:lnTo>
                <a:lnTo>
                  <a:pt x="553211" y="273570"/>
                </a:lnTo>
                <a:lnTo>
                  <a:pt x="55321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7CB00E4C-2A29-42C3-8F84-2D10745D21EB}"/>
              </a:ext>
            </a:extLst>
          </p:cNvPr>
          <p:cNvSpPr txBox="1"/>
          <p:nvPr/>
        </p:nvSpPr>
        <p:spPr>
          <a:xfrm>
            <a:off x="9455338" y="3748279"/>
            <a:ext cx="670677" cy="235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P&amp;L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DAC77DBA-6132-4929-82A6-9D295761046A}"/>
              </a:ext>
            </a:extLst>
          </p:cNvPr>
          <p:cNvSpPr txBox="1"/>
          <p:nvPr/>
        </p:nvSpPr>
        <p:spPr>
          <a:xfrm>
            <a:off x="10187406" y="3609256"/>
            <a:ext cx="1084467" cy="43729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b="1" spc="-13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1400" b="1" spc="-11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400" b="1" spc="-9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400" b="1" spc="-75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14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400" b="1" spc="-75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14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4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14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400" b="1" spc="-55" dirty="0">
                <a:latin typeface="Calibri" panose="020F0502020204030204" pitchFamily="34" charset="0"/>
                <a:cs typeface="Calibri" panose="020F0502020204030204" pitchFamily="34" charset="0"/>
              </a:rPr>
              <a:t>n  </a:t>
            </a:r>
            <a:r>
              <a:rPr sz="14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bject 22">
            <a:extLst>
              <a:ext uri="{FF2B5EF4-FFF2-40B4-BE49-F238E27FC236}">
                <a16:creationId xmlns:a16="http://schemas.microsoft.com/office/drawing/2014/main" id="{CCEF429D-ACFC-492A-A18F-870B6CA61E10}"/>
              </a:ext>
            </a:extLst>
          </p:cNvPr>
          <p:cNvSpPr/>
          <p:nvPr/>
        </p:nvSpPr>
        <p:spPr>
          <a:xfrm flipV="1">
            <a:off x="2686328" y="5043037"/>
            <a:ext cx="8797216" cy="64056"/>
          </a:xfrm>
          <a:custGeom>
            <a:avLst/>
            <a:gdLst/>
            <a:ahLst/>
            <a:cxnLst/>
            <a:rect l="l" t="t" r="r" b="b"/>
            <a:pathLst>
              <a:path w="6826884">
                <a:moveTo>
                  <a:pt x="0" y="0"/>
                </a:moveTo>
                <a:lnTo>
                  <a:pt x="6826743" y="0"/>
                </a:lnTo>
              </a:path>
            </a:pathLst>
          </a:custGeom>
          <a:ln w="28575">
            <a:solidFill>
              <a:srgbClr val="AFABAB"/>
            </a:solidFill>
          </a:ln>
        </p:spPr>
        <p:txBody>
          <a:bodyPr wrap="square" lIns="0" tIns="0" rIns="0" bIns="0" rtlCol="0"/>
          <a:lstStyle/>
          <a:p>
            <a:endParaRPr sz="1400"/>
          </a:p>
        </p:txBody>
      </p:sp>
      <p:grpSp>
        <p:nvGrpSpPr>
          <p:cNvPr id="27" name="object 23">
            <a:extLst>
              <a:ext uri="{FF2B5EF4-FFF2-40B4-BE49-F238E27FC236}">
                <a16:creationId xmlns:a16="http://schemas.microsoft.com/office/drawing/2014/main" id="{325C0242-DC66-45D8-B02A-B67B33ED55DA}"/>
              </a:ext>
            </a:extLst>
          </p:cNvPr>
          <p:cNvGrpSpPr/>
          <p:nvPr/>
        </p:nvGrpSpPr>
        <p:grpSpPr>
          <a:xfrm>
            <a:off x="2749805" y="5497376"/>
            <a:ext cx="9024484" cy="874668"/>
            <a:chOff x="2743200" y="6054077"/>
            <a:chExt cx="7110730" cy="487680"/>
          </a:xfrm>
        </p:grpSpPr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9F27D677-71CB-4771-ADC7-6473090346FF}"/>
                </a:ext>
              </a:extLst>
            </p:cNvPr>
            <p:cNvSpPr/>
            <p:nvPr/>
          </p:nvSpPr>
          <p:spPr>
            <a:xfrm>
              <a:off x="2743200" y="6054077"/>
              <a:ext cx="7110730" cy="448448"/>
            </a:xfrm>
            <a:custGeom>
              <a:avLst/>
              <a:gdLst/>
              <a:ahLst/>
              <a:cxnLst/>
              <a:rect l="l" t="t" r="r" b="b"/>
              <a:pathLst>
                <a:path w="7110730" h="487679">
                  <a:moveTo>
                    <a:pt x="6866267" y="0"/>
                  </a:moveTo>
                  <a:lnTo>
                    <a:pt x="6866267" y="121907"/>
                  </a:lnTo>
                  <a:lnTo>
                    <a:pt x="0" y="121907"/>
                  </a:lnTo>
                  <a:lnTo>
                    <a:pt x="0" y="365725"/>
                  </a:lnTo>
                  <a:lnTo>
                    <a:pt x="6866267" y="365725"/>
                  </a:lnTo>
                  <a:lnTo>
                    <a:pt x="6866267" y="487634"/>
                  </a:lnTo>
                  <a:lnTo>
                    <a:pt x="7110120" y="243818"/>
                  </a:lnTo>
                  <a:lnTo>
                    <a:pt x="6866267" y="0"/>
                  </a:lnTo>
                  <a:close/>
                </a:path>
              </a:pathLst>
            </a:custGeom>
            <a:solidFill>
              <a:srgbClr val="AFABAB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F92FC864-742F-4EF2-86F0-DFDD37663924}"/>
                </a:ext>
              </a:extLst>
            </p:cNvPr>
            <p:cNvSpPr/>
            <p:nvPr/>
          </p:nvSpPr>
          <p:spPr>
            <a:xfrm>
              <a:off x="2743200" y="6054077"/>
              <a:ext cx="7110730" cy="487680"/>
            </a:xfrm>
            <a:custGeom>
              <a:avLst/>
              <a:gdLst/>
              <a:ahLst/>
              <a:cxnLst/>
              <a:rect l="l" t="t" r="r" b="b"/>
              <a:pathLst>
                <a:path w="7110730" h="487679">
                  <a:moveTo>
                    <a:pt x="0" y="121908"/>
                  </a:moveTo>
                  <a:lnTo>
                    <a:pt x="6866266" y="121908"/>
                  </a:lnTo>
                  <a:lnTo>
                    <a:pt x="6866266" y="0"/>
                  </a:lnTo>
                  <a:lnTo>
                    <a:pt x="7110114" y="243816"/>
                  </a:lnTo>
                  <a:lnTo>
                    <a:pt x="6866266" y="487632"/>
                  </a:lnTo>
                  <a:lnTo>
                    <a:pt x="6866266" y="365724"/>
                  </a:lnTo>
                  <a:lnTo>
                    <a:pt x="0" y="365724"/>
                  </a:lnTo>
                  <a:lnTo>
                    <a:pt x="0" y="121908"/>
                  </a:lnTo>
                  <a:close/>
                </a:path>
              </a:pathLst>
            </a:custGeom>
            <a:ln w="8184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11F87EFB-9F18-4E2E-AADE-3E6ACBA59CFC}"/>
                </a:ext>
              </a:extLst>
            </p:cNvPr>
            <p:cNvSpPr/>
            <p:nvPr/>
          </p:nvSpPr>
          <p:spPr>
            <a:xfrm>
              <a:off x="2743200" y="6216218"/>
              <a:ext cx="1588770" cy="163830"/>
            </a:xfrm>
            <a:custGeom>
              <a:avLst/>
              <a:gdLst/>
              <a:ahLst/>
              <a:cxnLst/>
              <a:rect l="l" t="t" r="r" b="b"/>
              <a:pathLst>
                <a:path w="1588770" h="163829">
                  <a:moveTo>
                    <a:pt x="1588668" y="0"/>
                  </a:moveTo>
                  <a:lnTo>
                    <a:pt x="0" y="0"/>
                  </a:lnTo>
                  <a:lnTo>
                    <a:pt x="0" y="163347"/>
                  </a:lnTo>
                  <a:lnTo>
                    <a:pt x="1588668" y="163347"/>
                  </a:lnTo>
                  <a:lnTo>
                    <a:pt x="1588668" y="0"/>
                  </a:lnTo>
                  <a:close/>
                </a:path>
              </a:pathLst>
            </a:custGeom>
            <a:solidFill>
              <a:srgbClr val="AFABAB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31" name="object 27">
            <a:extLst>
              <a:ext uri="{FF2B5EF4-FFF2-40B4-BE49-F238E27FC236}">
                <a16:creationId xmlns:a16="http://schemas.microsoft.com/office/drawing/2014/main" id="{452C4A80-AC37-4B02-A2F4-9B9529853722}"/>
              </a:ext>
            </a:extLst>
          </p:cNvPr>
          <p:cNvSpPr txBox="1"/>
          <p:nvPr/>
        </p:nvSpPr>
        <p:spPr>
          <a:xfrm>
            <a:off x="2931316" y="5761289"/>
            <a:ext cx="1465183" cy="235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sz="1400" b="1" spc="-65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spc="-5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endParaRPr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bject 28">
            <a:extLst>
              <a:ext uri="{FF2B5EF4-FFF2-40B4-BE49-F238E27FC236}">
                <a16:creationId xmlns:a16="http://schemas.microsoft.com/office/drawing/2014/main" id="{78D6BAAD-CE8E-482E-A3DA-ABD30F64ED52}"/>
              </a:ext>
            </a:extLst>
          </p:cNvPr>
          <p:cNvSpPr/>
          <p:nvPr/>
        </p:nvSpPr>
        <p:spPr>
          <a:xfrm>
            <a:off x="6488029" y="5788077"/>
            <a:ext cx="1924351" cy="185273"/>
          </a:xfrm>
          <a:custGeom>
            <a:avLst/>
            <a:gdLst/>
            <a:ahLst/>
            <a:cxnLst/>
            <a:rect l="l" t="t" r="r" b="b"/>
            <a:pathLst>
              <a:path w="1588770" h="163829">
                <a:moveTo>
                  <a:pt x="1588655" y="0"/>
                </a:moveTo>
                <a:lnTo>
                  <a:pt x="0" y="0"/>
                </a:lnTo>
                <a:lnTo>
                  <a:pt x="0" y="163347"/>
                </a:lnTo>
                <a:lnTo>
                  <a:pt x="1588655" y="163347"/>
                </a:lnTo>
                <a:lnTo>
                  <a:pt x="1588655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bject 29">
            <a:extLst>
              <a:ext uri="{FF2B5EF4-FFF2-40B4-BE49-F238E27FC236}">
                <a16:creationId xmlns:a16="http://schemas.microsoft.com/office/drawing/2014/main" id="{4272A414-D3D8-47C8-9F77-598620B25841}"/>
              </a:ext>
            </a:extLst>
          </p:cNvPr>
          <p:cNvSpPr txBox="1"/>
          <p:nvPr/>
        </p:nvSpPr>
        <p:spPr>
          <a:xfrm>
            <a:off x="6485022" y="5761289"/>
            <a:ext cx="1640544" cy="235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E2E38"/>
                </a:solidFill>
                <a:latin typeface="Arial"/>
                <a:cs typeface="Arial"/>
              </a:rPr>
              <a:t>Periode</a:t>
            </a:r>
            <a:r>
              <a:rPr sz="1400" b="1" spc="-50" dirty="0">
                <a:solidFill>
                  <a:srgbClr val="2E2E38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2E2E38"/>
                </a:solidFill>
                <a:latin typeface="Arial"/>
                <a:cs typeface="Arial"/>
              </a:rPr>
              <a:t>pelaporan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4" name="object 30">
            <a:extLst>
              <a:ext uri="{FF2B5EF4-FFF2-40B4-BE49-F238E27FC236}">
                <a16:creationId xmlns:a16="http://schemas.microsoft.com/office/drawing/2014/main" id="{B10D19FB-2F58-471D-B1E9-9E3D19FD26D7}"/>
              </a:ext>
            </a:extLst>
          </p:cNvPr>
          <p:cNvSpPr/>
          <p:nvPr/>
        </p:nvSpPr>
        <p:spPr>
          <a:xfrm>
            <a:off x="9340416" y="5788077"/>
            <a:ext cx="1754958" cy="235539"/>
          </a:xfrm>
          <a:custGeom>
            <a:avLst/>
            <a:gdLst/>
            <a:ahLst/>
            <a:cxnLst/>
            <a:rect l="l" t="t" r="r" b="b"/>
            <a:pathLst>
              <a:path w="1578609" h="163829">
                <a:moveTo>
                  <a:pt x="1578609" y="0"/>
                </a:moveTo>
                <a:lnTo>
                  <a:pt x="0" y="0"/>
                </a:lnTo>
                <a:lnTo>
                  <a:pt x="0" y="163347"/>
                </a:lnTo>
                <a:lnTo>
                  <a:pt x="1578609" y="163347"/>
                </a:lnTo>
                <a:lnTo>
                  <a:pt x="1578609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5" name="object 31">
            <a:extLst>
              <a:ext uri="{FF2B5EF4-FFF2-40B4-BE49-F238E27FC236}">
                <a16:creationId xmlns:a16="http://schemas.microsoft.com/office/drawing/2014/main" id="{FA8D776B-216B-4763-BF9F-87E5D2FC324E}"/>
              </a:ext>
            </a:extLst>
          </p:cNvPr>
          <p:cNvSpPr txBox="1"/>
          <p:nvPr/>
        </p:nvSpPr>
        <p:spPr>
          <a:xfrm>
            <a:off x="9420204" y="5761289"/>
            <a:ext cx="1655157" cy="235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sz="1400" b="1" spc="-50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spc="-5" dirty="0">
                <a:solidFill>
                  <a:srgbClr val="2E2E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endParaRPr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bject 20">
            <a:extLst>
              <a:ext uri="{FF2B5EF4-FFF2-40B4-BE49-F238E27FC236}">
                <a16:creationId xmlns:a16="http://schemas.microsoft.com/office/drawing/2014/main" id="{AF88282F-257D-4EA7-AAE7-5DE06F3CC86C}"/>
              </a:ext>
            </a:extLst>
          </p:cNvPr>
          <p:cNvSpPr txBox="1"/>
          <p:nvPr/>
        </p:nvSpPr>
        <p:spPr>
          <a:xfrm>
            <a:off x="6238073" y="2618714"/>
            <a:ext cx="670677" cy="235539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P&amp;L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EC5D9-F736-4D10-AABA-ABD7130DEF2F}"/>
              </a:ext>
            </a:extLst>
          </p:cNvPr>
          <p:cNvSpPr/>
          <p:nvPr/>
        </p:nvSpPr>
        <p:spPr bwMode="auto">
          <a:xfrm>
            <a:off x="2736144" y="3209174"/>
            <a:ext cx="1653619" cy="1736646"/>
          </a:xfrm>
          <a:prstGeom prst="rect">
            <a:avLst/>
          </a:prstGeom>
          <a:solidFill>
            <a:srgbClr val="EFD079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konntraktual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B0BCA2-B3A3-4722-B551-A85B729DE495}"/>
              </a:ext>
            </a:extLst>
          </p:cNvPr>
          <p:cNvSpPr/>
          <p:nvPr/>
        </p:nvSpPr>
        <p:spPr>
          <a:xfrm>
            <a:off x="6008711" y="3060404"/>
            <a:ext cx="20319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lang="it-IT" sz="1400" spc="-30" dirty="0">
                <a:latin typeface="Calibri" panose="020F0502020204030204" pitchFamily="34" charset="0"/>
                <a:cs typeface="Calibri" panose="020F0502020204030204" pitchFamily="34" charset="0"/>
              </a:rPr>
              <a:t>Perubahan </a:t>
            </a:r>
            <a:r>
              <a:rPr lang="it-IT" sz="1400" spc="-35" dirty="0">
                <a:latin typeface="Calibri" panose="020F0502020204030204" pitchFamily="34" charset="0"/>
                <a:cs typeface="Calibri" panose="020F0502020204030204" pitchFamily="34" charset="0"/>
              </a:rPr>
              <a:t>estimasi yang  </a:t>
            </a:r>
            <a:r>
              <a:rPr lang="it-IT" sz="1400" spc="-50" dirty="0">
                <a:latin typeface="Calibri" panose="020F0502020204030204" pitchFamily="34" charset="0"/>
                <a:cs typeface="Calibri" panose="020F0502020204030204" pitchFamily="34" charset="0"/>
              </a:rPr>
              <a:t>terkait </a:t>
            </a:r>
            <a:r>
              <a:rPr lang="it-IT" sz="1400" spc="-30" dirty="0">
                <a:latin typeface="Calibri" panose="020F0502020204030204" pitchFamily="34" charset="0"/>
                <a:cs typeface="Calibri" panose="020F0502020204030204" pitchFamily="34" charset="0"/>
              </a:rPr>
              <a:t>dengan </a:t>
            </a:r>
            <a:r>
              <a:rPr lang="it-IT" sz="1400" spc="-40" dirty="0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it-IT" sz="1400" spc="-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spc="-35" dirty="0">
                <a:latin typeface="Calibri" panose="020F0502020204030204" pitchFamily="34" charset="0"/>
                <a:cs typeface="Calibri" panose="020F0502020204030204" pitchFamily="34" charset="0"/>
              </a:rPr>
              <a:t>di  </a:t>
            </a:r>
            <a:r>
              <a:rPr lang="it-IT" sz="1400" spc="-25" dirty="0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it-IT" sz="14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spc="-30" dirty="0">
                <a:latin typeface="Calibri" panose="020F0502020204030204" pitchFamily="34" charset="0"/>
                <a:cs typeface="Calibri" panose="020F0502020204030204" pitchFamily="34" charset="0"/>
              </a:rPr>
              <a:t>mendatang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848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27AE-D967-4780-AAB8-5CE9C7B1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949" y="58222"/>
            <a:ext cx="10009744" cy="1275127"/>
          </a:xfrm>
        </p:spPr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Model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Umum</a:t>
            </a:r>
            <a:r>
              <a:rPr lang="en-US" dirty="0">
                <a:latin typeface="Fjalla One" panose="02000506040000020004" pitchFamily="2" charset="0"/>
              </a:rPr>
              <a:t> (GMM)</a:t>
            </a:r>
            <a:endParaRPr lang="en-ID" dirty="0">
              <a:latin typeface="Fjalla One" panose="02000506040000020004" pitchFamily="2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F77F6D8-0B86-4B51-885B-FC985124A7A9}"/>
              </a:ext>
            </a:extLst>
          </p:cNvPr>
          <p:cNvGrpSpPr/>
          <p:nvPr/>
        </p:nvGrpSpPr>
        <p:grpSpPr>
          <a:xfrm>
            <a:off x="491153" y="1082790"/>
            <a:ext cx="10971052" cy="5144667"/>
            <a:chOff x="819417" y="989430"/>
            <a:chExt cx="10509384" cy="51446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ACA9FC-B5FA-41D2-AADB-DD5D7C2235F3}"/>
                </a:ext>
              </a:extLst>
            </p:cNvPr>
            <p:cNvSpPr/>
            <p:nvPr/>
          </p:nvSpPr>
          <p:spPr bwMode="auto">
            <a:xfrm>
              <a:off x="819417" y="2747793"/>
              <a:ext cx="1159414" cy="2376049"/>
            </a:xfrm>
            <a:prstGeom prst="rect">
              <a:avLst/>
            </a:prstGeom>
            <a:solidFill>
              <a:srgbClr val="DCDCB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Perubahan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Estimasai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y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ang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Berkaitan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engan</a:t>
              </a: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Layanan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Masa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Depan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A1A926-334A-4858-BD54-F57D215E4FBF}"/>
                </a:ext>
              </a:extLst>
            </p:cNvPr>
            <p:cNvSpPr/>
            <p:nvPr/>
          </p:nvSpPr>
          <p:spPr bwMode="auto">
            <a:xfrm>
              <a:off x="2514600" y="1884519"/>
              <a:ext cx="2286000" cy="76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Marjin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jasa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kontraktual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(CSM)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D82B483-562C-4E16-AC71-E05EC7A6E0F2}"/>
                </a:ext>
              </a:extLst>
            </p:cNvPr>
            <p:cNvSpPr/>
            <p:nvPr/>
          </p:nvSpPr>
          <p:spPr bwMode="auto">
            <a:xfrm>
              <a:off x="2514600" y="3048000"/>
              <a:ext cx="2286000" cy="3048000"/>
            </a:xfrm>
            <a:prstGeom prst="roundRect">
              <a:avLst/>
            </a:prstGeom>
            <a:solidFill>
              <a:schemeClr val="accent1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sng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Pemenuhan</a:t>
              </a:r>
              <a:r>
                <a:rPr kumimoji="0" lang="en-US" sz="16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sng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600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</a:t>
              </a:r>
              <a:endParaRPr kumimoji="0" lang="en-ID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CCA6B6-4E02-484F-A61D-1530E85F3091}"/>
                </a:ext>
              </a:extLst>
            </p:cNvPr>
            <p:cNvSpPr/>
            <p:nvPr/>
          </p:nvSpPr>
          <p:spPr bwMode="auto">
            <a:xfrm>
              <a:off x="5521036" y="1849582"/>
              <a:ext cx="2895600" cy="685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Release of CSM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92DF50-3BF7-480F-9C1A-292C3C169158}"/>
                </a:ext>
              </a:extLst>
            </p:cNvPr>
            <p:cNvSpPr/>
            <p:nvPr/>
          </p:nvSpPr>
          <p:spPr bwMode="auto">
            <a:xfrm>
              <a:off x="5521036" y="2667000"/>
              <a:ext cx="2895600" cy="685800"/>
            </a:xfrm>
            <a:prstGeom prst="rect">
              <a:avLst/>
            </a:prstGeom>
            <a:solidFill>
              <a:srgbClr val="D085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Perubahan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terkait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masa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lalu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kini</a:t>
              </a:r>
              <a:endParaRPr kumimoji="0" lang="en-ID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7C3D41A-440D-4E39-8935-A58B9E489284}"/>
                </a:ext>
              </a:extLst>
            </p:cNvPr>
            <p:cNvSpPr/>
            <p:nvPr/>
          </p:nvSpPr>
          <p:spPr bwMode="auto">
            <a:xfrm>
              <a:off x="5497845" y="3476626"/>
              <a:ext cx="2895600" cy="761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Release of RA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terkait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masa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alu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dan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kini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5636CF-B404-4EE6-ADA1-75D5AE1D59C4}"/>
                </a:ext>
              </a:extLst>
            </p:cNvPr>
            <p:cNvSpPr/>
            <p:nvPr/>
          </p:nvSpPr>
          <p:spPr bwMode="auto">
            <a:xfrm>
              <a:off x="5497845" y="4419600"/>
              <a:ext cx="2895600" cy="761999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Beban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keuangan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dengan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tingkat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diskonto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tetap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02F8EC-75E4-4E03-A543-485A6E799021}"/>
                </a:ext>
              </a:extLst>
            </p:cNvPr>
            <p:cNvSpPr/>
            <p:nvPr/>
          </p:nvSpPr>
          <p:spPr bwMode="auto">
            <a:xfrm>
              <a:off x="5514861" y="5410198"/>
              <a:ext cx="2888523" cy="723899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Pengaruh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erubahan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tingkat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diskonto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4590BA-1DC2-45BE-A54A-79BC758EDAA3}"/>
                </a:ext>
              </a:extLst>
            </p:cNvPr>
            <p:cNvSpPr/>
            <p:nvPr/>
          </p:nvSpPr>
          <p:spPr bwMode="auto">
            <a:xfrm>
              <a:off x="9244941" y="2050848"/>
              <a:ext cx="2057400" cy="914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Profit &amp; loss: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i="1" dirty="0">
                  <a:latin typeface="Calibri" panose="020F0502020204030204" pitchFamily="34" charset="0"/>
                  <a:cs typeface="Calibri" panose="020F0502020204030204" pitchFamily="34" charset="0"/>
                </a:rPr>
                <a:t>Insurance Service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Result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7D0628-39F5-4E7B-ABF7-45409BBE656F}"/>
                </a:ext>
              </a:extLst>
            </p:cNvPr>
            <p:cNvSpPr/>
            <p:nvPr/>
          </p:nvSpPr>
          <p:spPr bwMode="auto">
            <a:xfrm>
              <a:off x="9271401" y="3415895"/>
              <a:ext cx="2057400" cy="838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Profit &amp; loss: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Insurance Finance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Expense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3C86D3-F42A-41C6-A348-FCF50779B852}"/>
                </a:ext>
              </a:extLst>
            </p:cNvPr>
            <p:cNvSpPr/>
            <p:nvPr/>
          </p:nvSpPr>
          <p:spPr bwMode="auto">
            <a:xfrm>
              <a:off x="9264775" y="4704742"/>
              <a:ext cx="2057400" cy="838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Pendapatan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Komprehensif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lainnya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6AD66D4-7CB4-42E5-B328-C7565FE5FC34}"/>
                </a:ext>
              </a:extLst>
            </p:cNvPr>
            <p:cNvSpPr/>
            <p:nvPr/>
          </p:nvSpPr>
          <p:spPr bwMode="auto">
            <a:xfrm>
              <a:off x="2717374" y="3581400"/>
              <a:ext cx="1828800" cy="533400"/>
            </a:xfrm>
            <a:prstGeom prst="rect">
              <a:avLst/>
            </a:prstGeom>
            <a:solidFill>
              <a:srgbClr val="F4E0C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Future cash flows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DB3321-7C6D-44A8-9310-BC4A1A8E2F79}"/>
                </a:ext>
              </a:extLst>
            </p:cNvPr>
            <p:cNvSpPr/>
            <p:nvPr/>
          </p:nvSpPr>
          <p:spPr bwMode="auto">
            <a:xfrm>
              <a:off x="2723322" y="4405953"/>
              <a:ext cx="1828800" cy="5536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Risk adjustment 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(RA)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4573653-FCB5-49D3-9F55-B1425F9E9C6A}"/>
                </a:ext>
              </a:extLst>
            </p:cNvPr>
            <p:cNvSpPr/>
            <p:nvPr/>
          </p:nvSpPr>
          <p:spPr bwMode="auto">
            <a:xfrm>
              <a:off x="2743200" y="5181600"/>
              <a:ext cx="1828800" cy="5334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Discounting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5CA08D-2A54-4538-9E4E-D237953E1E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46635" y="1600200"/>
              <a:ext cx="0" cy="450648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47625" cap="flat" cmpd="sng" algn="ctr">
              <a:solidFill>
                <a:schemeClr val="accent1"/>
              </a:solidFill>
              <a:prstDash val="sysDash"/>
              <a:round/>
              <a:headEnd type="none" w="sm" len="sm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F0FA60-4651-4F60-8575-DF849F934D8D}"/>
                </a:ext>
              </a:extLst>
            </p:cNvPr>
            <p:cNvCxnSpPr>
              <a:cxnSpLocks/>
              <a:stCxn id="3" idx="0"/>
            </p:cNvCxnSpPr>
            <p:nvPr/>
          </p:nvCxnSpPr>
          <p:spPr bwMode="auto">
            <a:xfrm flipV="1">
              <a:off x="1399124" y="1618651"/>
              <a:ext cx="97659" cy="1129142"/>
            </a:xfrm>
            <a:prstGeom prst="line">
              <a:avLst/>
            </a:prstGeom>
            <a:ln w="349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1D37E52-A0BA-449D-83AE-39C3209B70EA}"/>
                </a:ext>
              </a:extLst>
            </p:cNvPr>
            <p:cNvCxnSpPr/>
            <p:nvPr/>
          </p:nvCxnSpPr>
          <p:spPr bwMode="auto">
            <a:xfrm>
              <a:off x="1355186" y="1600200"/>
              <a:ext cx="9046114" cy="0"/>
            </a:xfrm>
            <a:prstGeom prst="line">
              <a:avLst/>
            </a:prstGeom>
            <a:ln w="349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2BBB8E-42E1-47F2-B9AD-668E685CF0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0" y="2192482"/>
              <a:ext cx="0" cy="53686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C82119A-C672-4A2D-AEE6-B746C14C1C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0" y="2192482"/>
              <a:ext cx="990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201E1DB-5047-4B3C-BE0F-9FFE3EE16064}"/>
                </a:ext>
              </a:extLst>
            </p:cNvPr>
            <p:cNvCxnSpPr/>
            <p:nvPr/>
          </p:nvCxnSpPr>
          <p:spPr bwMode="auto">
            <a:xfrm>
              <a:off x="4777409" y="2192482"/>
              <a:ext cx="720436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69BEC48-FE69-4F7E-8EEA-548F8F6D950E}"/>
                </a:ext>
              </a:extLst>
            </p:cNvPr>
            <p:cNvCxnSpPr>
              <a:cxnSpLocks/>
              <a:stCxn id="6" idx="3"/>
            </p:cNvCxnSpPr>
            <p:nvPr/>
          </p:nvCxnSpPr>
          <p:spPr bwMode="auto">
            <a:xfrm>
              <a:off x="8416636" y="2192482"/>
              <a:ext cx="888047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4DDD90-0F11-4139-AD8B-EE9076BBB9CB}"/>
                </a:ext>
              </a:extLst>
            </p:cNvPr>
            <p:cNvCxnSpPr>
              <a:cxnSpLocks/>
              <a:stCxn id="3" idx="3"/>
            </p:cNvCxnSpPr>
            <p:nvPr/>
          </p:nvCxnSpPr>
          <p:spPr bwMode="auto">
            <a:xfrm>
              <a:off x="1978831" y="3935818"/>
              <a:ext cx="677366" cy="693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2649022-D43A-478A-A468-396325E7C3DC}"/>
                </a:ext>
              </a:extLst>
            </p:cNvPr>
            <p:cNvCxnSpPr/>
            <p:nvPr/>
          </p:nvCxnSpPr>
          <p:spPr bwMode="auto">
            <a:xfrm>
              <a:off x="1850486" y="4682789"/>
              <a:ext cx="664114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DFEFF17-AAFA-4C0E-9DA3-81ACA7C1A589}"/>
                </a:ext>
              </a:extLst>
            </p:cNvPr>
            <p:cNvCxnSpPr>
              <a:cxnSpLocks/>
              <a:stCxn id="3" idx="2"/>
            </p:cNvCxnSpPr>
            <p:nvPr/>
          </p:nvCxnSpPr>
          <p:spPr bwMode="auto">
            <a:xfrm>
              <a:off x="1399124" y="5123842"/>
              <a:ext cx="0" cy="4191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C659645-6F59-4D41-BF02-C6F2E473CA86}"/>
                </a:ext>
              </a:extLst>
            </p:cNvPr>
            <p:cNvCxnSpPr/>
            <p:nvPr/>
          </p:nvCxnSpPr>
          <p:spPr bwMode="auto">
            <a:xfrm>
              <a:off x="1355186" y="5542942"/>
              <a:ext cx="1159414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FB14876-3C2D-45FC-B989-6258150DC59D}"/>
                </a:ext>
              </a:extLst>
            </p:cNvPr>
            <p:cNvCxnSpPr/>
            <p:nvPr/>
          </p:nvCxnSpPr>
          <p:spPr bwMode="auto">
            <a:xfrm>
              <a:off x="4800600" y="3924300"/>
              <a:ext cx="337027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B62DF6B-13BE-476A-9404-38D0D28436D1}"/>
                </a:ext>
              </a:extLst>
            </p:cNvPr>
            <p:cNvCxnSpPr/>
            <p:nvPr/>
          </p:nvCxnSpPr>
          <p:spPr bwMode="auto">
            <a:xfrm flipV="1">
              <a:off x="5137627" y="3048000"/>
              <a:ext cx="0" cy="87630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AB8272E-BA36-496F-AFBC-1CE9BB1BD846}"/>
                </a:ext>
              </a:extLst>
            </p:cNvPr>
            <p:cNvCxnSpPr/>
            <p:nvPr/>
          </p:nvCxnSpPr>
          <p:spPr bwMode="auto">
            <a:xfrm>
              <a:off x="5137627" y="3048000"/>
              <a:ext cx="343652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345AC12-5446-4953-9A6D-088441901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0600" y="4572000"/>
              <a:ext cx="508852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FF29DFE-DF2B-4EC2-8032-D3C101352CB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78053" y="3857625"/>
              <a:ext cx="0" cy="737006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C49ABCD-AC22-483E-9D36-0954528B0A05}"/>
                </a:ext>
              </a:extLst>
            </p:cNvPr>
            <p:cNvCxnSpPr/>
            <p:nvPr/>
          </p:nvCxnSpPr>
          <p:spPr bwMode="auto">
            <a:xfrm>
              <a:off x="4800600" y="5324167"/>
              <a:ext cx="508853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C2D6699-84FA-4B76-9A21-B729EA0EBC73}"/>
                </a:ext>
              </a:extLst>
            </p:cNvPr>
            <p:cNvCxnSpPr/>
            <p:nvPr/>
          </p:nvCxnSpPr>
          <p:spPr bwMode="auto">
            <a:xfrm flipV="1">
              <a:off x="5309453" y="4800599"/>
              <a:ext cx="0" cy="523568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6CD74E-3C3F-4704-8AE8-B98B1728FBCA}"/>
                </a:ext>
              </a:extLst>
            </p:cNvPr>
            <p:cNvCxnSpPr>
              <a:endCxn id="9" idx="1"/>
            </p:cNvCxnSpPr>
            <p:nvPr/>
          </p:nvCxnSpPr>
          <p:spPr bwMode="auto">
            <a:xfrm>
              <a:off x="5309453" y="4800599"/>
              <a:ext cx="188392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96E5975-A3F9-4F83-A834-49D2BB078745}"/>
                </a:ext>
              </a:extLst>
            </p:cNvPr>
            <p:cNvCxnSpPr/>
            <p:nvPr/>
          </p:nvCxnSpPr>
          <p:spPr bwMode="auto">
            <a:xfrm>
              <a:off x="4777409" y="5542942"/>
              <a:ext cx="532043" cy="0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1738F50-D986-4718-A052-519E80C577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09452" y="5542942"/>
              <a:ext cx="0" cy="229205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DAC58F6-2F78-4EBC-BB4D-5BE6954A40E0}"/>
                </a:ext>
              </a:extLst>
            </p:cNvPr>
            <p:cNvCxnSpPr>
              <a:cxnSpLocks/>
              <a:endCxn id="10" idx="1"/>
            </p:cNvCxnSpPr>
            <p:nvPr/>
          </p:nvCxnSpPr>
          <p:spPr bwMode="auto">
            <a:xfrm>
              <a:off x="5309452" y="5772147"/>
              <a:ext cx="205409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0F4D22A-945A-4BBC-A665-99586078416C}"/>
                </a:ext>
              </a:extLst>
            </p:cNvPr>
            <p:cNvCxnSpPr>
              <a:stCxn id="8" idx="1"/>
            </p:cNvCxnSpPr>
            <p:nvPr/>
          </p:nvCxnSpPr>
          <p:spPr bwMode="auto">
            <a:xfrm flipH="1" flipV="1">
              <a:off x="5295975" y="3857625"/>
              <a:ext cx="201870" cy="1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7" name="Connector: Elbow 116">
              <a:extLst>
                <a:ext uri="{FF2B5EF4-FFF2-40B4-BE49-F238E27FC236}">
                  <a16:creationId xmlns:a16="http://schemas.microsoft.com/office/drawing/2014/main" id="{9D5E82BC-BC75-4903-9350-7F9A0539E8D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403384" y="2455906"/>
              <a:ext cx="901299" cy="501852"/>
            </a:xfrm>
            <a:prstGeom prst="bentConnector3">
              <a:avLst>
                <a:gd name="adj1" fmla="val 35297"/>
              </a:avLst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19" name="Connector: Elbow 118">
              <a:extLst>
                <a:ext uri="{FF2B5EF4-FFF2-40B4-BE49-F238E27FC236}">
                  <a16:creationId xmlns:a16="http://schemas.microsoft.com/office/drawing/2014/main" id="{6E4136F5-81CF-4EC6-B70D-BCE6DEE615C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376968" y="2798805"/>
              <a:ext cx="927715" cy="920851"/>
            </a:xfrm>
            <a:prstGeom prst="bentConnector3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25" name="Connector: Elbow 124">
              <a:extLst>
                <a:ext uri="{FF2B5EF4-FFF2-40B4-BE49-F238E27FC236}">
                  <a16:creationId xmlns:a16="http://schemas.microsoft.com/office/drawing/2014/main" id="{155B50E1-1BBC-462C-A616-377DB380E356}"/>
                </a:ext>
              </a:extLst>
            </p:cNvPr>
            <p:cNvCxnSpPr>
              <a:stCxn id="9" idx="3"/>
              <a:endCxn id="12" idx="1"/>
            </p:cNvCxnSpPr>
            <p:nvPr/>
          </p:nvCxnSpPr>
          <p:spPr bwMode="auto">
            <a:xfrm flipV="1">
              <a:off x="8393445" y="3834995"/>
              <a:ext cx="877956" cy="965605"/>
            </a:xfrm>
            <a:prstGeom prst="bentConnector3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27" name="Connector: Elbow 126">
              <a:extLst>
                <a:ext uri="{FF2B5EF4-FFF2-40B4-BE49-F238E27FC236}">
                  <a16:creationId xmlns:a16="http://schemas.microsoft.com/office/drawing/2014/main" id="{AFC1CE57-7884-4203-AD7C-218B64FCD436}"/>
                </a:ext>
              </a:extLst>
            </p:cNvPr>
            <p:cNvCxnSpPr>
              <a:stCxn id="10" idx="3"/>
              <a:endCxn id="13" idx="1"/>
            </p:cNvCxnSpPr>
            <p:nvPr/>
          </p:nvCxnSpPr>
          <p:spPr bwMode="auto">
            <a:xfrm flipV="1">
              <a:off x="8403384" y="5123842"/>
              <a:ext cx="861391" cy="648306"/>
            </a:xfrm>
            <a:prstGeom prst="bentConnector3">
              <a:avLst>
                <a:gd name="adj1" fmla="val 68462"/>
              </a:avLst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611C46-1AB0-4082-A820-A290945BD884}"/>
                </a:ext>
              </a:extLst>
            </p:cNvPr>
            <p:cNvCxnSpPr/>
            <p:nvPr/>
          </p:nvCxnSpPr>
          <p:spPr bwMode="auto">
            <a:xfrm flipV="1">
              <a:off x="8991600" y="4155266"/>
              <a:ext cx="0" cy="950127"/>
            </a:xfrm>
            <a:prstGeom prst="line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35C38DBF-C8A4-4EF4-A211-F90500CB37D2}"/>
                </a:ext>
              </a:extLst>
            </p:cNvPr>
            <p:cNvCxnSpPr/>
            <p:nvPr/>
          </p:nvCxnSpPr>
          <p:spPr bwMode="auto">
            <a:xfrm>
              <a:off x="8991600" y="4155266"/>
              <a:ext cx="273175" cy="0"/>
            </a:xfrm>
            <a:prstGeom prst="straightConnector1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0E835A8-ECB5-4524-B984-EBFCC81FD21B}"/>
                </a:ext>
              </a:extLst>
            </p:cNvPr>
            <p:cNvSpPr/>
            <p:nvPr/>
          </p:nvSpPr>
          <p:spPr bwMode="auto">
            <a:xfrm>
              <a:off x="974490" y="989430"/>
              <a:ext cx="5138454" cy="37855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Subsequent measurement - overview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059BA1-D7AF-4785-BBB4-3B5B36F33937}"/>
                </a:ext>
              </a:extLst>
            </p:cNvPr>
            <p:cNvSpPr/>
            <p:nvPr/>
          </p:nvSpPr>
          <p:spPr bwMode="auto">
            <a:xfrm>
              <a:off x="8451206" y="1583040"/>
              <a:ext cx="927714" cy="57383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Onerous contracts</a:t>
              </a:r>
              <a:endParaRPr kumimoji="0" lang="en-ID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35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6A813-BF40-4EC0-9125-9619AC91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01400"/>
            <a:ext cx="10339021" cy="1018564"/>
          </a:xfrm>
        </p:spPr>
        <p:txBody>
          <a:bodyPr/>
          <a:lstStyle/>
          <a:p>
            <a:r>
              <a:rPr lang="en-US" sz="3200" dirty="0" err="1">
                <a:latin typeface="Fjalla One" panose="02000506040000020004" pitchFamily="2" charset="0"/>
              </a:rPr>
              <a:t>Contoh</a:t>
            </a:r>
            <a:r>
              <a:rPr lang="en-US" sz="3200" dirty="0">
                <a:latin typeface="Fjalla One" panose="02000506040000020004" pitchFamily="2" charset="0"/>
              </a:rPr>
              <a:t> GMM</a:t>
            </a:r>
            <a:endParaRPr lang="en-ID" sz="32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0629C-03F1-4E45-AF51-6A18AE38B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44578"/>
            <a:ext cx="6553199" cy="5380022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menerbitkan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</a:t>
            </a:r>
            <a:r>
              <a:rPr lang="en-US" sz="1600" dirty="0" err="1"/>
              <a:t>asuransi</a:t>
            </a:r>
            <a:r>
              <a:rPr lang="en-US" sz="1600" dirty="0"/>
              <a:t> yang </a:t>
            </a:r>
            <a:r>
              <a:rPr lang="en-US" sz="1600" dirty="0" err="1"/>
              <a:t>membentuk</a:t>
            </a:r>
            <a:r>
              <a:rPr lang="en-US" sz="1600" dirty="0"/>
              <a:t> portfolio </a:t>
            </a:r>
            <a:r>
              <a:rPr lang="en-US" sz="1600" dirty="0" err="1"/>
              <a:t>tunggal</a:t>
            </a:r>
            <a:r>
              <a:rPr lang="en-US" sz="1600" dirty="0"/>
              <a:t> yang </a:t>
            </a:r>
            <a:r>
              <a:rPr lang="en-US" sz="1600" dirty="0" err="1"/>
              <a:t>pertanggungjawabannya</a:t>
            </a:r>
            <a:r>
              <a:rPr lang="en-US" sz="1600" dirty="0"/>
              <a:t> </a:t>
            </a:r>
            <a:r>
              <a:rPr lang="en-US" sz="1600" i="1" dirty="0"/>
              <a:t>(coverage) </a:t>
            </a:r>
            <a:r>
              <a:rPr lang="en-US" sz="1600" dirty="0" err="1"/>
              <a:t>dimulai</a:t>
            </a:r>
            <a:r>
              <a:rPr lang="en-US" sz="1600" dirty="0"/>
              <a:t> pada </a:t>
            </a:r>
            <a:r>
              <a:rPr lang="en-US" sz="1600" dirty="0" err="1"/>
              <a:t>tanggal</a:t>
            </a:r>
            <a:r>
              <a:rPr lang="en-US" sz="1600" dirty="0"/>
              <a:t> </a:t>
            </a:r>
            <a:r>
              <a:rPr lang="en-US" sz="1600" dirty="0" err="1"/>
              <a:t>kontrak</a:t>
            </a:r>
            <a:r>
              <a:rPr lang="en-US" sz="1600" dirty="0"/>
              <a:t> </a:t>
            </a:r>
            <a:r>
              <a:rPr lang="en-US" sz="1600" dirty="0" err="1"/>
              <a:t>diterbitkan</a:t>
            </a:r>
            <a:r>
              <a:rPr lang="en-US" sz="1600" dirty="0"/>
              <a:t>.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mengestimasi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B0F0"/>
                </a:solidFill>
              </a:rPr>
              <a:t>bahwa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nilai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kini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diharapkan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/>
              <a:t>(EPV)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premi</a:t>
            </a:r>
            <a:r>
              <a:rPr lang="en-US" sz="1600" dirty="0"/>
              <a:t> </a:t>
            </a:r>
            <a:r>
              <a:rPr lang="en-US" sz="1600" dirty="0" err="1"/>
              <a:t>pemegang</a:t>
            </a:r>
            <a:r>
              <a:rPr lang="en-US" sz="1600" dirty="0"/>
              <a:t> polis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F0"/>
                </a:solidFill>
              </a:rPr>
              <a:t>CU900</a:t>
            </a:r>
            <a:r>
              <a:rPr lang="en-US" sz="1600" dirty="0"/>
              <a:t> dan </a:t>
            </a:r>
            <a:r>
              <a:rPr lang="en-US" sz="1600" dirty="0" err="1">
                <a:solidFill>
                  <a:srgbClr val="00B0F0"/>
                </a:solidFill>
              </a:rPr>
              <a:t>penyesuaian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risiko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/>
              <a:t>sebesar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F0"/>
                </a:solidFill>
              </a:rPr>
              <a:t>CU30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600" dirty="0"/>
              <a:t>Pada</a:t>
            </a:r>
            <a:r>
              <a:rPr lang="en-ID" sz="1600" dirty="0">
                <a:solidFill>
                  <a:srgbClr val="00B0F0"/>
                </a:solidFill>
              </a:rPr>
              <a:t> </a:t>
            </a:r>
            <a:r>
              <a:rPr lang="en-ID" sz="1600" b="1" dirty="0" err="1">
                <a:solidFill>
                  <a:srgbClr val="0070C0"/>
                </a:solidFill>
              </a:rPr>
              <a:t>contoh</a:t>
            </a:r>
            <a:r>
              <a:rPr lang="en-ID" sz="1600" b="1" dirty="0">
                <a:solidFill>
                  <a:srgbClr val="0070C0"/>
                </a:solidFill>
              </a:rPr>
              <a:t> 1A, </a:t>
            </a:r>
            <a:r>
              <a:rPr lang="en-ID" sz="1600" dirty="0" err="1"/>
              <a:t>entitas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/>
              <a:t>mengestimasi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EPV </a:t>
            </a:r>
            <a:r>
              <a:rPr lang="en-ID" sz="1600" dirty="0" err="1"/>
              <a:t>biaya</a:t>
            </a:r>
            <a:r>
              <a:rPr lang="en-ID" sz="1600" dirty="0"/>
              <a:t> masa </a:t>
            </a:r>
            <a:r>
              <a:rPr lang="en-ID" sz="1600" dirty="0" err="1"/>
              <a:t>depan</a:t>
            </a:r>
            <a:r>
              <a:rPr lang="en-ID" sz="1600" dirty="0"/>
              <a:t> </a:t>
            </a:r>
            <a:r>
              <a:rPr lang="en-ID" sz="1600" dirty="0" err="1"/>
              <a:t>sebesar</a:t>
            </a:r>
            <a:r>
              <a:rPr lang="en-ID" sz="1600" dirty="0"/>
              <a:t> CU720 yang </a:t>
            </a:r>
            <a:r>
              <a:rPr lang="en-ID" sz="1600" dirty="0" err="1"/>
              <a:t>terdiri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:</a:t>
            </a:r>
          </a:p>
          <a:p>
            <a:pPr marL="432000" lvl="1" indent="-25200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ID" sz="1600" dirty="0">
                <a:solidFill>
                  <a:srgbClr val="0070C0"/>
                </a:solidFill>
              </a:rPr>
              <a:t>CU690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biaya</a:t>
            </a:r>
            <a:r>
              <a:rPr lang="en-ID" sz="1600" dirty="0"/>
              <a:t> yang </a:t>
            </a:r>
            <a:r>
              <a:rPr lang="en-ID" sz="1600" dirty="0" err="1"/>
              <a:t>berhubungan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portfolio </a:t>
            </a: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r>
              <a:rPr lang="en-ID" sz="1600" dirty="0"/>
              <a:t> </a:t>
            </a:r>
            <a:r>
              <a:rPr lang="en-ID" sz="1600" dirty="0" err="1"/>
              <a:t>terdiri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>
                <a:solidFill>
                  <a:srgbClr val="0070C0"/>
                </a:solidFill>
              </a:rPr>
              <a:t>klaim</a:t>
            </a:r>
            <a:r>
              <a:rPr lang="en-ID" sz="1600" dirty="0"/>
              <a:t> yang </a:t>
            </a:r>
            <a:r>
              <a:rPr lang="en-ID" sz="1600" dirty="0" err="1"/>
              <a:t>diharapkan</a:t>
            </a:r>
            <a:r>
              <a:rPr lang="en-ID" sz="1600" dirty="0"/>
              <a:t> </a:t>
            </a:r>
            <a:r>
              <a:rPr lang="en-ID" sz="1600" dirty="0" err="1"/>
              <a:t>sebesar</a:t>
            </a:r>
            <a:r>
              <a:rPr lang="en-ID" sz="1600" dirty="0"/>
              <a:t> </a:t>
            </a:r>
            <a:r>
              <a:rPr lang="en-ID" sz="1600" dirty="0">
                <a:solidFill>
                  <a:srgbClr val="0070C0"/>
                </a:solidFill>
              </a:rPr>
              <a:t>CU600</a:t>
            </a:r>
            <a:r>
              <a:rPr lang="en-ID" sz="1600" dirty="0"/>
              <a:t> dan </a:t>
            </a:r>
            <a:r>
              <a:rPr lang="en-ID" sz="1600" dirty="0" err="1">
                <a:solidFill>
                  <a:srgbClr val="0070C0"/>
                </a:solidFill>
              </a:rPr>
              <a:t>biaya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akuisisi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/>
              <a:t>yang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diastribusikan</a:t>
            </a:r>
            <a:r>
              <a:rPr lang="en-ID" sz="1600" dirty="0"/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sebesar</a:t>
            </a:r>
            <a:r>
              <a:rPr lang="en-ID" sz="1600" dirty="0"/>
              <a:t> </a:t>
            </a:r>
            <a:r>
              <a:rPr lang="en-ID" sz="1600" dirty="0">
                <a:solidFill>
                  <a:srgbClr val="0070C0"/>
                </a:solidFill>
              </a:rPr>
              <a:t>CU90</a:t>
            </a:r>
            <a:r>
              <a:rPr lang="en-ID" sz="1600" dirty="0"/>
              <a:t>; dan</a:t>
            </a:r>
          </a:p>
          <a:p>
            <a:pPr marL="432000" lvl="1" indent="-25200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ID" sz="1600" dirty="0">
                <a:solidFill>
                  <a:srgbClr val="0070C0"/>
                </a:solidFill>
              </a:rPr>
              <a:t>CU30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biaya</a:t>
            </a:r>
            <a:r>
              <a:rPr lang="en-ID" sz="1600" dirty="0"/>
              <a:t> </a:t>
            </a:r>
            <a:r>
              <a:rPr lang="en-ID" sz="1600" dirty="0" err="1"/>
              <a:t>akuisisi</a:t>
            </a:r>
            <a:r>
              <a:rPr lang="en-ID" sz="1600" dirty="0"/>
              <a:t> yang </a:t>
            </a:r>
            <a:r>
              <a:rPr lang="en-ID" sz="1600" dirty="0" err="1">
                <a:solidFill>
                  <a:srgbClr val="0070C0"/>
                </a:solidFill>
              </a:rPr>
              <a:t>tidak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dapat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diastribusikan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ke</a:t>
            </a:r>
            <a:r>
              <a:rPr lang="en-ID" sz="1600" dirty="0"/>
              <a:t> portfolio </a:t>
            </a: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r>
              <a:rPr lang="en-ID" sz="1600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600" dirty="0"/>
              <a:t>Pada </a:t>
            </a:r>
            <a:r>
              <a:rPr lang="en-ID" sz="1600" b="1" dirty="0" err="1">
                <a:solidFill>
                  <a:srgbClr val="0070C0"/>
                </a:solidFill>
              </a:rPr>
              <a:t>contoh</a:t>
            </a:r>
            <a:r>
              <a:rPr lang="en-ID" sz="1600" b="1" dirty="0">
                <a:solidFill>
                  <a:srgbClr val="0070C0"/>
                </a:solidFill>
              </a:rPr>
              <a:t> 1B</a:t>
            </a:r>
            <a:r>
              <a:rPr lang="en-ID" sz="1600" dirty="0"/>
              <a:t>, </a:t>
            </a:r>
            <a:r>
              <a:rPr lang="en-ID" sz="1600" dirty="0" err="1"/>
              <a:t>entitas</a:t>
            </a:r>
            <a:r>
              <a:rPr lang="en-ID" sz="1600" dirty="0"/>
              <a:t> </a:t>
            </a:r>
            <a:r>
              <a:rPr lang="en-ID" sz="1600" dirty="0" err="1"/>
              <a:t>mengestimasi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EPV </a:t>
            </a:r>
            <a:r>
              <a:rPr lang="en-ID" sz="1600" dirty="0" err="1"/>
              <a:t>biaya</a:t>
            </a:r>
            <a:r>
              <a:rPr lang="en-ID" sz="1600" dirty="0"/>
              <a:t> masa </a:t>
            </a:r>
            <a:r>
              <a:rPr lang="en-ID" sz="1600" dirty="0" err="1"/>
              <a:t>depan</a:t>
            </a:r>
            <a:r>
              <a:rPr lang="en-ID" sz="1600" dirty="0"/>
              <a:t> </a:t>
            </a:r>
            <a:r>
              <a:rPr lang="en-ID" sz="1600" dirty="0" err="1"/>
              <a:t>sama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>
                <a:solidFill>
                  <a:srgbClr val="0070C0"/>
                </a:solidFill>
              </a:rPr>
              <a:t>CU1020</a:t>
            </a:r>
            <a:r>
              <a:rPr lang="en-ID" sz="1600" dirty="0"/>
              <a:t> yang </a:t>
            </a:r>
            <a:r>
              <a:rPr lang="en-ID" sz="1600" dirty="0" err="1"/>
              <a:t>terdiri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;</a:t>
            </a:r>
          </a:p>
          <a:p>
            <a:pPr marL="468000"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ID" sz="1600" dirty="0">
                <a:solidFill>
                  <a:srgbClr val="0070C0"/>
                </a:solidFill>
              </a:rPr>
              <a:t>CU990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biaya</a:t>
            </a:r>
            <a:r>
              <a:rPr lang="en-ID" sz="1600" dirty="0"/>
              <a:t> yang </a:t>
            </a:r>
            <a:r>
              <a:rPr lang="en-ID" sz="1600" dirty="0" err="1"/>
              <a:t>berhubungan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portfolio </a:t>
            </a: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r>
              <a:rPr lang="en-ID" sz="1600" dirty="0"/>
              <a:t> </a:t>
            </a:r>
            <a:r>
              <a:rPr lang="en-ID" sz="1600" dirty="0" err="1"/>
              <a:t>terdiri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>
                <a:solidFill>
                  <a:srgbClr val="0070C0"/>
                </a:solidFill>
              </a:rPr>
              <a:t>klaim</a:t>
            </a:r>
            <a:r>
              <a:rPr lang="en-ID" sz="1600" dirty="0"/>
              <a:t> yang </a:t>
            </a:r>
            <a:r>
              <a:rPr lang="en-ID" sz="1600" dirty="0" err="1"/>
              <a:t>diharapkan</a:t>
            </a:r>
            <a:r>
              <a:rPr lang="en-ID" sz="1600" dirty="0"/>
              <a:t> </a:t>
            </a:r>
            <a:r>
              <a:rPr lang="en-ID" sz="1600" dirty="0" err="1"/>
              <a:t>sebesar</a:t>
            </a:r>
            <a:r>
              <a:rPr lang="en-ID" sz="1600" dirty="0"/>
              <a:t> </a:t>
            </a:r>
            <a:r>
              <a:rPr lang="en-ID" sz="1600" dirty="0">
                <a:solidFill>
                  <a:srgbClr val="0070C0"/>
                </a:solidFill>
              </a:rPr>
              <a:t>CU990</a:t>
            </a:r>
            <a:r>
              <a:rPr lang="en-ID" sz="1600" dirty="0"/>
              <a:t> dan </a:t>
            </a:r>
            <a:r>
              <a:rPr lang="en-ID" sz="1600" dirty="0" err="1"/>
              <a:t>biaya</a:t>
            </a:r>
            <a:r>
              <a:rPr lang="en-ID" sz="1600" dirty="0"/>
              <a:t> </a:t>
            </a:r>
            <a:r>
              <a:rPr lang="en-ID" sz="1600" dirty="0" err="1"/>
              <a:t>akuisisi</a:t>
            </a:r>
            <a:r>
              <a:rPr lang="en-ID" sz="1600" dirty="0"/>
              <a:t> yang </a:t>
            </a:r>
            <a:r>
              <a:rPr lang="en-ID" sz="1600" dirty="0" err="1">
                <a:solidFill>
                  <a:srgbClr val="0070C0"/>
                </a:solidFill>
              </a:rPr>
              <a:t>dapat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diastribusikan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sebesar</a:t>
            </a:r>
            <a:r>
              <a:rPr lang="en-ID" sz="1600" dirty="0"/>
              <a:t> </a:t>
            </a:r>
            <a:r>
              <a:rPr lang="en-ID" sz="1600" dirty="0">
                <a:solidFill>
                  <a:srgbClr val="0070C0"/>
                </a:solidFill>
              </a:rPr>
              <a:t>CU90</a:t>
            </a:r>
            <a:r>
              <a:rPr lang="en-ID" sz="1600" dirty="0"/>
              <a:t>; </a:t>
            </a:r>
            <a:r>
              <a:rPr lang="en-ID" sz="1600" dirty="0" err="1"/>
              <a:t>dan</a:t>
            </a:r>
            <a:r>
              <a:rPr lang="en-ID" sz="1600" dirty="0" err="1">
                <a:solidFill>
                  <a:srgbClr val="0070C0"/>
                </a:solidFill>
              </a:rPr>
              <a:t>tidak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dapat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>
                <a:solidFill>
                  <a:srgbClr val="0070C0"/>
                </a:solidFill>
              </a:rPr>
              <a:t>diastribusikan</a:t>
            </a:r>
            <a:endParaRPr lang="en-ID" sz="1600" dirty="0"/>
          </a:p>
          <a:p>
            <a:pPr marL="468000"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ID" sz="1600" dirty="0">
                <a:solidFill>
                  <a:srgbClr val="0070C0"/>
                </a:solidFill>
              </a:rPr>
              <a:t>CU30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biaya</a:t>
            </a:r>
            <a:r>
              <a:rPr lang="en-ID" sz="1600" dirty="0"/>
              <a:t> </a:t>
            </a:r>
            <a:r>
              <a:rPr lang="en-ID" sz="1600" dirty="0" err="1"/>
              <a:t>akuisisi</a:t>
            </a:r>
            <a:r>
              <a:rPr lang="en-ID" sz="1600" dirty="0"/>
              <a:t> yang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ke</a:t>
            </a:r>
            <a:r>
              <a:rPr lang="en-ID" sz="1600" dirty="0"/>
              <a:t> portfolio </a:t>
            </a:r>
            <a:r>
              <a:rPr lang="en-ID" sz="1600" dirty="0" err="1"/>
              <a:t>kontrak</a:t>
            </a:r>
            <a:r>
              <a:rPr lang="en-ID" sz="1600" dirty="0"/>
              <a:t> </a:t>
            </a:r>
            <a:r>
              <a:rPr lang="en-ID" sz="1600" dirty="0" err="1"/>
              <a:t>asuransi</a:t>
            </a:r>
            <a:endParaRPr lang="en-ID" sz="16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ID" sz="16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ID" sz="16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ID" sz="1600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182EE-1EFF-4928-BFD3-776FAC600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9" y="1722422"/>
            <a:ext cx="5061161" cy="4648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473982-24F9-465F-91B0-D1616447600E}"/>
              </a:ext>
            </a:extLst>
          </p:cNvPr>
          <p:cNvSpPr/>
          <p:nvPr/>
        </p:nvSpPr>
        <p:spPr bwMode="auto">
          <a:xfrm>
            <a:off x="6857999" y="990600"/>
            <a:ext cx="4940724" cy="731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Pada initial recognition,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menghitung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portfolio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526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957D-91FD-4C5D-8A42-AA4E910B4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10009744" cy="1025090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Perhitungan</a:t>
            </a:r>
            <a:r>
              <a:rPr lang="en-US" sz="4000" dirty="0">
                <a:latin typeface="Fjalla One" panose="02000506040000020004" pitchFamily="2" charset="0"/>
              </a:rPr>
              <a:t> CSM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F8F23-9D9D-410B-B64C-81D0F3377BE4}"/>
              </a:ext>
            </a:extLst>
          </p:cNvPr>
          <p:cNvSpPr/>
          <p:nvPr/>
        </p:nvSpPr>
        <p:spPr>
          <a:xfrm>
            <a:off x="533400" y="1382286"/>
            <a:ext cx="7620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CSM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group )P43)</a:t>
            </a:r>
          </a:p>
          <a:p>
            <a:pPr marL="814388" lvl="1" indent="-357188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(CSM)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pdaa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menggambarkan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yagn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diakui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rugi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14388" lvl="1" indent="-357188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CSM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dihitung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tentunya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implikai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di system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perhatian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98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3081-FBD5-4A11-9375-AF6769050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20" y="-68617"/>
            <a:ext cx="10339021" cy="1275127"/>
          </a:xfrm>
        </p:spPr>
        <p:txBody>
          <a:bodyPr/>
          <a:lstStyle/>
          <a:p>
            <a:r>
              <a:rPr lang="en-US" sz="3600" dirty="0" err="1">
                <a:latin typeface="Fjalla One" panose="02000506040000020004" pitchFamily="2" charset="0"/>
              </a:rPr>
              <a:t>Alokasi</a:t>
            </a:r>
            <a:r>
              <a:rPr lang="en-US" sz="3600" dirty="0">
                <a:latin typeface="Fjalla One" panose="02000506040000020004" pitchFamily="2" charset="0"/>
              </a:rPr>
              <a:t> Profit </a:t>
            </a:r>
            <a:r>
              <a:rPr lang="en-US" sz="3600" dirty="0" err="1">
                <a:latin typeface="Fjalla One" panose="02000506040000020004" pitchFamily="2" charset="0"/>
              </a:rPr>
              <a:t>sesuai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kumpulan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kontrak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FAB58-D695-4853-9314-DE8AFDF3F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957" y="1226785"/>
            <a:ext cx="11417723" cy="1046240"/>
          </a:xfrm>
        </p:spPr>
        <p:txBody>
          <a:bodyPr/>
          <a:lstStyle/>
          <a:p>
            <a:r>
              <a:rPr lang="en-US" sz="2000" dirty="0"/>
              <a:t>Kumpulan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berarti</a:t>
            </a:r>
            <a:r>
              <a:rPr lang="en-US" sz="2000" dirty="0"/>
              <a:t> </a:t>
            </a:r>
            <a:r>
              <a:rPr lang="en-US" sz="2000" dirty="0" err="1"/>
              <a:t>keuantungan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teridentifikasi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masing-masing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endParaRPr lang="en-US" sz="2000" dirty="0"/>
          </a:p>
          <a:p>
            <a:r>
              <a:rPr lang="en-US" sz="2000" dirty="0"/>
              <a:t>Coverage unit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yang </a:t>
            </a:r>
            <a:r>
              <a:rPr lang="en-US" sz="2000" dirty="0" err="1"/>
              <a:t>sistematis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alokasi</a:t>
            </a:r>
            <a:r>
              <a:rPr lang="en-US" sz="2000" dirty="0"/>
              <a:t> profit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grup</a:t>
            </a:r>
            <a:r>
              <a:rPr lang="en-US" sz="2000" dirty="0"/>
              <a:t> pada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periode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servis</a:t>
            </a:r>
            <a:r>
              <a:rPr lang="en-US" sz="2000" dirty="0"/>
              <a:t> yang </a:t>
            </a:r>
            <a:r>
              <a:rPr lang="en-US" sz="2000" dirty="0" err="1"/>
              <a:t>diberikan</a:t>
            </a:r>
            <a:endParaRPr lang="en-ID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D0287-D659-4436-AF21-D4E1EA163F56}"/>
              </a:ext>
            </a:extLst>
          </p:cNvPr>
          <p:cNvSpPr/>
          <p:nvPr/>
        </p:nvSpPr>
        <p:spPr bwMode="auto">
          <a:xfrm>
            <a:off x="616857" y="4122489"/>
            <a:ext cx="220617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CSM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(unearned profit)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37C6AD-7823-4139-81DE-9A21D88C4FD9}"/>
              </a:ext>
            </a:extLst>
          </p:cNvPr>
          <p:cNvSpPr/>
          <p:nvPr/>
        </p:nvSpPr>
        <p:spPr bwMode="auto">
          <a:xfrm>
            <a:off x="616857" y="5060692"/>
            <a:ext cx="2206169" cy="519418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Balance sheet</a:t>
            </a:r>
            <a:endParaRPr kumimoji="0" lang="en-ID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A43E45C-5CF0-459D-BAFE-1590A82A25ED}"/>
              </a:ext>
            </a:extLst>
          </p:cNvPr>
          <p:cNvGrpSpPr/>
          <p:nvPr/>
        </p:nvGrpSpPr>
        <p:grpSpPr>
          <a:xfrm>
            <a:off x="1524000" y="2542563"/>
            <a:ext cx="9723551" cy="3037547"/>
            <a:chOff x="1459702" y="2542563"/>
            <a:chExt cx="9723551" cy="303754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CF2E33B-71A4-4EC2-B41A-7845C5458A25}"/>
                </a:ext>
              </a:extLst>
            </p:cNvPr>
            <p:cNvSpPr/>
            <p:nvPr/>
          </p:nvSpPr>
          <p:spPr bwMode="auto">
            <a:xfrm>
              <a:off x="3356428" y="2542563"/>
              <a:ext cx="776877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Coverage period = 3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periode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akunting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B5C65B7-7C2B-4BD0-A149-E2C40A7CB2A2}"/>
                </a:ext>
              </a:extLst>
            </p:cNvPr>
            <p:cNvSpPr/>
            <p:nvPr/>
          </p:nvSpPr>
          <p:spPr bwMode="auto">
            <a:xfrm>
              <a:off x="3356428" y="3186160"/>
              <a:ext cx="2053772" cy="4094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D639AC-5436-4769-9521-43272DA9945E}"/>
                </a:ext>
              </a:extLst>
            </p:cNvPr>
            <p:cNvSpPr/>
            <p:nvPr/>
          </p:nvSpPr>
          <p:spPr bwMode="auto">
            <a:xfrm>
              <a:off x="6099629" y="3158630"/>
              <a:ext cx="2362200" cy="4094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D8ED4A-D107-4AEC-8CC0-57DFCBF8E931}"/>
                </a:ext>
              </a:extLst>
            </p:cNvPr>
            <p:cNvSpPr/>
            <p:nvPr/>
          </p:nvSpPr>
          <p:spPr bwMode="auto">
            <a:xfrm>
              <a:off x="9151258" y="3192352"/>
              <a:ext cx="1973942" cy="40949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3632082-02EA-46DD-973A-F4268421FE22}"/>
                </a:ext>
              </a:extLst>
            </p:cNvPr>
            <p:cNvSpPr/>
            <p:nvPr/>
          </p:nvSpPr>
          <p:spPr bwMode="auto">
            <a:xfrm>
              <a:off x="3385453" y="4105354"/>
              <a:ext cx="2115463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Earned profit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service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diberikan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kumimoji="0" lang="en-ID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8DC45C-078C-424D-800E-31CC1C1CF388}"/>
                </a:ext>
              </a:extLst>
            </p:cNvPr>
            <p:cNvSpPr/>
            <p:nvPr/>
          </p:nvSpPr>
          <p:spPr bwMode="auto">
            <a:xfrm>
              <a:off x="6063344" y="4046288"/>
              <a:ext cx="2398486" cy="75793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Earned profit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service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diberikan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kumimoji="0" lang="en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6FCE05-B11C-4862-B5F9-949CDC765D06}"/>
                </a:ext>
              </a:extLst>
            </p:cNvPr>
            <p:cNvSpPr/>
            <p:nvPr/>
          </p:nvSpPr>
          <p:spPr bwMode="auto">
            <a:xfrm>
              <a:off x="9024257" y="4043666"/>
              <a:ext cx="2100943" cy="75793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Earned profit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service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telah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diberikan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kumimoji="0" lang="en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37255A-B51F-4DFE-B0E9-F7FF758A4A34}"/>
                </a:ext>
              </a:extLst>
            </p:cNvPr>
            <p:cNvSpPr/>
            <p:nvPr/>
          </p:nvSpPr>
          <p:spPr bwMode="auto">
            <a:xfrm>
              <a:off x="3414481" y="5060692"/>
              <a:ext cx="7768772" cy="519418"/>
            </a:xfrm>
            <a:prstGeom prst="rect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Profit/loss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6309C68-3D4F-407C-A789-25D6604F41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59702" y="3858238"/>
              <a:ext cx="8615026" cy="0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EE68DB-E5EE-4D9D-866C-71B140900E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59702" y="3858238"/>
              <a:ext cx="0" cy="26425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E7FB5B3-A607-4889-AFFA-EF1B11CE0D91}"/>
                </a:ext>
              </a:extLst>
            </p:cNvPr>
            <p:cNvCxnSpPr>
              <a:cxnSpLocks/>
              <a:endCxn id="9" idx="0"/>
            </p:cNvCxnSpPr>
            <p:nvPr/>
          </p:nvCxnSpPr>
          <p:spPr bwMode="auto">
            <a:xfrm>
              <a:off x="4443185" y="3858238"/>
              <a:ext cx="0" cy="247116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3A03869-62D8-46E8-8F19-A93C96F07943}"/>
                </a:ext>
              </a:extLst>
            </p:cNvPr>
            <p:cNvCxnSpPr>
              <a:cxnSpLocks/>
              <a:endCxn id="10" idx="0"/>
            </p:cNvCxnSpPr>
            <p:nvPr/>
          </p:nvCxnSpPr>
          <p:spPr bwMode="auto">
            <a:xfrm>
              <a:off x="7262587" y="3858238"/>
              <a:ext cx="0" cy="188050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74CBB50-50BC-44ED-98D1-55F09929172D}"/>
                </a:ext>
              </a:extLst>
            </p:cNvPr>
            <p:cNvCxnSpPr>
              <a:cxnSpLocks/>
              <a:endCxn id="11" idx="0"/>
            </p:cNvCxnSpPr>
            <p:nvPr/>
          </p:nvCxnSpPr>
          <p:spPr bwMode="auto">
            <a:xfrm>
              <a:off x="10069286" y="3871386"/>
              <a:ext cx="5443" cy="17228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45EBEC4-58AB-4606-A1DC-78E85FDDCA39}"/>
              </a:ext>
            </a:extLst>
          </p:cNvPr>
          <p:cNvSpPr/>
          <p:nvPr/>
        </p:nvSpPr>
        <p:spPr bwMode="auto">
          <a:xfrm>
            <a:off x="617654" y="5785027"/>
            <a:ext cx="9212943" cy="47541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detail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dilihat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paragraph 43, 44e dan PP119</a:t>
            </a:r>
            <a:endParaRPr kumimoji="0" lang="en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96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3081-FBD5-4A11-9375-AF6769050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75243"/>
            <a:ext cx="8534400" cy="1275127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Coverage Unit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998F5E-50F4-44EE-9BD8-2134F93BF33E}"/>
              </a:ext>
            </a:extLst>
          </p:cNvPr>
          <p:cNvSpPr/>
          <p:nvPr/>
        </p:nvSpPr>
        <p:spPr>
          <a:xfrm>
            <a:off x="685800" y="1199884"/>
            <a:ext cx="7924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coverage unit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group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kuantitas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cover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group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berbanding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ekspektasi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cover-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nya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Coverage unit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diteentukan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benefit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ekspektasi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durasi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kejadian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durasi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(PP 119)</a:t>
            </a:r>
          </a:p>
          <a:p>
            <a:pPr marL="357188" indent="-3571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Coverage unit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dinilai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prospektif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Perusahaan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Ekspektasi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durasi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coverage</a:t>
            </a: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benefit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coverage unit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mengakibatkan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4388" lvl="1" indent="-357188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dihentikan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81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C58DD-C256-443E-8043-5E132604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42" y="-131824"/>
            <a:ext cx="9970298" cy="1275127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Catatan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mengenai</a:t>
            </a:r>
            <a:r>
              <a:rPr lang="en-US" dirty="0">
                <a:latin typeface="Fjalla One" panose="02000506040000020004" pitchFamily="2" charset="0"/>
              </a:rPr>
              <a:t> coverage unit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2B1EF-2D0B-41CC-A341-6EE4D26D0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77" y="1420140"/>
            <a:ext cx="8141123" cy="406626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i="1" dirty="0"/>
              <a:t>coverage unit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preskriptif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pelengkap</a:t>
            </a:r>
            <a:r>
              <a:rPr lang="en-US" dirty="0"/>
              <a:t>. Pada </a:t>
            </a:r>
            <a:r>
              <a:rPr lang="en-US" dirty="0" err="1"/>
              <a:t>akhirnya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unit </a:t>
            </a:r>
            <a:r>
              <a:rPr lang="en-US" dirty="0" err="1"/>
              <a:t>cakpan</a:t>
            </a:r>
            <a:r>
              <a:rPr lang="en-US" dirty="0"/>
              <a:t> yang paling </a:t>
            </a:r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mereka</a:t>
            </a:r>
            <a:r>
              <a:rPr lang="en-US" dirty="0"/>
              <a:t> Kelola</a:t>
            </a:r>
          </a:p>
          <a:p>
            <a:r>
              <a:rPr lang="en-US" i="1" dirty="0"/>
              <a:t>Coverage unit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memperhitungkan</a:t>
            </a:r>
            <a:r>
              <a:rPr lang="en-US" dirty="0"/>
              <a:t> </a:t>
            </a:r>
            <a:r>
              <a:rPr lang="en-US" dirty="0" err="1"/>
              <a:t>proyeksi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yang </a:t>
            </a:r>
            <a:r>
              <a:rPr lang="en-US" dirty="0" err="1"/>
              <a:t>haru</a:t>
            </a:r>
            <a:r>
              <a:rPr lang="en-US" dirty="0"/>
              <a:t> </a:t>
            </a:r>
            <a:r>
              <a:rPr lang="en-US" dirty="0" err="1"/>
              <a:t>dibayarkan</a:t>
            </a:r>
            <a:r>
              <a:rPr lang="en-US" dirty="0"/>
              <a:t> di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mendatang</a:t>
            </a:r>
            <a:r>
              <a:rPr lang="en-US" dirty="0"/>
              <a:t>. </a:t>
            </a:r>
            <a:r>
              <a:rPr lang="en-US" dirty="0" err="1"/>
              <a:t>Selanjutnya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juga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ditangkap</a:t>
            </a:r>
            <a:r>
              <a:rPr lang="en-US" dirty="0"/>
              <a:t> oleh </a:t>
            </a:r>
            <a:r>
              <a:rPr lang="en-US" i="1" dirty="0"/>
              <a:t>coverage unit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9781CA-BD6C-4951-84AC-E23377D41BA9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8720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49078-6FEB-4C97-B18E-E7F27FE27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52400"/>
            <a:ext cx="10351298" cy="1275127"/>
          </a:xfrm>
        </p:spPr>
        <p:txBody>
          <a:bodyPr/>
          <a:lstStyle/>
          <a:p>
            <a:r>
              <a:rPr lang="en-US" sz="2400" dirty="0" err="1">
                <a:latin typeface="Fjalla One" panose="02000506040000020004" pitchFamily="2" charset="0"/>
              </a:rPr>
              <a:t>Contoh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kemungkinan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penerapan</a:t>
            </a:r>
            <a:r>
              <a:rPr lang="en-US" sz="2400" dirty="0">
                <a:latin typeface="Fjalla One" panose="02000506040000020004" pitchFamily="2" charset="0"/>
              </a:rPr>
              <a:t> coverage unit </a:t>
            </a:r>
            <a:r>
              <a:rPr lang="en-US" sz="2400" dirty="0" err="1">
                <a:latin typeface="Fjalla One" panose="02000506040000020004" pitchFamily="2" charset="0"/>
              </a:rPr>
              <a:t>dalam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tipe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produk</a:t>
            </a:r>
            <a:br>
              <a:rPr lang="en-US" sz="24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 dan model </a:t>
            </a:r>
            <a:r>
              <a:rPr lang="en-US" sz="2400" dirty="0" err="1">
                <a:latin typeface="Fjalla One" panose="02000506040000020004" pitchFamily="2" charset="0"/>
              </a:rPr>
              <a:t>pengukuran</a:t>
            </a:r>
            <a:r>
              <a:rPr lang="en-US" sz="2400" dirty="0">
                <a:latin typeface="Fjalla One" panose="02000506040000020004" pitchFamily="2" charset="0"/>
              </a:rPr>
              <a:t>  </a:t>
            </a:r>
            <a:endParaRPr lang="en-ID" sz="2400" dirty="0">
              <a:latin typeface="Fjalla One" panose="02000506040000020004" pitchFamily="2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FA8689-38AF-4726-97EE-8CFD4139F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154124"/>
              </p:ext>
            </p:extLst>
          </p:nvPr>
        </p:nvGraphicFramePr>
        <p:xfrm>
          <a:off x="990600" y="1371600"/>
          <a:ext cx="9906000" cy="47176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{D113A9D2-9D6B-4929-AA2D-F23B5EE8CBE7}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3381178883"/>
                    </a:ext>
                  </a:extLst>
                </a:gridCol>
                <a:gridCol w="3665220">
                  <a:extLst>
                    <a:ext uri="{9D8B030D-6E8A-4147-A177-3AD203B41FA5}">
                      <a16:colId xmlns:a16="http://schemas.microsoft.com/office/drawing/2014/main" val="2812021345"/>
                    </a:ext>
                  </a:extLst>
                </a:gridCol>
                <a:gridCol w="3573780">
                  <a:extLst>
                    <a:ext uri="{9D8B030D-6E8A-4147-A177-3AD203B41FA5}">
                      <a16:colId xmlns:a16="http://schemas.microsoft.com/office/drawing/2014/main" val="27495049"/>
                    </a:ext>
                  </a:extLst>
                </a:gridCol>
              </a:tblGrid>
              <a:tr h="484188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Tipe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produk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D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 </a:t>
                      </a:r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Coverage unit</a:t>
                      </a:r>
                      <a:endParaRPr lang="en-ID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03197"/>
                  </a:ext>
                </a:extLst>
              </a:tr>
              <a:tr h="963612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berjangka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hanya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keuantungan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kematian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4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pertanggungan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99867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kesehatan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special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penyakit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tertentu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4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Maksimum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pertanggungan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penyakit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tersebut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02040"/>
                  </a:ext>
                </a:extLst>
              </a:tr>
              <a:tr h="900906">
                <a:tc>
                  <a:txBody>
                    <a:bodyPr/>
                    <a:lstStyle/>
                    <a:p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 cover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satu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4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coverage benefit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diberikan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417627"/>
                  </a:ext>
                </a:extLst>
              </a:tr>
              <a:tr h="1225947"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Defferred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annuity</a:t>
                      </a:r>
                      <a:endParaRPr lang="en-ID" sz="14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Generaal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Model</a:t>
                      </a:r>
                      <a:endParaRPr lang="en-ID" sz="14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keuntungan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kematian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selama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penangguhan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setelah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tanggal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vesting</a:t>
                      </a:r>
                      <a:endParaRPr lang="en-ID" sz="14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383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9D0D0A8-402C-48D6-8DCB-520926E9295E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619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49078-6FEB-4C97-B18E-E7F27FE27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52400"/>
            <a:ext cx="10351298" cy="1275127"/>
          </a:xfrm>
        </p:spPr>
        <p:txBody>
          <a:bodyPr/>
          <a:lstStyle/>
          <a:p>
            <a:r>
              <a:rPr lang="en-US" sz="2400" dirty="0" err="1">
                <a:latin typeface="Fjalla One" panose="02000506040000020004" pitchFamily="2" charset="0"/>
              </a:rPr>
              <a:t>Contoh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kemungkinan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penerapan</a:t>
            </a:r>
            <a:r>
              <a:rPr lang="en-US" sz="2400" dirty="0">
                <a:latin typeface="Fjalla One" panose="02000506040000020004" pitchFamily="2" charset="0"/>
              </a:rPr>
              <a:t> coverage unit </a:t>
            </a:r>
            <a:r>
              <a:rPr lang="en-US" sz="2400" dirty="0" err="1">
                <a:latin typeface="Fjalla One" panose="02000506040000020004" pitchFamily="2" charset="0"/>
              </a:rPr>
              <a:t>dalam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tipe</a:t>
            </a:r>
            <a:r>
              <a:rPr lang="en-US" sz="2400" dirty="0">
                <a:latin typeface="Fjalla One" panose="02000506040000020004" pitchFamily="2" charset="0"/>
              </a:rPr>
              <a:t> </a:t>
            </a:r>
            <a:r>
              <a:rPr lang="en-US" sz="2400" dirty="0" err="1">
                <a:latin typeface="Fjalla One" panose="02000506040000020004" pitchFamily="2" charset="0"/>
              </a:rPr>
              <a:t>produk</a:t>
            </a:r>
            <a:br>
              <a:rPr lang="en-US" sz="24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 dan model </a:t>
            </a:r>
            <a:r>
              <a:rPr lang="en-US" sz="2400" dirty="0" err="1">
                <a:latin typeface="Fjalla One" panose="02000506040000020004" pitchFamily="2" charset="0"/>
              </a:rPr>
              <a:t>pengukuran</a:t>
            </a:r>
            <a:r>
              <a:rPr lang="en-US" sz="2400" dirty="0">
                <a:latin typeface="Fjalla One" panose="02000506040000020004" pitchFamily="2" charset="0"/>
              </a:rPr>
              <a:t>  </a:t>
            </a:r>
            <a:endParaRPr lang="en-ID" sz="2400" dirty="0">
              <a:latin typeface="Fjalla One" panose="02000506040000020004" pitchFamily="2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FA8689-38AF-4726-97EE-8CFD4139F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687183"/>
              </p:ext>
            </p:extLst>
          </p:nvPr>
        </p:nvGraphicFramePr>
        <p:xfrm>
          <a:off x="685800" y="1371600"/>
          <a:ext cx="10820400" cy="44832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{D113A9D2-9D6B-4929-AA2D-F23B5EE8CBE7}</a:tableStyleId>
              </a:tblPr>
              <a:tblGrid>
                <a:gridCol w="3310720">
                  <a:extLst>
                    <a:ext uri="{9D8B030D-6E8A-4147-A177-3AD203B41FA5}">
                      <a16:colId xmlns:a16="http://schemas.microsoft.com/office/drawing/2014/main" val="3381178883"/>
                    </a:ext>
                  </a:extLst>
                </a:gridCol>
                <a:gridCol w="2556680">
                  <a:extLst>
                    <a:ext uri="{9D8B030D-6E8A-4147-A177-3AD203B41FA5}">
                      <a16:colId xmlns:a16="http://schemas.microsoft.com/office/drawing/2014/main" val="2812021345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7495049"/>
                    </a:ext>
                  </a:extLst>
                </a:gridCol>
              </a:tblGrid>
              <a:tr h="408488"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produk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D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Coverage unit</a:t>
                      </a:r>
                      <a:endParaRPr lang="en-ID" sz="1600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03197"/>
                  </a:ext>
                </a:extLst>
              </a:tr>
              <a:tr h="460865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 contingent annuity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benefit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anuitas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setiap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periode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99867"/>
                  </a:ext>
                </a:extLst>
              </a:tr>
              <a:tr h="784316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 contingent annuity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manfaat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pengembalian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premi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jika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meninggal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6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benefit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anuitas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ditambah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manfaat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meninggal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misal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 premium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02040"/>
                  </a:ext>
                </a:extLst>
              </a:tr>
              <a:tr h="551926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Endowment product with guaranteed benefit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benefit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meninggal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misal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UP +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tambahan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garansi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D" sz="160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417627"/>
                  </a:ext>
                </a:extLst>
              </a:tr>
              <a:tr h="784316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profit saving products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Variable fee approach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kematian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(i.e. Sum assured + Bonuses + Guaranteed additions )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383822"/>
                  </a:ext>
                </a:extLst>
              </a:tr>
              <a:tr h="1016706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 linked saving products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Variable fee approach</a:t>
                      </a:r>
                      <a:endParaRPr lang="en-ID" sz="16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kematian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(i.e. Sum assured + fund value, or higher of sum assured and fund value as defined in policy document )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404993"/>
                  </a:ext>
                </a:extLst>
              </a:tr>
              <a:tr h="410807"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Indirect participating product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Model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Guaranteed benefit</a:t>
                      </a:r>
                      <a:endParaRPr lang="en-ID" sz="1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54028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2BC390A-A744-47B4-B0A4-03F0E1E6B8F3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275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D81D-C3A8-4F18-87FB-A4FBD7AF2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77" y="-96287"/>
            <a:ext cx="9970298" cy="12751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CSM – </a:t>
            </a:r>
            <a:r>
              <a:rPr lang="en-US" sz="3600" dirty="0" err="1">
                <a:latin typeface="Fjalla One" panose="02000506040000020004" pitchFamily="2" charset="0"/>
              </a:rPr>
              <a:t>contoh</a:t>
            </a:r>
            <a:r>
              <a:rPr lang="en-US" sz="3600" dirty="0">
                <a:latin typeface="Fjalla One" panose="02000506040000020004" pitchFamily="2" charset="0"/>
              </a:rPr>
              <a:t> </a:t>
            </a:r>
            <a:r>
              <a:rPr lang="en-US" sz="3600" dirty="0" err="1">
                <a:latin typeface="Fjalla One" panose="02000506040000020004" pitchFamily="2" charset="0"/>
              </a:rPr>
              <a:t>sederhana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1DE2B-F49D-40BD-8E05-91627DE27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77" y="2133600"/>
            <a:ext cx="2426123" cy="4098000"/>
          </a:xfrm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400" dirty="0" err="1"/>
              <a:t>Pengakuan</a:t>
            </a:r>
            <a:r>
              <a:rPr lang="en-US" sz="1400" dirty="0"/>
              <a:t> pada </a:t>
            </a:r>
            <a:r>
              <a:rPr lang="en-US" sz="1400" dirty="0" err="1"/>
              <a:t>akhir</a:t>
            </a:r>
            <a:r>
              <a:rPr lang="en-US" sz="1400" dirty="0"/>
              <a:t> </a:t>
            </a:r>
          </a:p>
          <a:p>
            <a:pPr marL="0" indent="0">
              <a:buNone/>
            </a:pPr>
            <a:r>
              <a:rPr lang="en-US" sz="1400" dirty="0" err="1"/>
              <a:t>periode</a:t>
            </a:r>
            <a:r>
              <a:rPr lang="en-US" sz="1400" dirty="0"/>
              <a:t> 1: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1400" dirty="0" err="1"/>
              <a:t>Suatu</a:t>
            </a:r>
            <a:r>
              <a:rPr lang="en-ID" sz="1400" dirty="0"/>
              <a:t> </a:t>
            </a:r>
            <a:r>
              <a:rPr lang="en-ID" sz="1400" dirty="0" err="1"/>
              <a:t>grup</a:t>
            </a:r>
            <a:r>
              <a:rPr lang="en-ID" sz="1400" dirty="0"/>
              <a:t> </a:t>
            </a:r>
            <a:r>
              <a:rPr lang="en-ID" sz="1400" dirty="0" err="1"/>
              <a:t>kontrak</a:t>
            </a:r>
            <a:r>
              <a:rPr lang="en-ID" sz="1400" dirty="0"/>
              <a:t> </a:t>
            </a:r>
            <a:r>
              <a:rPr lang="en-ID" sz="1400" dirty="0" err="1"/>
              <a:t>Asuransi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durasi</a:t>
            </a:r>
            <a:r>
              <a:rPr lang="en-ID" sz="1400" dirty="0"/>
              <a:t> coverage </a:t>
            </a:r>
            <a:r>
              <a:rPr lang="en-ID" sz="1400" dirty="0" err="1"/>
              <a:t>periode</a:t>
            </a:r>
            <a:r>
              <a:rPr lang="en-ID" sz="1400" dirty="0"/>
              <a:t> 3 </a:t>
            </a:r>
            <a:r>
              <a:rPr lang="en-ID" sz="1400" dirty="0" err="1"/>
              <a:t>tahun</a:t>
            </a:r>
            <a:endParaRPr lang="en-ID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1400" dirty="0" err="1"/>
              <a:t>Identik</a:t>
            </a:r>
            <a:r>
              <a:rPr lang="en-ID" sz="1400" dirty="0"/>
              <a:t> benefit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setiap</a:t>
            </a:r>
            <a:r>
              <a:rPr lang="en-ID" sz="1400" dirty="0"/>
              <a:t> </a:t>
            </a:r>
            <a:r>
              <a:rPr lang="en-ID" sz="1400" dirty="0" err="1"/>
              <a:t>periode</a:t>
            </a:r>
            <a:endParaRPr lang="en-ID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ada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lain.</a:t>
            </a:r>
          </a:p>
          <a:p>
            <a:pPr marL="0" indent="0">
              <a:buNone/>
            </a:pPr>
            <a:endParaRPr lang="en-ID" sz="1400" dirty="0"/>
          </a:p>
          <a:p>
            <a:pPr marL="0" indent="0">
              <a:buNone/>
            </a:pPr>
            <a:r>
              <a:rPr lang="en-ID" sz="1400" dirty="0"/>
              <a:t>Bunga </a:t>
            </a:r>
            <a:r>
              <a:rPr lang="en-ID" sz="1400" dirty="0" err="1"/>
              <a:t>bertambah</a:t>
            </a:r>
            <a:r>
              <a:rPr lang="en-ID" sz="1400" dirty="0"/>
              <a:t> pada CSM </a:t>
            </a:r>
            <a:r>
              <a:rPr lang="en-ID" sz="1400" dirty="0" err="1"/>
              <a:t>sebesar</a:t>
            </a:r>
            <a:r>
              <a:rPr lang="en-ID" sz="1400" dirty="0"/>
              <a:t> 0% dan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ada</a:t>
            </a:r>
            <a:r>
              <a:rPr lang="en-ID" sz="1400" dirty="0"/>
              <a:t> </a:t>
            </a:r>
            <a:r>
              <a:rPr lang="en-ID" sz="1400" dirty="0" err="1"/>
              <a:t>perubahan</a:t>
            </a:r>
            <a:r>
              <a:rPr lang="en-ID" sz="1400" dirty="0"/>
              <a:t> yang </a:t>
            </a:r>
            <a:r>
              <a:rPr lang="en-ID" sz="1400" dirty="0" err="1"/>
              <a:t>terjadi</a:t>
            </a:r>
            <a:r>
              <a:rPr lang="en-ID" sz="1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D06B2-465A-498E-B05F-FBD268F5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914400"/>
            <a:ext cx="8445923" cy="5317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4A266F-5C43-4FBD-8A57-50B0E8CCECD8}"/>
              </a:ext>
            </a:extLst>
          </p:cNvPr>
          <p:cNvSpPr/>
          <p:nvPr/>
        </p:nvSpPr>
        <p:spPr bwMode="auto">
          <a:xfrm>
            <a:off x="400534" y="1600200"/>
            <a:ext cx="2426123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endParaRPr kumimoji="0" lang="en-ID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0845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D81D-C3A8-4F18-87FB-A4FBD7AF2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77" y="-96287"/>
            <a:ext cx="9970298" cy="12751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CSM –  Decreased in coverage duration</a:t>
            </a:r>
            <a:endParaRPr lang="en-ID" sz="3600" dirty="0">
              <a:latin typeface="Fjalla One" panose="02000506040000020004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E9CF6-7549-49CA-A8A4-9F6A9A6679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25" t="25555" r="14997" b="23333"/>
          <a:stretch/>
        </p:blipFill>
        <p:spPr>
          <a:xfrm>
            <a:off x="3352800" y="1178840"/>
            <a:ext cx="8413266" cy="4917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034A20-ECE7-4750-8967-AA1476E4E2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22223" r="66875" b="14444"/>
          <a:stretch/>
        </p:blipFill>
        <p:spPr>
          <a:xfrm>
            <a:off x="425934" y="1178840"/>
            <a:ext cx="2622066" cy="491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872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825D-A6BE-475B-8A24-ED3B380F0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0177127" cy="9703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CSM – </a:t>
            </a:r>
            <a:r>
              <a:rPr lang="en-US" sz="3600" dirty="0" err="1">
                <a:latin typeface="Fjalla One" panose="02000506040000020004" pitchFamily="2" charset="0"/>
              </a:rPr>
              <a:t>Mencerminkan</a:t>
            </a:r>
            <a:r>
              <a:rPr lang="en-US" sz="3600" dirty="0">
                <a:latin typeface="Fjalla One" panose="02000506040000020004" pitchFamily="2" charset="0"/>
              </a:rPr>
              <a:t> timing of coverage (Option 1)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AC884-752D-4462-838C-500CAA6DA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00"/>
            <a:ext cx="2590800" cy="3945600"/>
          </a:xfrm>
        </p:spPr>
        <p:txBody>
          <a:bodyPr/>
          <a:lstStyle/>
          <a:p>
            <a:r>
              <a:rPr lang="en-US" sz="1600" dirty="0"/>
              <a:t>Hari ke-1 CSM CU500</a:t>
            </a:r>
          </a:p>
          <a:p>
            <a:r>
              <a:rPr lang="en-US" sz="1600" dirty="0"/>
              <a:t>Tingkat </a:t>
            </a:r>
            <a:r>
              <a:rPr lang="en-US" sz="1600" dirty="0" err="1"/>
              <a:t>diskonto</a:t>
            </a:r>
            <a:r>
              <a:rPr lang="en-US" sz="1600" dirty="0"/>
              <a:t> 10% </a:t>
            </a:r>
          </a:p>
          <a:p>
            <a:r>
              <a:rPr lang="en-US" sz="1600" dirty="0" err="1"/>
              <a:t>Durasi</a:t>
            </a:r>
            <a:r>
              <a:rPr lang="en-US" sz="1600" dirty="0"/>
              <a:t> </a:t>
            </a:r>
            <a:r>
              <a:rPr lang="en-US" sz="1600" b="1" i="1" dirty="0"/>
              <a:t>coverage</a:t>
            </a:r>
            <a:r>
              <a:rPr lang="en-US" sz="1600" dirty="0"/>
              <a:t> yang </a:t>
            </a:r>
            <a:r>
              <a:rPr lang="en-US" sz="1600" dirty="0" err="1"/>
              <a:t>diharapkan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5 </a:t>
            </a:r>
            <a:r>
              <a:rPr lang="en-US" sz="1600" dirty="0" err="1"/>
              <a:t>periode</a:t>
            </a:r>
            <a:endParaRPr lang="en-US" sz="1600" dirty="0"/>
          </a:p>
          <a:p>
            <a:r>
              <a:rPr lang="en-US" sz="1600" b="1" i="1" dirty="0"/>
              <a:t>Coverage </a:t>
            </a:r>
            <a:r>
              <a:rPr lang="en-US" sz="1600" i="1" dirty="0"/>
              <a:t>units </a:t>
            </a:r>
            <a:r>
              <a:rPr lang="en-US" sz="1600" i="1" dirty="0" err="1"/>
              <a:t>identik</a:t>
            </a:r>
            <a:r>
              <a:rPr lang="en-US" sz="1600" i="1" dirty="0"/>
              <a:t> </a:t>
            </a:r>
            <a:r>
              <a:rPr lang="en-US" sz="1600" dirty="0" err="1"/>
              <a:t>disediakan</a:t>
            </a:r>
            <a:r>
              <a:rPr lang="en-US" sz="1600" dirty="0"/>
              <a:t> </a:t>
            </a:r>
            <a:r>
              <a:rPr lang="en-US" sz="1600" dirty="0" err="1"/>
              <a:t>disetiap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endParaRPr lang="en-US" sz="1600" dirty="0"/>
          </a:p>
          <a:p>
            <a:r>
              <a:rPr lang="en-US" sz="1600" dirty="0" err="1"/>
              <a:t>Asumsikan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perubahan</a:t>
            </a:r>
            <a:r>
              <a:rPr lang="en-US" sz="1600" dirty="0"/>
              <a:t> </a:t>
            </a:r>
          </a:p>
          <a:p>
            <a:r>
              <a:rPr lang="en-US" sz="1600" dirty="0" err="1"/>
              <a:t>Asumsikan</a:t>
            </a:r>
            <a:r>
              <a:rPr lang="en-US" sz="1600" dirty="0"/>
              <a:t> </a:t>
            </a:r>
            <a:r>
              <a:rPr lang="en-US" sz="1600" b="1" i="1" dirty="0"/>
              <a:t>coverage</a:t>
            </a:r>
            <a:r>
              <a:rPr lang="en-US" sz="1600" i="1" dirty="0"/>
              <a:t> </a:t>
            </a:r>
            <a:r>
              <a:rPr lang="en-US" sz="1600" dirty="0" err="1"/>
              <a:t>diberikan</a:t>
            </a:r>
            <a:r>
              <a:rPr lang="en-US" sz="1600" dirty="0"/>
              <a:t> pada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endParaRPr lang="en-ID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40132B-88B5-455B-966C-F5608043E919}"/>
              </a:ext>
            </a:extLst>
          </p:cNvPr>
          <p:cNvSpPr/>
          <p:nvPr/>
        </p:nvSpPr>
        <p:spPr bwMode="auto">
          <a:xfrm>
            <a:off x="609600" y="1600200"/>
            <a:ext cx="2590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endParaRPr kumimoji="0" lang="en-ID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B211D-6A76-4E3C-84DD-AA6B826F1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351171"/>
            <a:ext cx="76962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058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825D-A6BE-475B-8A24-ED3B380F0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0177127" cy="9703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CSM – </a:t>
            </a:r>
            <a:r>
              <a:rPr lang="en-US" sz="3600" dirty="0" err="1">
                <a:latin typeface="Fjalla One" panose="02000506040000020004" pitchFamily="2" charset="0"/>
              </a:rPr>
              <a:t>Mencerminkan</a:t>
            </a:r>
            <a:r>
              <a:rPr lang="en-US" sz="3600" dirty="0">
                <a:latin typeface="Fjalla One" panose="02000506040000020004" pitchFamily="2" charset="0"/>
              </a:rPr>
              <a:t> timing of coverage (Option 2)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AC884-752D-4462-838C-500CAA6DA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00"/>
            <a:ext cx="2590800" cy="3945600"/>
          </a:xfrm>
        </p:spPr>
        <p:txBody>
          <a:bodyPr/>
          <a:lstStyle/>
          <a:p>
            <a:r>
              <a:rPr lang="en-US" sz="1600" dirty="0"/>
              <a:t>Hari ke-1 CSM CU500</a:t>
            </a:r>
          </a:p>
          <a:p>
            <a:r>
              <a:rPr lang="en-US" sz="1600" dirty="0"/>
              <a:t>Tingkat </a:t>
            </a:r>
            <a:r>
              <a:rPr lang="en-US" sz="1600" dirty="0" err="1"/>
              <a:t>diskonto</a:t>
            </a:r>
            <a:r>
              <a:rPr lang="en-US" sz="1600" dirty="0"/>
              <a:t> 10% </a:t>
            </a:r>
          </a:p>
          <a:p>
            <a:r>
              <a:rPr lang="en-US" sz="1600" dirty="0" err="1"/>
              <a:t>Durasi</a:t>
            </a:r>
            <a:r>
              <a:rPr lang="en-US" sz="1600" dirty="0"/>
              <a:t> </a:t>
            </a:r>
            <a:r>
              <a:rPr lang="en-US" sz="1600" b="1" i="1" dirty="0"/>
              <a:t>coverage</a:t>
            </a:r>
            <a:r>
              <a:rPr lang="en-US" sz="1600" dirty="0"/>
              <a:t> yang </a:t>
            </a:r>
            <a:r>
              <a:rPr lang="en-US" sz="1600" dirty="0" err="1"/>
              <a:t>diharapkan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5 </a:t>
            </a:r>
            <a:r>
              <a:rPr lang="en-US" sz="1600" dirty="0" err="1"/>
              <a:t>periode</a:t>
            </a:r>
            <a:endParaRPr lang="en-US" sz="1600" dirty="0"/>
          </a:p>
          <a:p>
            <a:r>
              <a:rPr lang="en-US" sz="1600" b="1" i="1" dirty="0"/>
              <a:t>Coverage </a:t>
            </a:r>
            <a:r>
              <a:rPr lang="en-US" sz="1600" i="1" dirty="0"/>
              <a:t>units </a:t>
            </a:r>
            <a:r>
              <a:rPr lang="en-US" sz="1600" i="1" dirty="0" err="1"/>
              <a:t>identik</a:t>
            </a:r>
            <a:r>
              <a:rPr lang="en-US" sz="1600" i="1" dirty="0"/>
              <a:t> </a:t>
            </a:r>
            <a:r>
              <a:rPr lang="en-US" sz="1600" dirty="0" err="1"/>
              <a:t>disediakan</a:t>
            </a:r>
            <a:r>
              <a:rPr lang="en-US" sz="1600" dirty="0"/>
              <a:t> </a:t>
            </a:r>
            <a:r>
              <a:rPr lang="en-US" sz="1600" dirty="0" err="1"/>
              <a:t>disetiap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endParaRPr lang="en-US" sz="1600" dirty="0"/>
          </a:p>
          <a:p>
            <a:r>
              <a:rPr lang="en-US" sz="1600" dirty="0" err="1"/>
              <a:t>Asumsikan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perubahan</a:t>
            </a:r>
            <a:r>
              <a:rPr lang="en-US" sz="1600" dirty="0"/>
              <a:t> </a:t>
            </a:r>
          </a:p>
          <a:p>
            <a:r>
              <a:rPr lang="en-US" sz="1600" dirty="0" err="1"/>
              <a:t>Asumsikan</a:t>
            </a:r>
            <a:r>
              <a:rPr lang="en-US" sz="1600" dirty="0"/>
              <a:t> </a:t>
            </a:r>
            <a:r>
              <a:rPr lang="en-US" sz="1600" b="1" i="1" dirty="0"/>
              <a:t>coverage</a:t>
            </a:r>
            <a:r>
              <a:rPr lang="en-US" sz="1600" i="1" dirty="0"/>
              <a:t> </a:t>
            </a:r>
            <a:r>
              <a:rPr lang="en-US" sz="1600" dirty="0" err="1"/>
              <a:t>diberikan</a:t>
            </a:r>
            <a:r>
              <a:rPr lang="en-US" sz="1600" dirty="0"/>
              <a:t> pada </a:t>
            </a:r>
            <a:r>
              <a:rPr lang="en-US" sz="1600" dirty="0" err="1"/>
              <a:t>akhir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endParaRPr lang="en-ID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BF7A8-3E7E-43EA-AB6E-2C8FF4FB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295401"/>
            <a:ext cx="7848600" cy="4936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40132B-88B5-455B-966C-F5608043E919}"/>
              </a:ext>
            </a:extLst>
          </p:cNvPr>
          <p:cNvSpPr/>
          <p:nvPr/>
        </p:nvSpPr>
        <p:spPr bwMode="auto">
          <a:xfrm>
            <a:off x="609600" y="1600200"/>
            <a:ext cx="2590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endParaRPr kumimoji="0" lang="en-ID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067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CC52-7D18-4AC7-AAC3-676CC605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10886"/>
            <a:ext cx="9970298" cy="789963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CSM – Option 1 vs Option 2</a:t>
            </a:r>
            <a:endParaRPr lang="en-ID" sz="4000" dirty="0">
              <a:latin typeface="Fjalla One" panose="0200050604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2B786-AEC6-42A1-A8BE-875CB7CB0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75" t="22209" r="16250" b="17762"/>
          <a:stretch/>
        </p:blipFill>
        <p:spPr>
          <a:xfrm>
            <a:off x="381000" y="1066800"/>
            <a:ext cx="11353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573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8FCAD-7B89-4DDD-A748-8B3F7BA8E4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75" t="11111" r="24375" b="20708"/>
          <a:stretch/>
        </p:blipFill>
        <p:spPr>
          <a:xfrm>
            <a:off x="914400" y="457200"/>
            <a:ext cx="10515600" cy="577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087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12CF-C6B2-47A5-BD40-D78A3A2E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jalla One" panose="02000506040000020004" pitchFamily="2" charset="0"/>
              </a:rPr>
              <a:t>Premium Allocation Approach (PAA)</a:t>
            </a:r>
            <a:endParaRPr lang="en-ID" dirty="0">
              <a:latin typeface="Fjalla One" panose="02000506040000020004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AC95D6E-9BC3-4C55-A2DA-15B8710B893F}"/>
              </a:ext>
            </a:extLst>
          </p:cNvPr>
          <p:cNvGrpSpPr/>
          <p:nvPr/>
        </p:nvGrpSpPr>
        <p:grpSpPr>
          <a:xfrm>
            <a:off x="722553" y="1174564"/>
            <a:ext cx="10009745" cy="4419600"/>
            <a:chOff x="1600199" y="1408379"/>
            <a:chExt cx="8382001" cy="4112676"/>
          </a:xfrm>
        </p:grpSpPr>
        <p:sp>
          <p:nvSpPr>
            <p:cNvPr id="3" name="Diamond 2">
              <a:extLst>
                <a:ext uri="{FF2B5EF4-FFF2-40B4-BE49-F238E27FC236}">
                  <a16:creationId xmlns:a16="http://schemas.microsoft.com/office/drawing/2014/main" id="{38E034EA-21AB-494D-A693-E95518B8DF52}"/>
                </a:ext>
              </a:extLst>
            </p:cNvPr>
            <p:cNvSpPr/>
            <p:nvPr/>
          </p:nvSpPr>
          <p:spPr bwMode="auto">
            <a:xfrm>
              <a:off x="1600199" y="1408379"/>
              <a:ext cx="2630532" cy="2512485"/>
            </a:xfrm>
            <a:prstGeom prst="diamond">
              <a:avLst/>
            </a:prstGeom>
            <a:solidFill>
              <a:schemeClr val="accent5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Jangka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waktu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Pertanggungan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Setiap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Dalam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grup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≤ 1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tahun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?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Diamond 3">
              <a:extLst>
                <a:ext uri="{FF2B5EF4-FFF2-40B4-BE49-F238E27FC236}">
                  <a16:creationId xmlns:a16="http://schemas.microsoft.com/office/drawing/2014/main" id="{5EE82BFB-5106-4ADF-B5AD-6060267A30F0}"/>
                </a:ext>
              </a:extLst>
            </p:cNvPr>
            <p:cNvSpPr/>
            <p:nvPr/>
          </p:nvSpPr>
          <p:spPr bwMode="auto">
            <a:xfrm>
              <a:off x="5397943" y="1451439"/>
              <a:ext cx="2871389" cy="2393226"/>
            </a:xfrm>
            <a:prstGeom prst="diamond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Penaksiran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Wajar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dari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Pengukuran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Kelompok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Menggunakan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GMM?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DAC4C7D-E548-41B1-9871-16AD2FEF7BD4}"/>
                </a:ext>
              </a:extLst>
            </p:cNvPr>
            <p:cNvCxnSpPr>
              <a:cxnSpLocks/>
              <a:stCxn id="3" idx="3"/>
              <a:endCxn id="4" idx="1"/>
            </p:cNvCxnSpPr>
            <p:nvPr/>
          </p:nvCxnSpPr>
          <p:spPr bwMode="auto">
            <a:xfrm flipV="1">
              <a:off x="4230731" y="2648053"/>
              <a:ext cx="1167211" cy="16569"/>
            </a:xfrm>
            <a:prstGeom prst="straightConnector1">
              <a:avLst/>
            </a:prstGeom>
            <a:ln w="38100">
              <a:solidFill>
                <a:srgbClr val="D0856E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8DAEA6-73D9-48BA-A586-81A33E2DAEFD}"/>
                </a:ext>
              </a:extLst>
            </p:cNvPr>
            <p:cNvSpPr/>
            <p:nvPr/>
          </p:nvSpPr>
          <p:spPr bwMode="auto">
            <a:xfrm>
              <a:off x="3810000" y="4987664"/>
              <a:ext cx="1905000" cy="53339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Penerapan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PAA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750CB5-F998-48E3-ABD8-2EE7F817882C}"/>
                </a:ext>
              </a:extLst>
            </p:cNvPr>
            <p:cNvSpPr/>
            <p:nvPr/>
          </p:nvSpPr>
          <p:spPr bwMode="auto">
            <a:xfrm>
              <a:off x="7924800" y="4868395"/>
              <a:ext cx="2057400" cy="6096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Penerapan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GMM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1D197897-17FF-46C8-81A9-C2535752C2D7}"/>
                </a:ext>
              </a:extLst>
            </p:cNvPr>
            <p:cNvCxnSpPr>
              <a:cxnSpLocks/>
              <a:stCxn id="4" idx="3"/>
            </p:cNvCxnSpPr>
            <p:nvPr/>
          </p:nvCxnSpPr>
          <p:spPr bwMode="auto">
            <a:xfrm>
              <a:off x="8269332" y="2648053"/>
              <a:ext cx="684169" cy="2243534"/>
            </a:xfrm>
            <a:prstGeom prst="bentConnector2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2700000" scaled="1"/>
            </a:gradFill>
            <a:ln w="38100" cap="flat" cmpd="sng" algn="ctr">
              <a:solidFill>
                <a:srgbClr val="D0856E"/>
              </a:solidFill>
              <a:prstDash val="solid"/>
              <a:round/>
              <a:headEnd type="none" w="med" len="med"/>
              <a:tailEnd type="triangle"/>
            </a:ln>
            <a:effectLst>
              <a:outerShdw dist="53882" dir="2700000" algn="ctr" rotWithShape="0">
                <a:schemeClr val="bg2"/>
              </a:outerShdw>
            </a:effectLst>
          </p:spPr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155DD206-E92C-4BF4-9C2D-8B74833BDFD0}"/>
                </a:ext>
              </a:extLst>
            </p:cNvPr>
            <p:cNvCxnSpPr>
              <a:cxnSpLocks/>
              <a:stCxn id="3" idx="2"/>
              <a:endCxn id="7" idx="1"/>
            </p:cNvCxnSpPr>
            <p:nvPr/>
          </p:nvCxnSpPr>
          <p:spPr bwMode="auto">
            <a:xfrm rot="16200000" flipH="1">
              <a:off x="2695985" y="4140344"/>
              <a:ext cx="1333496" cy="894535"/>
            </a:xfrm>
            <a:prstGeom prst="bentConnector2">
              <a:avLst/>
            </a:prstGeom>
            <a:ln w="38100">
              <a:solidFill>
                <a:srgbClr val="D0856E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71A0F9F1-330F-48F0-BB12-E8F9EA37DFB2}"/>
                </a:ext>
              </a:extLst>
            </p:cNvPr>
            <p:cNvCxnSpPr>
              <a:cxnSpLocks/>
              <a:stCxn id="4" idx="2"/>
              <a:endCxn id="7" idx="3"/>
            </p:cNvCxnSpPr>
            <p:nvPr/>
          </p:nvCxnSpPr>
          <p:spPr bwMode="auto">
            <a:xfrm rot="5400000">
              <a:off x="5569472" y="3990195"/>
              <a:ext cx="1409694" cy="1118637"/>
            </a:xfrm>
            <a:prstGeom prst="bentConnector2">
              <a:avLst/>
            </a:prstGeom>
            <a:ln w="38100">
              <a:solidFill>
                <a:srgbClr val="D0856E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lowchart: Connector 20">
              <a:extLst>
                <a:ext uri="{FF2B5EF4-FFF2-40B4-BE49-F238E27FC236}">
                  <a16:creationId xmlns:a16="http://schemas.microsoft.com/office/drawing/2014/main" id="{2FCD3CD2-F1B5-429D-8615-53C9970D7999}"/>
                </a:ext>
              </a:extLst>
            </p:cNvPr>
            <p:cNvSpPr/>
            <p:nvPr/>
          </p:nvSpPr>
          <p:spPr bwMode="auto">
            <a:xfrm>
              <a:off x="2164712" y="1549676"/>
              <a:ext cx="562582" cy="558249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</a:t>
              </a:r>
              <a:endParaRPr kumimoji="0" lang="en-ID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4FB818BF-BD3E-49D2-A636-BC791097C90F}"/>
                </a:ext>
              </a:extLst>
            </p:cNvPr>
            <p:cNvSpPr/>
            <p:nvPr/>
          </p:nvSpPr>
          <p:spPr bwMode="auto">
            <a:xfrm>
              <a:off x="6163647" y="1476037"/>
              <a:ext cx="505510" cy="470388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B</a:t>
              </a:r>
              <a:endParaRPr kumimoji="0" lang="en-ID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9E8D8B-93EB-411A-BACD-CC844404828A}"/>
                </a:ext>
              </a:extLst>
            </p:cNvPr>
            <p:cNvSpPr/>
            <p:nvPr/>
          </p:nvSpPr>
          <p:spPr bwMode="auto">
            <a:xfrm>
              <a:off x="2256843" y="4526321"/>
              <a:ext cx="470452" cy="34207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YES</a:t>
              </a:r>
              <a:endParaRPr lang="en-ID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24D67A2-DDC2-425F-AD83-AD47A9F4A20D}"/>
                </a:ext>
              </a:extLst>
            </p:cNvPr>
            <p:cNvSpPr/>
            <p:nvPr/>
          </p:nvSpPr>
          <p:spPr bwMode="auto">
            <a:xfrm>
              <a:off x="4419600" y="2360421"/>
              <a:ext cx="609600" cy="43566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NO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38BE8F1-3EB3-43BF-B160-2618C5996193}"/>
                </a:ext>
              </a:extLst>
            </p:cNvPr>
            <p:cNvSpPr/>
            <p:nvPr/>
          </p:nvSpPr>
          <p:spPr bwMode="auto">
            <a:xfrm>
              <a:off x="6858000" y="4417821"/>
              <a:ext cx="838200" cy="45057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YES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7801B7E-77BE-42CF-B297-747A02D33635}"/>
                </a:ext>
              </a:extLst>
            </p:cNvPr>
            <p:cNvSpPr/>
            <p:nvPr/>
          </p:nvSpPr>
          <p:spPr bwMode="auto">
            <a:xfrm>
              <a:off x="8610600" y="2360421"/>
              <a:ext cx="914400" cy="3395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NO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3018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4DB6-53A7-4339-AEEA-B68EF88CF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244953"/>
            <a:ext cx="10668000" cy="1447799"/>
          </a:xfrm>
        </p:spPr>
        <p:txBody>
          <a:bodyPr/>
          <a:lstStyle/>
          <a:p>
            <a:r>
              <a:rPr lang="en-US" sz="2800" dirty="0">
                <a:latin typeface="Fjalla One" panose="02000506040000020004" pitchFamily="2" charset="0"/>
              </a:rPr>
              <a:t>Premium allocation approach – </a:t>
            </a:r>
            <a:r>
              <a:rPr lang="en-US" sz="2800" dirty="0" err="1">
                <a:latin typeface="Fjalla One" panose="02000506040000020004" pitchFamily="2" charset="0"/>
              </a:rPr>
              <a:t>Simplications</a:t>
            </a:r>
            <a:r>
              <a:rPr lang="en-US" sz="2800" dirty="0">
                <a:latin typeface="Fjalla One" panose="02000506040000020004" pitchFamily="2" charset="0"/>
              </a:rPr>
              <a:t> for short-term contract</a:t>
            </a:r>
            <a:endParaRPr lang="en-ID" sz="2800" dirty="0">
              <a:latin typeface="Fjalla One" panose="02000506040000020004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C04659-78FD-4DF0-A1F5-F6ABA91A2963}"/>
              </a:ext>
            </a:extLst>
          </p:cNvPr>
          <p:cNvGrpSpPr/>
          <p:nvPr/>
        </p:nvGrpSpPr>
        <p:grpSpPr>
          <a:xfrm>
            <a:off x="651696" y="4357551"/>
            <a:ext cx="10888608" cy="1462412"/>
            <a:chOff x="846192" y="4648137"/>
            <a:chExt cx="10126608" cy="1171826"/>
          </a:xfrm>
        </p:grpSpPr>
        <p:sp>
          <p:nvSpPr>
            <p:cNvPr id="9" name="Content Placeholder 4" descr="Badge 1 with solid fill">
              <a:extLst>
                <a:ext uri="{FF2B5EF4-FFF2-40B4-BE49-F238E27FC236}">
                  <a16:creationId xmlns:a16="http://schemas.microsoft.com/office/drawing/2014/main" id="{ED8A6BA5-688D-4652-B1F8-67376CF2A364}"/>
                </a:ext>
              </a:extLst>
            </p:cNvPr>
            <p:cNvSpPr/>
            <p:nvPr/>
          </p:nvSpPr>
          <p:spPr>
            <a:xfrm>
              <a:off x="862888" y="4648137"/>
              <a:ext cx="407686" cy="407686"/>
            </a:xfrm>
            <a:custGeom>
              <a:avLst/>
              <a:gdLst>
                <a:gd name="connsiteX0" fmla="*/ 203843 w 407686"/>
                <a:gd name="connsiteY0" fmla="*/ 0 h 407686"/>
                <a:gd name="connsiteX1" fmla="*/ 0 w 407686"/>
                <a:gd name="connsiteY1" fmla="*/ 203843 h 407686"/>
                <a:gd name="connsiteX2" fmla="*/ 203843 w 407686"/>
                <a:gd name="connsiteY2" fmla="*/ 407686 h 407686"/>
                <a:gd name="connsiteX3" fmla="*/ 407686 w 407686"/>
                <a:gd name="connsiteY3" fmla="*/ 203843 h 407686"/>
                <a:gd name="connsiteX4" fmla="*/ 407686 w 407686"/>
                <a:gd name="connsiteY4" fmla="*/ 203822 h 407686"/>
                <a:gd name="connsiteX5" fmla="*/ 204004 w 407686"/>
                <a:gd name="connsiteY5" fmla="*/ 0 h 407686"/>
                <a:gd name="connsiteX6" fmla="*/ 203843 w 407686"/>
                <a:gd name="connsiteY6" fmla="*/ 0 h 407686"/>
                <a:gd name="connsiteX7" fmla="*/ 226203 w 407686"/>
                <a:gd name="connsiteY7" fmla="*/ 290369 h 407686"/>
                <a:gd name="connsiteX8" fmla="*/ 195197 w 407686"/>
                <a:gd name="connsiteY8" fmla="*/ 290369 h 407686"/>
                <a:gd name="connsiteX9" fmla="*/ 195197 w 407686"/>
                <a:gd name="connsiteY9" fmla="*/ 142281 h 407686"/>
                <a:gd name="connsiteX10" fmla="*/ 186904 w 407686"/>
                <a:gd name="connsiteY10" fmla="*/ 147449 h 407686"/>
                <a:gd name="connsiteX11" fmla="*/ 177909 w 407686"/>
                <a:gd name="connsiteY11" fmla="*/ 151904 h 407686"/>
                <a:gd name="connsiteX12" fmla="*/ 167394 w 407686"/>
                <a:gd name="connsiteY12" fmla="*/ 155559 h 407686"/>
                <a:gd name="connsiteX13" fmla="*/ 155275 w 407686"/>
                <a:gd name="connsiteY13" fmla="*/ 158855 h 407686"/>
                <a:gd name="connsiteX14" fmla="*/ 155275 w 407686"/>
                <a:gd name="connsiteY14" fmla="*/ 134085 h 407686"/>
                <a:gd name="connsiteX15" fmla="*/ 163379 w 407686"/>
                <a:gd name="connsiteY15" fmla="*/ 131589 h 407686"/>
                <a:gd name="connsiteX16" fmla="*/ 170604 w 407686"/>
                <a:gd name="connsiteY16" fmla="*/ 129093 h 407686"/>
                <a:gd name="connsiteX17" fmla="*/ 177731 w 407686"/>
                <a:gd name="connsiteY17" fmla="*/ 126152 h 407686"/>
                <a:gd name="connsiteX18" fmla="*/ 184859 w 407686"/>
                <a:gd name="connsiteY18" fmla="*/ 123211 h 407686"/>
                <a:gd name="connsiteX19" fmla="*/ 191713 w 407686"/>
                <a:gd name="connsiteY19" fmla="*/ 119647 h 407686"/>
                <a:gd name="connsiteX20" fmla="*/ 198583 w 407686"/>
                <a:gd name="connsiteY20" fmla="*/ 115890 h 407686"/>
                <a:gd name="connsiteX21" fmla="*/ 205974 w 407686"/>
                <a:gd name="connsiteY21" fmla="*/ 111596 h 407686"/>
                <a:gd name="connsiteX22" fmla="*/ 213375 w 407686"/>
                <a:gd name="connsiteY22" fmla="*/ 107302 h 407686"/>
                <a:gd name="connsiteX23" fmla="*/ 226203 w 407686"/>
                <a:gd name="connsiteY23" fmla="*/ 107302 h 4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7686" h="407686">
                  <a:moveTo>
                    <a:pt x="203843" y="0"/>
                  </a:moveTo>
                  <a:cubicBezTo>
                    <a:pt x="91264" y="0"/>
                    <a:pt x="0" y="91264"/>
                    <a:pt x="0" y="203843"/>
                  </a:cubicBezTo>
                  <a:cubicBezTo>
                    <a:pt x="0" y="316423"/>
                    <a:pt x="91264" y="407686"/>
                    <a:pt x="203843" y="407686"/>
                  </a:cubicBezTo>
                  <a:cubicBezTo>
                    <a:pt x="316423" y="407686"/>
                    <a:pt x="407686" y="316423"/>
                    <a:pt x="407686" y="203843"/>
                  </a:cubicBezTo>
                  <a:cubicBezTo>
                    <a:pt x="407686" y="203836"/>
                    <a:pt x="407686" y="203829"/>
                    <a:pt x="407686" y="203822"/>
                  </a:cubicBezTo>
                  <a:cubicBezTo>
                    <a:pt x="407725" y="91293"/>
                    <a:pt x="316533" y="39"/>
                    <a:pt x="204004" y="0"/>
                  </a:cubicBezTo>
                  <a:cubicBezTo>
                    <a:pt x="203951" y="0"/>
                    <a:pt x="203897" y="0"/>
                    <a:pt x="203843" y="0"/>
                  </a:cubicBezTo>
                  <a:close/>
                  <a:moveTo>
                    <a:pt x="226203" y="290369"/>
                  </a:moveTo>
                  <a:lnTo>
                    <a:pt x="195197" y="290369"/>
                  </a:lnTo>
                  <a:lnTo>
                    <a:pt x="195197" y="142281"/>
                  </a:lnTo>
                  <a:cubicBezTo>
                    <a:pt x="192577" y="144070"/>
                    <a:pt x="189813" y="145793"/>
                    <a:pt x="186904" y="147449"/>
                  </a:cubicBezTo>
                  <a:cubicBezTo>
                    <a:pt x="183997" y="149112"/>
                    <a:pt x="180993" y="150599"/>
                    <a:pt x="177909" y="151904"/>
                  </a:cubicBezTo>
                  <a:cubicBezTo>
                    <a:pt x="174574" y="153214"/>
                    <a:pt x="171069" y="154432"/>
                    <a:pt x="167394" y="155559"/>
                  </a:cubicBezTo>
                  <a:cubicBezTo>
                    <a:pt x="163719" y="156686"/>
                    <a:pt x="159680" y="157785"/>
                    <a:pt x="155275" y="158855"/>
                  </a:cubicBezTo>
                  <a:lnTo>
                    <a:pt x="155275" y="134085"/>
                  </a:lnTo>
                  <a:cubicBezTo>
                    <a:pt x="158245" y="133251"/>
                    <a:pt x="160946" y="132419"/>
                    <a:pt x="163379" y="131589"/>
                  </a:cubicBezTo>
                  <a:cubicBezTo>
                    <a:pt x="165812" y="130759"/>
                    <a:pt x="168221" y="129927"/>
                    <a:pt x="170604" y="129093"/>
                  </a:cubicBezTo>
                  <a:cubicBezTo>
                    <a:pt x="172971" y="128143"/>
                    <a:pt x="175354" y="127167"/>
                    <a:pt x="177731" y="126152"/>
                  </a:cubicBezTo>
                  <a:cubicBezTo>
                    <a:pt x="180109" y="125138"/>
                    <a:pt x="182481" y="124166"/>
                    <a:pt x="184859" y="123211"/>
                  </a:cubicBezTo>
                  <a:cubicBezTo>
                    <a:pt x="187113" y="122023"/>
                    <a:pt x="189398" y="120835"/>
                    <a:pt x="191713" y="119647"/>
                  </a:cubicBezTo>
                  <a:cubicBezTo>
                    <a:pt x="194028" y="118459"/>
                    <a:pt x="196318" y="117207"/>
                    <a:pt x="198583" y="115890"/>
                  </a:cubicBezTo>
                  <a:cubicBezTo>
                    <a:pt x="201088" y="114587"/>
                    <a:pt x="203552" y="113156"/>
                    <a:pt x="205974" y="111596"/>
                  </a:cubicBezTo>
                  <a:cubicBezTo>
                    <a:pt x="208396" y="110036"/>
                    <a:pt x="210864" y="108605"/>
                    <a:pt x="213375" y="107302"/>
                  </a:cubicBezTo>
                  <a:lnTo>
                    <a:pt x="226203" y="107302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" name="Graphic 6" descr="Badge with solid fill">
              <a:extLst>
                <a:ext uri="{FF2B5EF4-FFF2-40B4-BE49-F238E27FC236}">
                  <a16:creationId xmlns:a16="http://schemas.microsoft.com/office/drawing/2014/main" id="{A7932A8D-5493-40D5-93B6-DE2487D88ADD}"/>
                </a:ext>
              </a:extLst>
            </p:cNvPr>
            <p:cNvSpPr/>
            <p:nvPr/>
          </p:nvSpPr>
          <p:spPr>
            <a:xfrm>
              <a:off x="846192" y="5247468"/>
              <a:ext cx="407686" cy="407686"/>
            </a:xfrm>
            <a:custGeom>
              <a:avLst/>
              <a:gdLst>
                <a:gd name="connsiteX0" fmla="*/ 203843 w 407686"/>
                <a:gd name="connsiteY0" fmla="*/ 0 h 407686"/>
                <a:gd name="connsiteX1" fmla="*/ 0 w 407686"/>
                <a:gd name="connsiteY1" fmla="*/ 203843 h 407686"/>
                <a:gd name="connsiteX2" fmla="*/ 203843 w 407686"/>
                <a:gd name="connsiteY2" fmla="*/ 407686 h 407686"/>
                <a:gd name="connsiteX3" fmla="*/ 407686 w 407686"/>
                <a:gd name="connsiteY3" fmla="*/ 203843 h 407686"/>
                <a:gd name="connsiteX4" fmla="*/ 407686 w 407686"/>
                <a:gd name="connsiteY4" fmla="*/ 203827 h 407686"/>
                <a:gd name="connsiteX5" fmla="*/ 203999 w 407686"/>
                <a:gd name="connsiteY5" fmla="*/ 0 h 407686"/>
                <a:gd name="connsiteX6" fmla="*/ 203843 w 407686"/>
                <a:gd name="connsiteY6" fmla="*/ 0 h 407686"/>
                <a:gd name="connsiteX7" fmla="*/ 262121 w 407686"/>
                <a:gd name="connsiteY7" fmla="*/ 295248 h 407686"/>
                <a:gd name="connsiteX8" fmla="*/ 145571 w 407686"/>
                <a:gd name="connsiteY8" fmla="*/ 295248 h 407686"/>
                <a:gd name="connsiteX9" fmla="*/ 145571 w 407686"/>
                <a:gd name="connsiteY9" fmla="*/ 278142 h 407686"/>
                <a:gd name="connsiteX10" fmla="*/ 149489 w 407686"/>
                <a:gd name="connsiteY10" fmla="*/ 257210 h 407686"/>
                <a:gd name="connsiteX11" fmla="*/ 160266 w 407686"/>
                <a:gd name="connsiteY11" fmla="*/ 240035 h 407686"/>
                <a:gd name="connsiteX12" fmla="*/ 176223 w 407686"/>
                <a:gd name="connsiteY12" fmla="*/ 225425 h 407686"/>
                <a:gd name="connsiteX13" fmla="*/ 195825 w 407686"/>
                <a:gd name="connsiteY13" fmla="*/ 212238 h 407686"/>
                <a:gd name="connsiteX14" fmla="*/ 212463 w 407686"/>
                <a:gd name="connsiteY14" fmla="*/ 200295 h 407686"/>
                <a:gd name="connsiteX15" fmla="*/ 222816 w 407686"/>
                <a:gd name="connsiteY15" fmla="*/ 188928 h 407686"/>
                <a:gd name="connsiteX16" fmla="*/ 228082 w 407686"/>
                <a:gd name="connsiteY16" fmla="*/ 177431 h 407686"/>
                <a:gd name="connsiteX17" fmla="*/ 229504 w 407686"/>
                <a:gd name="connsiteY17" fmla="*/ 164598 h 407686"/>
                <a:gd name="connsiteX18" fmla="*/ 227722 w 407686"/>
                <a:gd name="connsiteY18" fmla="*/ 153552 h 407686"/>
                <a:gd name="connsiteX19" fmla="*/ 222462 w 407686"/>
                <a:gd name="connsiteY19" fmla="*/ 144197 h 407686"/>
                <a:gd name="connsiteX20" fmla="*/ 213553 w 407686"/>
                <a:gd name="connsiteY20" fmla="*/ 137756 h 407686"/>
                <a:gd name="connsiteX21" fmla="*/ 200993 w 407686"/>
                <a:gd name="connsiteY21" fmla="*/ 135352 h 407686"/>
                <a:gd name="connsiteX22" fmla="*/ 176755 w 407686"/>
                <a:gd name="connsiteY22" fmla="*/ 141057 h 407686"/>
                <a:gd name="connsiteX23" fmla="*/ 155194 w 407686"/>
                <a:gd name="connsiteY23" fmla="*/ 156381 h 407686"/>
                <a:gd name="connsiteX24" fmla="*/ 155194 w 407686"/>
                <a:gd name="connsiteY24" fmla="*/ 128578 h 407686"/>
                <a:gd name="connsiteX25" fmla="*/ 176841 w 407686"/>
                <a:gd name="connsiteY25" fmla="*/ 116105 h 407686"/>
                <a:gd name="connsiteX26" fmla="*/ 203677 w 407686"/>
                <a:gd name="connsiteY26" fmla="*/ 112347 h 407686"/>
                <a:gd name="connsiteX27" fmla="*/ 225060 w 407686"/>
                <a:gd name="connsiteY27" fmla="*/ 115568 h 407686"/>
                <a:gd name="connsiteX28" fmla="*/ 242525 w 407686"/>
                <a:gd name="connsiteY28" fmla="*/ 124923 h 407686"/>
                <a:gd name="connsiteX29" fmla="*/ 254290 w 407686"/>
                <a:gd name="connsiteY29" fmla="*/ 140247 h 407686"/>
                <a:gd name="connsiteX30" fmla="*/ 258584 w 407686"/>
                <a:gd name="connsiteY30" fmla="*/ 161179 h 407686"/>
                <a:gd name="connsiteX31" fmla="*/ 256346 w 407686"/>
                <a:gd name="connsiteY31" fmla="*/ 180420 h 407686"/>
                <a:gd name="connsiteX32" fmla="*/ 249003 w 407686"/>
                <a:gd name="connsiteY32" fmla="*/ 197054 h 407686"/>
                <a:gd name="connsiteX33" fmla="*/ 235735 w 407686"/>
                <a:gd name="connsiteY33" fmla="*/ 212205 h 407686"/>
                <a:gd name="connsiteX34" fmla="*/ 215775 w 407686"/>
                <a:gd name="connsiteY34" fmla="*/ 226992 h 407686"/>
                <a:gd name="connsiteX35" fmla="*/ 198664 w 407686"/>
                <a:gd name="connsiteY35" fmla="*/ 238220 h 407686"/>
                <a:gd name="connsiteX36" fmla="*/ 185917 w 407686"/>
                <a:gd name="connsiteY36" fmla="*/ 248467 h 407686"/>
                <a:gd name="connsiteX37" fmla="*/ 177994 w 407686"/>
                <a:gd name="connsiteY37" fmla="*/ 258981 h 407686"/>
                <a:gd name="connsiteX38" fmla="*/ 175311 w 407686"/>
                <a:gd name="connsiteY38" fmla="*/ 271014 h 407686"/>
                <a:gd name="connsiteX39" fmla="*/ 262099 w 407686"/>
                <a:gd name="connsiteY39" fmla="*/ 271014 h 4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7686" h="407686">
                  <a:moveTo>
                    <a:pt x="203843" y="0"/>
                  </a:moveTo>
                  <a:cubicBezTo>
                    <a:pt x="91264" y="0"/>
                    <a:pt x="0" y="91264"/>
                    <a:pt x="0" y="203843"/>
                  </a:cubicBezTo>
                  <a:cubicBezTo>
                    <a:pt x="0" y="316423"/>
                    <a:pt x="91264" y="407686"/>
                    <a:pt x="203843" y="407686"/>
                  </a:cubicBezTo>
                  <a:cubicBezTo>
                    <a:pt x="316423" y="407686"/>
                    <a:pt x="407686" y="316423"/>
                    <a:pt x="407686" y="203843"/>
                  </a:cubicBezTo>
                  <a:cubicBezTo>
                    <a:pt x="407686" y="203838"/>
                    <a:pt x="407686" y="203832"/>
                    <a:pt x="407686" y="203827"/>
                  </a:cubicBezTo>
                  <a:cubicBezTo>
                    <a:pt x="407725" y="91295"/>
                    <a:pt x="316531" y="39"/>
                    <a:pt x="203999" y="0"/>
                  </a:cubicBezTo>
                  <a:cubicBezTo>
                    <a:pt x="203947" y="0"/>
                    <a:pt x="203895" y="0"/>
                    <a:pt x="203843" y="0"/>
                  </a:cubicBezTo>
                  <a:close/>
                  <a:moveTo>
                    <a:pt x="262121" y="295248"/>
                  </a:moveTo>
                  <a:lnTo>
                    <a:pt x="145571" y="295248"/>
                  </a:lnTo>
                  <a:lnTo>
                    <a:pt x="145571" y="278142"/>
                  </a:lnTo>
                  <a:cubicBezTo>
                    <a:pt x="145465" y="270973"/>
                    <a:pt x="146797" y="263855"/>
                    <a:pt x="149489" y="257210"/>
                  </a:cubicBezTo>
                  <a:cubicBezTo>
                    <a:pt x="152127" y="250939"/>
                    <a:pt x="155767" y="245138"/>
                    <a:pt x="160266" y="240035"/>
                  </a:cubicBezTo>
                  <a:cubicBezTo>
                    <a:pt x="165055" y="234615"/>
                    <a:pt x="170404" y="229718"/>
                    <a:pt x="176223" y="225425"/>
                  </a:cubicBezTo>
                  <a:cubicBezTo>
                    <a:pt x="182285" y="220913"/>
                    <a:pt x="188819" y="216517"/>
                    <a:pt x="195825" y="212238"/>
                  </a:cubicBezTo>
                  <a:cubicBezTo>
                    <a:pt x="201691" y="208724"/>
                    <a:pt x="207257" y="204730"/>
                    <a:pt x="212463" y="200295"/>
                  </a:cubicBezTo>
                  <a:cubicBezTo>
                    <a:pt x="216377" y="196955"/>
                    <a:pt x="219856" y="193136"/>
                    <a:pt x="222816" y="188928"/>
                  </a:cubicBezTo>
                  <a:cubicBezTo>
                    <a:pt x="225253" y="185446"/>
                    <a:pt x="227037" y="181550"/>
                    <a:pt x="228082" y="177431"/>
                  </a:cubicBezTo>
                  <a:cubicBezTo>
                    <a:pt x="229061" y="173225"/>
                    <a:pt x="229538" y="168917"/>
                    <a:pt x="229504" y="164598"/>
                  </a:cubicBezTo>
                  <a:cubicBezTo>
                    <a:pt x="229511" y="160844"/>
                    <a:pt x="228909" y="157114"/>
                    <a:pt x="227722" y="153552"/>
                  </a:cubicBezTo>
                  <a:cubicBezTo>
                    <a:pt x="226605" y="150116"/>
                    <a:pt x="224817" y="146937"/>
                    <a:pt x="222462" y="144197"/>
                  </a:cubicBezTo>
                  <a:cubicBezTo>
                    <a:pt x="220009" y="141413"/>
                    <a:pt x="216965" y="139213"/>
                    <a:pt x="213553" y="137756"/>
                  </a:cubicBezTo>
                  <a:cubicBezTo>
                    <a:pt x="209581" y="136084"/>
                    <a:pt x="205302" y="135265"/>
                    <a:pt x="200993" y="135352"/>
                  </a:cubicBezTo>
                  <a:cubicBezTo>
                    <a:pt x="192577" y="135320"/>
                    <a:pt x="184273" y="137275"/>
                    <a:pt x="176755" y="141057"/>
                  </a:cubicBezTo>
                  <a:cubicBezTo>
                    <a:pt x="168849" y="145069"/>
                    <a:pt x="161582" y="150233"/>
                    <a:pt x="155194" y="156381"/>
                  </a:cubicBezTo>
                  <a:lnTo>
                    <a:pt x="155194" y="128578"/>
                  </a:lnTo>
                  <a:cubicBezTo>
                    <a:pt x="161367" y="122828"/>
                    <a:pt x="168770" y="118562"/>
                    <a:pt x="176841" y="116105"/>
                  </a:cubicBezTo>
                  <a:cubicBezTo>
                    <a:pt x="185549" y="113522"/>
                    <a:pt x="194594" y="112256"/>
                    <a:pt x="203677" y="112347"/>
                  </a:cubicBezTo>
                  <a:cubicBezTo>
                    <a:pt x="210929" y="112297"/>
                    <a:pt x="218144" y="113384"/>
                    <a:pt x="225060" y="115568"/>
                  </a:cubicBezTo>
                  <a:cubicBezTo>
                    <a:pt x="231423" y="117548"/>
                    <a:pt x="237351" y="120723"/>
                    <a:pt x="242525" y="124923"/>
                  </a:cubicBezTo>
                  <a:cubicBezTo>
                    <a:pt x="247556" y="129075"/>
                    <a:pt x="251579" y="134314"/>
                    <a:pt x="254290" y="140247"/>
                  </a:cubicBezTo>
                  <a:cubicBezTo>
                    <a:pt x="257242" y="146824"/>
                    <a:pt x="258708" y="153971"/>
                    <a:pt x="258584" y="161179"/>
                  </a:cubicBezTo>
                  <a:cubicBezTo>
                    <a:pt x="258647" y="167661"/>
                    <a:pt x="257895" y="174126"/>
                    <a:pt x="256346" y="180420"/>
                  </a:cubicBezTo>
                  <a:cubicBezTo>
                    <a:pt x="254828" y="186330"/>
                    <a:pt x="252348" y="191950"/>
                    <a:pt x="249003" y="197054"/>
                  </a:cubicBezTo>
                  <a:cubicBezTo>
                    <a:pt x="245276" y="202673"/>
                    <a:pt x="240813" y="207768"/>
                    <a:pt x="235735" y="212205"/>
                  </a:cubicBezTo>
                  <a:cubicBezTo>
                    <a:pt x="229485" y="217656"/>
                    <a:pt x="222810" y="222601"/>
                    <a:pt x="215775" y="226992"/>
                  </a:cubicBezTo>
                  <a:cubicBezTo>
                    <a:pt x="209355" y="231035"/>
                    <a:pt x="203652" y="234778"/>
                    <a:pt x="198664" y="238220"/>
                  </a:cubicBezTo>
                  <a:cubicBezTo>
                    <a:pt x="194146" y="241287"/>
                    <a:pt x="189883" y="244714"/>
                    <a:pt x="185917" y="248467"/>
                  </a:cubicBezTo>
                  <a:cubicBezTo>
                    <a:pt x="182691" y="251490"/>
                    <a:pt x="180011" y="255047"/>
                    <a:pt x="177994" y="258981"/>
                  </a:cubicBezTo>
                  <a:cubicBezTo>
                    <a:pt x="176181" y="262731"/>
                    <a:pt x="175263" y="266849"/>
                    <a:pt x="175311" y="271014"/>
                  </a:cubicBezTo>
                  <a:lnTo>
                    <a:pt x="262099" y="271014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52EFDD5-82BF-45CC-B7BF-EEDCAD557A3D}"/>
                </a:ext>
              </a:extLst>
            </p:cNvPr>
            <p:cNvSpPr/>
            <p:nvPr/>
          </p:nvSpPr>
          <p:spPr bwMode="auto">
            <a:xfrm>
              <a:off x="1219200" y="4674973"/>
              <a:ext cx="9753600" cy="114499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Simplified measurement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8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Measuement</a:t>
              </a: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under the general model, but discounting of claims to be settled within 1 year not required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BECFDA6-F284-4EEC-865B-755CB2DAE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779560"/>
              </p:ext>
            </p:extLst>
          </p:nvPr>
        </p:nvGraphicFramePr>
        <p:xfrm>
          <a:off x="533399" y="1676401"/>
          <a:ext cx="3745704" cy="2207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568">
                  <a:extLst>
                    <a:ext uri="{9D8B030D-6E8A-4147-A177-3AD203B41FA5}">
                      <a16:colId xmlns:a16="http://schemas.microsoft.com/office/drawing/2014/main" val="2875587279"/>
                    </a:ext>
                  </a:extLst>
                </a:gridCol>
                <a:gridCol w="1248568">
                  <a:extLst>
                    <a:ext uri="{9D8B030D-6E8A-4147-A177-3AD203B41FA5}">
                      <a16:colId xmlns:a16="http://schemas.microsoft.com/office/drawing/2014/main" val="958341814"/>
                    </a:ext>
                  </a:extLst>
                </a:gridCol>
                <a:gridCol w="1248568">
                  <a:extLst>
                    <a:ext uri="{9D8B030D-6E8A-4147-A177-3AD203B41FA5}">
                      <a16:colId xmlns:a16="http://schemas.microsoft.com/office/drawing/2014/main" val="4008285673"/>
                    </a:ext>
                  </a:extLst>
                </a:gridCol>
              </a:tblGrid>
              <a:tr h="683661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Liability for remaining 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coverage</a:t>
                      </a:r>
                      <a:endParaRPr lang="en-ID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94842"/>
                  </a:ext>
                </a:extLst>
              </a:tr>
              <a:tr h="9496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PV of future 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 flow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</a:t>
                      </a:r>
                    </a:p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Adjusment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Contractual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Service</a:t>
                      </a:r>
                    </a:p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</a:t>
                      </a:r>
                      <a:endParaRPr lang="en-ID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143143"/>
                  </a:ext>
                </a:extLst>
              </a:tr>
              <a:tr h="57427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Split in three block not required</a:t>
                      </a:r>
                      <a:endParaRPr lang="en-ID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194950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92E7B57-AD51-4D06-9FD2-0E2F314A1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72167"/>
            <a:ext cx="402371" cy="408467"/>
          </a:xfrm>
          <a:prstGeom prst="rect">
            <a:avLst/>
          </a:prstGeom>
        </p:spPr>
      </p:pic>
      <p:pic>
        <p:nvPicPr>
          <p:cNvPr id="17" name="Graphic 16" descr="Add with solid fill">
            <a:extLst>
              <a:ext uri="{FF2B5EF4-FFF2-40B4-BE49-F238E27FC236}">
                <a16:creationId xmlns:a16="http://schemas.microsoft.com/office/drawing/2014/main" id="{318D58DE-6365-4001-A3D8-903B228FA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0897" y="2183027"/>
            <a:ext cx="479463" cy="479463"/>
          </a:xfrm>
          <a:prstGeom prst="rect">
            <a:avLst/>
          </a:prstGeom>
        </p:spPr>
      </p:pic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B13EB73B-174F-4727-997F-24F7B2D29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756702"/>
              </p:ext>
            </p:extLst>
          </p:nvPr>
        </p:nvGraphicFramePr>
        <p:xfrm>
          <a:off x="5367554" y="1676400"/>
          <a:ext cx="2785846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923">
                  <a:extLst>
                    <a:ext uri="{9D8B030D-6E8A-4147-A177-3AD203B41FA5}">
                      <a16:colId xmlns:a16="http://schemas.microsoft.com/office/drawing/2014/main" val="1817922537"/>
                    </a:ext>
                  </a:extLst>
                </a:gridCol>
                <a:gridCol w="1392923">
                  <a:extLst>
                    <a:ext uri="{9D8B030D-6E8A-4147-A177-3AD203B41FA5}">
                      <a16:colId xmlns:a16="http://schemas.microsoft.com/office/drawing/2014/main" val="870547329"/>
                    </a:ext>
                  </a:extLst>
                </a:gridCol>
              </a:tblGrid>
              <a:tr h="69857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Liability for incurred claims</a:t>
                      </a:r>
                      <a:endParaRPr lang="en-ID" sz="18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56880"/>
                  </a:ext>
                </a:extLst>
              </a:tr>
              <a:tr h="74922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PV of future cash flows</a:t>
                      </a:r>
                      <a:endParaRPr lang="en-ID" sz="16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 </a:t>
                      </a:r>
                    </a:p>
                    <a:p>
                      <a:pPr algn="ctr"/>
                      <a:r>
                        <a:rPr lang="en-US" sz="16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adjusment</a:t>
                      </a:r>
                      <a:endParaRPr lang="en-ID" sz="16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9077980"/>
                  </a:ext>
                </a:extLst>
              </a:tr>
            </a:tbl>
          </a:graphicData>
        </a:graphic>
      </p:graphicFrame>
      <p:pic>
        <p:nvPicPr>
          <p:cNvPr id="20" name="Graphic 19" descr="Pause with solid fill">
            <a:extLst>
              <a:ext uri="{FF2B5EF4-FFF2-40B4-BE49-F238E27FC236}">
                <a16:creationId xmlns:a16="http://schemas.microsoft.com/office/drawing/2014/main" id="{4B201858-BB86-4D84-A3B3-FF9DA11C2B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8470594" y="2104431"/>
            <a:ext cx="653408" cy="65340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C9100D6-39ED-4E50-AB50-631A558175AD}"/>
              </a:ext>
            </a:extLst>
          </p:cNvPr>
          <p:cNvSpPr/>
          <p:nvPr/>
        </p:nvSpPr>
        <p:spPr bwMode="auto">
          <a:xfrm>
            <a:off x="9506509" y="1676400"/>
            <a:ext cx="1676401" cy="114499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IFRS 17 Liability</a:t>
            </a:r>
            <a:endParaRPr kumimoji="0" lang="en-ID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BF5961C-43D7-4883-A265-58B02A624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3320" y="1490310"/>
            <a:ext cx="408467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280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32F085-1BDB-46B8-A667-303171B8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3016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Fjalla One" panose="02000506040000020004" pitchFamily="2" charset="0"/>
              </a:rPr>
              <a:t>Formula PAA </a:t>
            </a:r>
            <a:r>
              <a:rPr lang="en-US" sz="4000" b="1" dirty="0" err="1">
                <a:latin typeface="Fjalla One" panose="02000506040000020004" pitchFamily="2" charset="0"/>
              </a:rPr>
              <a:t>sesuai</a:t>
            </a:r>
            <a:r>
              <a:rPr lang="en-US" sz="4000" b="1" dirty="0">
                <a:latin typeface="Fjalla One" panose="02000506040000020004" pitchFamily="2" charset="0"/>
              </a:rPr>
              <a:t> P55</a:t>
            </a:r>
            <a:endParaRPr lang="en-ID" sz="4000" b="1" dirty="0">
              <a:latin typeface="Fjalla One" panose="02000506040000020004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5AD707-CE64-4150-B6E8-C584EDB5A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6715" y="1524000"/>
            <a:ext cx="2894012" cy="1214437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85000" lnSpcReduction="10000"/>
          </a:bodyPr>
          <a:lstStyle/>
          <a:p>
            <a:pPr algn="ctr"/>
            <a:r>
              <a:rPr lang="en-US" sz="1800" dirty="0" err="1"/>
              <a:t>Kewajiban</a:t>
            </a:r>
            <a:r>
              <a:rPr lang="en-US" sz="1800" dirty="0"/>
              <a:t> pada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endParaRPr lang="en-ID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83600-765D-466D-9449-194F312AE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3538" y="2967037"/>
            <a:ext cx="2894012" cy="3368675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 err="1"/>
              <a:t>Pengakuan</a:t>
            </a:r>
            <a:r>
              <a:rPr lang="en-US" sz="1800" b="1" dirty="0"/>
              <a:t> </a:t>
            </a:r>
            <a:r>
              <a:rPr lang="en-US" sz="1800" b="1" dirty="0" err="1"/>
              <a:t>kewajiban</a:t>
            </a:r>
            <a:r>
              <a:rPr lang="en-US" sz="1800" b="1" dirty="0"/>
              <a:t> </a:t>
            </a:r>
            <a:r>
              <a:rPr lang="en-US" sz="1800" b="1" dirty="0" err="1"/>
              <a:t>selanjutnya</a:t>
            </a:r>
            <a:endParaRPr lang="en-ID" sz="1800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01728E-B9CC-4303-B810-6D2F9A99C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21726" y="1524000"/>
            <a:ext cx="7240588" cy="1214438"/>
          </a:xfrm>
          <a:solidFill>
            <a:schemeClr val="bg2">
              <a:lumMod val="90000"/>
            </a:schemeClr>
          </a:solidFill>
        </p:spPr>
        <p:txBody>
          <a:bodyPr anchor="t">
            <a:normAutofit fontScale="85000" lnSpcReduction="10000"/>
          </a:bodyPr>
          <a:lstStyle/>
          <a:p>
            <a:r>
              <a:rPr lang="en-US" sz="1800" dirty="0"/>
              <a:t> + </a:t>
            </a:r>
            <a:r>
              <a:rPr lang="en-US" sz="1800" dirty="0" err="1"/>
              <a:t>Premi</a:t>
            </a:r>
            <a:r>
              <a:rPr lang="en-US" sz="1800" dirty="0"/>
              <a:t> yang </a:t>
            </a:r>
            <a:r>
              <a:rPr lang="en-US" sz="1800" dirty="0" err="1"/>
              <a:t>diterima</a:t>
            </a:r>
            <a:r>
              <a:rPr lang="en-US" sz="1800" dirty="0"/>
              <a:t> pada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</a:p>
          <a:p>
            <a:r>
              <a:rPr lang="en-US" sz="1800" dirty="0"/>
              <a:t>  - </a:t>
            </a:r>
            <a:r>
              <a:rPr lang="en-US" sz="1800" dirty="0" err="1"/>
              <a:t>Arus</a:t>
            </a:r>
            <a:r>
              <a:rPr lang="en-US" sz="1800" dirty="0"/>
              <a:t> as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akuisisi</a:t>
            </a:r>
            <a:endParaRPr lang="en-US" sz="1800" dirty="0"/>
          </a:p>
          <a:p>
            <a:r>
              <a:rPr lang="en-US" sz="1800" dirty="0"/>
              <a:t> +/- </a:t>
            </a:r>
            <a:r>
              <a:rPr lang="en-US" sz="1800" dirty="0" err="1"/>
              <a:t>jumlah</a:t>
            </a:r>
            <a:r>
              <a:rPr lang="en-US" sz="1800" dirty="0"/>
              <a:t> yang </a:t>
            </a:r>
            <a:r>
              <a:rPr lang="en-US" sz="1800" dirty="0" err="1"/>
              <a:t>timbul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penghentian</a:t>
            </a:r>
            <a:r>
              <a:rPr lang="en-US" sz="1800" dirty="0"/>
              <a:t> </a:t>
            </a:r>
            <a:r>
              <a:rPr lang="en-US" sz="1800" dirty="0" err="1"/>
              <a:t>pengakuan</a:t>
            </a:r>
            <a:r>
              <a:rPr lang="en-US" sz="1800" dirty="0"/>
              <a:t> pada </a:t>
            </a:r>
            <a:r>
              <a:rPr lang="en-US" sz="1800" dirty="0" err="1"/>
              <a:t>tanggal</a:t>
            </a:r>
            <a:r>
              <a:rPr lang="en-US" sz="1800" dirty="0"/>
              <a:t> </a:t>
            </a:r>
            <a:r>
              <a:rPr lang="en-US" sz="1800" dirty="0" err="1"/>
              <a:t>pengakuan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asset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libilitas</a:t>
            </a:r>
            <a:r>
              <a:rPr lang="en-US" sz="1800" dirty="0"/>
              <a:t> yang </a:t>
            </a:r>
            <a:r>
              <a:rPr lang="en-US" sz="1800" dirty="0" err="1"/>
              <a:t>diakui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arus</a:t>
            </a:r>
            <a:r>
              <a:rPr lang="en-US" sz="1800" dirty="0"/>
              <a:t> kas </a:t>
            </a:r>
            <a:r>
              <a:rPr lang="en-US" sz="1800" dirty="0" err="1"/>
              <a:t>akuisisi</a:t>
            </a:r>
            <a:r>
              <a:rPr lang="en-US" sz="1800" dirty="0"/>
              <a:t> </a:t>
            </a:r>
            <a:r>
              <a:rPr lang="en-US" sz="1800" dirty="0" err="1"/>
              <a:t>asuransi</a:t>
            </a:r>
            <a:r>
              <a:rPr lang="en-US" sz="1800" dirty="0"/>
              <a:t>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pargraf</a:t>
            </a:r>
            <a:r>
              <a:rPr lang="en-US" sz="1800" dirty="0"/>
              <a:t> 27</a:t>
            </a:r>
            <a:endParaRPr lang="en-ID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86311D-E400-42AB-8F2C-67A241FBD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21726" y="2946400"/>
            <a:ext cx="7240588" cy="338931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+ </a:t>
            </a:r>
            <a:r>
              <a:rPr lang="en-US" sz="1800" b="1" dirty="0" err="1"/>
              <a:t>Kewajiban</a:t>
            </a:r>
            <a:r>
              <a:rPr lang="en-US" sz="1800" b="1" dirty="0"/>
              <a:t> </a:t>
            </a:r>
            <a:r>
              <a:rPr lang="en-US" sz="1800" b="1" dirty="0" err="1"/>
              <a:t>sebelumnya</a:t>
            </a:r>
            <a:endParaRPr lang="en-US" sz="1800" b="1" dirty="0"/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+ </a:t>
            </a:r>
            <a:r>
              <a:rPr lang="en-US" sz="1800" b="1" dirty="0" err="1"/>
              <a:t>premi</a:t>
            </a:r>
            <a:r>
              <a:rPr lang="en-US" sz="1800" b="1" dirty="0"/>
              <a:t> yang </a:t>
            </a:r>
            <a:r>
              <a:rPr lang="en-US" sz="1800" b="1" dirty="0" err="1"/>
              <a:t>diterima</a:t>
            </a:r>
            <a:r>
              <a:rPr lang="en-US" sz="1800" b="1" dirty="0"/>
              <a:t> pada </a:t>
            </a:r>
            <a:r>
              <a:rPr lang="en-US" sz="1800" b="1" dirty="0" err="1"/>
              <a:t>periode</a:t>
            </a:r>
            <a:r>
              <a:rPr lang="en-US" sz="1800" b="1" dirty="0"/>
              <a:t> </a:t>
            </a:r>
            <a:r>
              <a:rPr lang="en-US" sz="1800" b="1" dirty="0" err="1"/>
              <a:t>berjalan</a:t>
            </a:r>
            <a:r>
              <a:rPr lang="en-US" sz="1800" b="1" dirty="0"/>
              <a:t>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  - </a:t>
            </a:r>
            <a:r>
              <a:rPr lang="en-US" sz="1800" b="1" dirty="0" err="1"/>
              <a:t>Arus</a:t>
            </a:r>
            <a:r>
              <a:rPr lang="en-US" sz="1800" b="1" dirty="0"/>
              <a:t> kas </a:t>
            </a:r>
            <a:r>
              <a:rPr lang="en-US" sz="1800" b="1" dirty="0" err="1"/>
              <a:t>akuisisi</a:t>
            </a:r>
            <a:r>
              <a:rPr lang="en-US" sz="1800" b="1" dirty="0"/>
              <a:t> </a:t>
            </a:r>
            <a:r>
              <a:rPr lang="en-US" sz="1800" b="1" dirty="0" err="1"/>
              <a:t>asuransi</a:t>
            </a:r>
            <a:endParaRPr lang="en-US" sz="1800" b="1" dirty="0"/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+ </a:t>
            </a:r>
            <a:r>
              <a:rPr lang="en-US" sz="1800" b="1" dirty="0" err="1"/>
              <a:t>jumlah</a:t>
            </a:r>
            <a:r>
              <a:rPr lang="en-US" sz="1800" b="1" dirty="0"/>
              <a:t> </a:t>
            </a:r>
            <a:r>
              <a:rPr lang="en-US" sz="1800" b="1" dirty="0" err="1"/>
              <a:t>terkait</a:t>
            </a:r>
            <a:r>
              <a:rPr lang="en-US" sz="1800" b="1" dirty="0"/>
              <a:t> </a:t>
            </a:r>
            <a:r>
              <a:rPr lang="en-US" sz="1800" b="1" dirty="0" err="1"/>
              <a:t>dengan</a:t>
            </a:r>
            <a:r>
              <a:rPr lang="en-US" sz="1800" b="1" dirty="0"/>
              <a:t> </a:t>
            </a:r>
            <a:r>
              <a:rPr lang="en-US" sz="1800" b="1" dirty="0" err="1"/>
              <a:t>amortisasi</a:t>
            </a:r>
            <a:r>
              <a:rPr lang="en-US" sz="1800" b="1" dirty="0"/>
              <a:t> </a:t>
            </a:r>
            <a:r>
              <a:rPr lang="en-US" sz="1800" b="1" dirty="0" err="1"/>
              <a:t>atas</a:t>
            </a:r>
            <a:r>
              <a:rPr lang="en-US" sz="1800" b="1" dirty="0"/>
              <a:t> </a:t>
            </a:r>
            <a:r>
              <a:rPr lang="en-US" sz="1800" b="1" dirty="0" err="1"/>
              <a:t>arus</a:t>
            </a:r>
            <a:r>
              <a:rPr lang="en-US" sz="1800" b="1" dirty="0"/>
              <a:t> kas </a:t>
            </a:r>
            <a:r>
              <a:rPr lang="en-US" sz="1800" b="1" dirty="0" err="1"/>
              <a:t>akuisisi</a:t>
            </a:r>
            <a:r>
              <a:rPr lang="en-US" sz="1800" b="1" dirty="0"/>
              <a:t> </a:t>
            </a:r>
            <a:r>
              <a:rPr lang="en-US" sz="1800" b="1" dirty="0" err="1"/>
              <a:t>asuransi</a:t>
            </a:r>
            <a:r>
              <a:rPr lang="en-US" sz="1800" b="1" dirty="0"/>
              <a:t> yang </a:t>
            </a:r>
            <a:r>
              <a:rPr lang="en-US" sz="1800" b="1" dirty="0" err="1"/>
              <a:t>diakui</a:t>
            </a:r>
            <a:r>
              <a:rPr lang="en-US" sz="1800" b="1" dirty="0"/>
              <a:t> </a:t>
            </a:r>
            <a:r>
              <a:rPr lang="en-US" sz="1800" b="1" dirty="0" err="1"/>
              <a:t>sebagai</a:t>
            </a:r>
            <a:r>
              <a:rPr lang="en-US" sz="1800" b="1" dirty="0"/>
              <a:t> </a:t>
            </a:r>
            <a:r>
              <a:rPr lang="en-US" sz="1800" b="1" dirty="0" err="1"/>
              <a:t>bebn</a:t>
            </a:r>
            <a:r>
              <a:rPr lang="en-US" sz="1800" b="1" dirty="0"/>
              <a:t> pada </a:t>
            </a:r>
            <a:r>
              <a:rPr lang="en-US" sz="1800" b="1" dirty="0" err="1"/>
              <a:t>periode</a:t>
            </a:r>
            <a:r>
              <a:rPr lang="en-US" sz="1800" b="1" dirty="0"/>
              <a:t> </a:t>
            </a:r>
            <a:r>
              <a:rPr lang="en-US" sz="1800" b="1" dirty="0" err="1"/>
              <a:t>pelaporan</a:t>
            </a:r>
            <a:r>
              <a:rPr lang="en-US" sz="1800" b="1" dirty="0"/>
              <a:t>;</a:t>
            </a: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+ </a:t>
            </a:r>
            <a:r>
              <a:rPr lang="en-US" sz="1800" b="1" dirty="0" err="1"/>
              <a:t>penyesuian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komponen</a:t>
            </a:r>
            <a:r>
              <a:rPr lang="en-US" sz="1800" b="1" dirty="0"/>
              <a:t> </a:t>
            </a:r>
            <a:r>
              <a:rPr lang="en-US" sz="1800" b="1" dirty="0" err="1"/>
              <a:t>pembiayaan</a:t>
            </a:r>
            <a:endParaRPr lang="en-US" sz="1800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  -  </a:t>
            </a:r>
            <a:r>
              <a:rPr lang="en-US" sz="1800" b="1" dirty="0" err="1"/>
              <a:t>Jumlah</a:t>
            </a:r>
            <a:r>
              <a:rPr lang="en-US" sz="1800" b="1" dirty="0"/>
              <a:t> yang </a:t>
            </a:r>
            <a:r>
              <a:rPr lang="en-US" sz="1800" b="1" dirty="0" err="1"/>
              <a:t>diaui</a:t>
            </a:r>
            <a:r>
              <a:rPr lang="en-US" sz="1800" b="1" dirty="0"/>
              <a:t> </a:t>
            </a:r>
            <a:r>
              <a:rPr lang="en-US" sz="1800" b="1" dirty="0" err="1"/>
              <a:t>sebagai</a:t>
            </a:r>
            <a:r>
              <a:rPr lang="en-US" sz="1800" b="1" dirty="0"/>
              <a:t> </a:t>
            </a:r>
            <a:r>
              <a:rPr lang="en-US" sz="1800" b="1" dirty="0" err="1"/>
              <a:t>pendapatan</a:t>
            </a:r>
            <a:r>
              <a:rPr lang="en-US" sz="1800" b="1" dirty="0"/>
              <a:t> </a:t>
            </a:r>
            <a:r>
              <a:rPr lang="en-US" sz="1800" b="1" dirty="0" err="1"/>
              <a:t>asuransi</a:t>
            </a:r>
            <a:r>
              <a:rPr lang="en-US" sz="1800" b="1" dirty="0"/>
              <a:t>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/>
              <a:t>  -  </a:t>
            </a:r>
            <a:r>
              <a:rPr lang="en-ID" sz="1800" b="1" dirty="0" err="1"/>
              <a:t>Komponen</a:t>
            </a:r>
            <a:r>
              <a:rPr lang="en-ID" sz="1800" b="1" dirty="0"/>
              <a:t> </a:t>
            </a:r>
            <a:r>
              <a:rPr lang="en-ID" sz="1800" b="1" dirty="0" err="1"/>
              <a:t>investasi</a:t>
            </a:r>
            <a:r>
              <a:rPr lang="en-ID" sz="1800" b="1" dirty="0"/>
              <a:t> yang </a:t>
            </a:r>
            <a:r>
              <a:rPr lang="en-ID" sz="1800" b="1" dirty="0" err="1"/>
              <a:t>dibayarkan</a:t>
            </a:r>
            <a:r>
              <a:rPr lang="en-ID" sz="1800" b="1" dirty="0"/>
              <a:t> </a:t>
            </a:r>
            <a:r>
              <a:rPr lang="en-ID" sz="1800" b="1" dirty="0" err="1"/>
              <a:t>atau</a:t>
            </a:r>
            <a:r>
              <a:rPr lang="en-ID" sz="1800" b="1" dirty="0"/>
              <a:t> </a:t>
            </a:r>
            <a:r>
              <a:rPr lang="en-ID" sz="1800" b="1" dirty="0" err="1"/>
              <a:t>dialuhkan</a:t>
            </a:r>
            <a:r>
              <a:rPr lang="en-ID" sz="1800" b="1" dirty="0"/>
              <a:t> </a:t>
            </a:r>
            <a:r>
              <a:rPr lang="en-ID" sz="1800" b="1" dirty="0" err="1"/>
              <a:t>ke</a:t>
            </a:r>
            <a:r>
              <a:rPr lang="en-ID" sz="1800" b="1" dirty="0"/>
              <a:t> </a:t>
            </a:r>
            <a:r>
              <a:rPr lang="en-ID" sz="1800" b="1" dirty="0" err="1"/>
              <a:t>dala</a:t>
            </a:r>
            <a:r>
              <a:rPr lang="en-ID" sz="1800" b="1" dirty="0"/>
              <a:t> </a:t>
            </a:r>
            <a:r>
              <a:rPr lang="en-ID" sz="1800" b="1" dirty="0" err="1"/>
              <a:t>liabilitas</a:t>
            </a:r>
            <a:r>
              <a:rPr lang="en-ID" sz="1800" b="1" dirty="0"/>
              <a:t> </a:t>
            </a:r>
            <a:r>
              <a:rPr lang="en-ID" sz="1800" b="1" dirty="0" err="1"/>
              <a:t>atas</a:t>
            </a:r>
            <a:r>
              <a:rPr lang="en-ID" sz="1800" b="1" dirty="0"/>
              <a:t> </a:t>
            </a:r>
            <a:r>
              <a:rPr lang="en-ID" sz="1800" b="1" dirty="0" err="1"/>
              <a:t>kejadian</a:t>
            </a:r>
            <a:r>
              <a:rPr lang="en-ID" sz="1800" b="1" dirty="0"/>
              <a:t> </a:t>
            </a:r>
            <a:r>
              <a:rPr lang="en-ID" sz="1800" b="1" dirty="0" err="1"/>
              <a:t>klaim</a:t>
            </a:r>
            <a:endParaRPr lang="en-ID" sz="1800" b="1" dirty="0"/>
          </a:p>
        </p:txBody>
      </p:sp>
    </p:spTree>
    <p:extLst>
      <p:ext uri="{BB962C8B-B14F-4D97-AF65-F5344CB8AC3E}">
        <p14:creationId xmlns:p14="http://schemas.microsoft.com/office/powerpoint/2010/main" val="876299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AD5FE-5623-463C-B869-B61F16800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77" y="-194470"/>
            <a:ext cx="9970298" cy="1275127"/>
          </a:xfrm>
        </p:spPr>
        <p:txBody>
          <a:bodyPr/>
          <a:lstStyle/>
          <a:p>
            <a:r>
              <a:rPr lang="en-US" sz="4400" dirty="0">
                <a:latin typeface="Fjalla One" panose="02000506040000020004" pitchFamily="2" charset="0"/>
              </a:rPr>
              <a:t>Premium Allocation Approach (PAA)</a:t>
            </a:r>
            <a:endParaRPr lang="en-ID" sz="4400" dirty="0">
              <a:latin typeface="Fjalla One" panose="02000506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93DB5-7C2A-4C13-9868-311D907C9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77" y="1094763"/>
            <a:ext cx="1359324" cy="365208"/>
          </a:xfrm>
        </p:spPr>
        <p:txBody>
          <a:bodyPr/>
          <a:lstStyle/>
          <a:p>
            <a:pPr marL="0" indent="0">
              <a:buNone/>
            </a:pPr>
            <a:r>
              <a:rPr lang="en-US" sz="1800" i="1" dirty="0"/>
              <a:t>Fact pattern</a:t>
            </a:r>
            <a:endParaRPr lang="en-ID" sz="1800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E050F1-E39F-4A18-9F02-49B8013375CA}"/>
              </a:ext>
            </a:extLst>
          </p:cNvPr>
          <p:cNvGrpSpPr/>
          <p:nvPr/>
        </p:nvGrpSpPr>
        <p:grpSpPr>
          <a:xfrm>
            <a:off x="1066800" y="1879886"/>
            <a:ext cx="3810000" cy="1275127"/>
            <a:chOff x="1066800" y="1879886"/>
            <a:chExt cx="3810000" cy="127512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4BEA98-20ED-4544-A9B1-67AE05A4AF0E}"/>
                </a:ext>
              </a:extLst>
            </p:cNvPr>
            <p:cNvSpPr/>
            <p:nvPr/>
          </p:nvSpPr>
          <p:spPr bwMode="auto">
            <a:xfrm>
              <a:off x="1066800" y="1879886"/>
              <a:ext cx="3810000" cy="127512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lvl="2" eaLnBrk="1" hangingPunct="1">
                <a:spcBef>
                  <a:spcPct val="20000"/>
                </a:spcBef>
              </a:pP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Entitas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menerbitkan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kontrak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pada 1 </a:t>
              </a:r>
              <a:r>
                <a:rPr kumimoji="0" lang="en-US" sz="16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Juli</a:t>
              </a: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20X1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Graphic 8" descr="Checklist with solid fill">
              <a:extLst>
                <a:ext uri="{FF2B5EF4-FFF2-40B4-BE49-F238E27FC236}">
                  <a16:creationId xmlns:a16="http://schemas.microsoft.com/office/drawing/2014/main" id="{5021D38A-08E5-4AE2-9E23-C4F4731A6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7457" y="2245094"/>
              <a:ext cx="641562" cy="64156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A0FF11-8FE7-4817-B69F-AFF8963DF389}"/>
              </a:ext>
            </a:extLst>
          </p:cNvPr>
          <p:cNvGrpSpPr/>
          <p:nvPr/>
        </p:nvGrpSpPr>
        <p:grpSpPr>
          <a:xfrm>
            <a:off x="5410200" y="1879886"/>
            <a:ext cx="3810000" cy="1336800"/>
            <a:chOff x="5410200" y="1879886"/>
            <a:chExt cx="3810000" cy="1336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856ED7-943C-4203-9631-C783E62F5C4E}"/>
                </a:ext>
              </a:extLst>
            </p:cNvPr>
            <p:cNvSpPr/>
            <p:nvPr/>
          </p:nvSpPr>
          <p:spPr bwMode="auto">
            <a:xfrm>
              <a:off x="5410200" y="1879886"/>
              <a:ext cx="3810000" cy="1336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lvl="2" eaLnBrk="1" hangingPunct="1">
                <a:spcBef>
                  <a:spcPct val="20000"/>
                </a:spcBef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Jangka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waktu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pertanggungan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adalah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1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tahun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( 1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Juli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20X1 – 30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Juni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20X2)</a:t>
              </a:r>
              <a:endParaRPr kumimoji="0" lang="en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Graphic 10" descr="Daily calendar outline">
              <a:extLst>
                <a:ext uri="{FF2B5EF4-FFF2-40B4-BE49-F238E27FC236}">
                  <a16:creationId xmlns:a16="http://schemas.microsoft.com/office/drawing/2014/main" id="{8E3E86F6-1817-470F-A607-0AD36F28E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79165" y="2219388"/>
              <a:ext cx="586701" cy="6096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042BF0-3282-4039-8AE9-F0EF2E3247CF}"/>
              </a:ext>
            </a:extLst>
          </p:cNvPr>
          <p:cNvGrpSpPr/>
          <p:nvPr/>
        </p:nvGrpSpPr>
        <p:grpSpPr>
          <a:xfrm>
            <a:off x="5410200" y="3662876"/>
            <a:ext cx="3810000" cy="1273253"/>
            <a:chOff x="5410200" y="3662876"/>
            <a:chExt cx="3810000" cy="127325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0C6811-F90B-4242-AD98-B5EFC3AFC8A3}"/>
                </a:ext>
              </a:extLst>
            </p:cNvPr>
            <p:cNvSpPr/>
            <p:nvPr/>
          </p:nvSpPr>
          <p:spPr bwMode="auto">
            <a:xfrm>
              <a:off x="5410200" y="3662876"/>
              <a:ext cx="3810000" cy="127325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lvl="2" eaLnBrk="1" hangingPunct="1">
                <a:spcBef>
                  <a:spcPct val="20000"/>
                </a:spcBef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Arus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kas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akuisisi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asuransi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sebesar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CU180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dibayarkan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pada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tanggal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1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Juli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20X1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Graphic 12" descr="Money with solid fill">
              <a:extLst>
                <a:ext uri="{FF2B5EF4-FFF2-40B4-BE49-F238E27FC236}">
                  <a16:creationId xmlns:a16="http://schemas.microsoft.com/office/drawing/2014/main" id="{7E61E961-46F6-42A2-A9AA-3E1B97C52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79165" y="3955590"/>
              <a:ext cx="639328" cy="63932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7BBE7E-D6AA-4A61-8B70-9412ECE57AC0}"/>
              </a:ext>
            </a:extLst>
          </p:cNvPr>
          <p:cNvGrpSpPr/>
          <p:nvPr/>
        </p:nvGrpSpPr>
        <p:grpSpPr>
          <a:xfrm>
            <a:off x="1087582" y="3661003"/>
            <a:ext cx="3810000" cy="1275126"/>
            <a:chOff x="1087582" y="3661003"/>
            <a:chExt cx="3810000" cy="127512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F72B121-FB90-479D-83B2-47899A59D4F7}"/>
                </a:ext>
              </a:extLst>
            </p:cNvPr>
            <p:cNvSpPr/>
            <p:nvPr/>
          </p:nvSpPr>
          <p:spPr bwMode="auto">
            <a:xfrm>
              <a:off x="1087582" y="3661003"/>
              <a:ext cx="3810000" cy="127512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lvl="2" eaLnBrk="1" hangingPunct="1">
                <a:spcBef>
                  <a:spcPct val="20000"/>
                </a:spcBef>
              </a:pP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Premi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yang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dibebankan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adalah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CU1200</a:t>
              </a:r>
              <a:endParaRPr kumimoji="0" lang="en-ID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Graphic 14" descr="Money outline">
              <a:extLst>
                <a:ext uri="{FF2B5EF4-FFF2-40B4-BE49-F238E27FC236}">
                  <a16:creationId xmlns:a16="http://schemas.microsoft.com/office/drawing/2014/main" id="{6FD029E4-395D-4094-B904-5ACD1EE47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47457" y="3897688"/>
              <a:ext cx="715528" cy="715528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C5E03C0-B720-4C17-A290-C7EDD4856398}"/>
              </a:ext>
            </a:extLst>
          </p:cNvPr>
          <p:cNvSpPr/>
          <p:nvPr/>
        </p:nvSpPr>
        <p:spPr bwMode="auto">
          <a:xfrm>
            <a:off x="1087582" y="4978342"/>
            <a:ext cx="8132618" cy="10755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Asumsi</a:t>
            </a:r>
            <a:endParaRPr kumimoji="0" 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Layanan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merata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pertanggungan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klaim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IFRS 17,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dicatat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endParaRPr kumimoji="0" lang="en-ID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076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EDA7-2E53-4471-B2E9-75902FD45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86" y="130871"/>
            <a:ext cx="10503698" cy="1492984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Premium Allocation Approach (PAA)</a:t>
            </a:r>
            <a:br>
              <a:rPr lang="en-US" dirty="0">
                <a:latin typeface="Fjalla One" panose="02000506040000020004" pitchFamily="2" charset="0"/>
              </a:rPr>
            </a:br>
            <a:r>
              <a:rPr lang="en-US" sz="2400" b="0" dirty="0" err="1">
                <a:latin typeface="Fjalla One" panose="02000506040000020004" pitchFamily="2" charset="0"/>
              </a:rPr>
              <a:t>Studi</a:t>
            </a:r>
            <a:r>
              <a:rPr lang="en-US" sz="2400" b="0" dirty="0">
                <a:latin typeface="Fjalla One" panose="02000506040000020004" pitchFamily="2" charset="0"/>
              </a:rPr>
              <a:t> </a:t>
            </a:r>
            <a:r>
              <a:rPr lang="en-US" sz="2400" b="0" dirty="0" err="1">
                <a:latin typeface="Fjalla One" panose="02000506040000020004" pitchFamily="2" charset="0"/>
              </a:rPr>
              <a:t>kasus</a:t>
            </a:r>
            <a:br>
              <a:rPr lang="en-US" sz="2400" b="0" dirty="0">
                <a:latin typeface="Fjalla One" panose="02000506040000020004" pitchFamily="2" charset="0"/>
              </a:rPr>
            </a:br>
            <a:r>
              <a:rPr lang="en-US" sz="1800" b="0" dirty="0" err="1">
                <a:latin typeface="Fjalla One" panose="02000506040000020004" pitchFamily="2" charset="0"/>
              </a:rPr>
              <a:t>skenario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Premi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dibayar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dimuka</a:t>
            </a:r>
            <a:endParaRPr lang="en-ID" sz="1800" b="0" dirty="0">
              <a:latin typeface="Fjalla One" panose="0200050604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92E734-B7F8-4E05-A46F-9CA40F0E1E58}"/>
              </a:ext>
            </a:extLst>
          </p:cNvPr>
          <p:cNvSpPr/>
          <p:nvPr/>
        </p:nvSpPr>
        <p:spPr bwMode="auto">
          <a:xfrm>
            <a:off x="546444" y="1826088"/>
            <a:ext cx="1005846" cy="428963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vert270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IFRS 17 PAA</a:t>
            </a:r>
            <a:endParaRPr kumimoji="0" lang="en-ID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C8EF7-9B16-44AF-A94F-C2BA4F166973}"/>
              </a:ext>
            </a:extLst>
          </p:cNvPr>
          <p:cNvSpPr/>
          <p:nvPr/>
        </p:nvSpPr>
        <p:spPr bwMode="auto">
          <a:xfrm>
            <a:off x="1480457" y="1846002"/>
            <a:ext cx="9589298" cy="4240696"/>
          </a:xfrm>
          <a:prstGeom prst="rect">
            <a:avLst/>
          </a:prstGeom>
          <a:solidFill>
            <a:schemeClr val="bg1"/>
          </a:solidFill>
          <a:ln w="41275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DD224D-3C65-472A-A9D5-3270468D4611}"/>
              </a:ext>
            </a:extLst>
          </p:cNvPr>
          <p:cNvSpPr/>
          <p:nvPr/>
        </p:nvSpPr>
        <p:spPr bwMode="auto">
          <a:xfrm>
            <a:off x="1828800" y="5441127"/>
            <a:ext cx="9078084" cy="5024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/ (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liabilitas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posisi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dilaporkan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ID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E01756-37B5-4BF4-A774-B7636D899657}"/>
              </a:ext>
            </a:extLst>
          </p:cNvPr>
          <p:cNvSpPr/>
          <p:nvPr/>
        </p:nvSpPr>
        <p:spPr bwMode="auto">
          <a:xfrm>
            <a:off x="1828800" y="2072133"/>
            <a:ext cx="3826235" cy="902207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Receipt of premium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Dr. Cash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			1200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>
                <a:tab pos="3144838" algn="l"/>
              </a:tabLst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Cr. Insurance contract liability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1200</a:t>
            </a:r>
            <a:endParaRPr kumimoji="0" lang="en-ID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761DD6-8A71-43DF-83D0-3D8217D5C140}"/>
              </a:ext>
            </a:extLst>
          </p:cNvPr>
          <p:cNvSpPr/>
          <p:nvPr/>
        </p:nvSpPr>
        <p:spPr bwMode="auto">
          <a:xfrm>
            <a:off x="6589048" y="2057400"/>
            <a:ext cx="3958701" cy="902206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Insurance </a:t>
            </a:r>
            <a:r>
              <a:rPr kumimoji="0" lang="en-US" sz="1400" b="1" i="1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acouisition</a:t>
            </a: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cash flows: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508250" algn="l"/>
                <a:tab pos="3227388" algn="l"/>
              </a:tabLst>
            </a:pP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Dr. Insurance contract liability 	  180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508250" algn="l"/>
                <a:tab pos="3227388" algn="l"/>
              </a:tabLst>
            </a:pPr>
            <a:r>
              <a:rPr kumimoji="0" lang="en-US" sz="1400" i="1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   Cr. Cash		  180</a:t>
            </a:r>
            <a:endParaRPr kumimoji="0" lang="en-ID" sz="140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69E0D5F-6788-41C9-9B13-0533A0EDFBEC}"/>
              </a:ext>
            </a:extLst>
          </p:cNvPr>
          <p:cNvGraphicFramePr>
            <a:graphicFrameLocks noGrp="1"/>
          </p:cNvGraphicFramePr>
          <p:nvPr/>
        </p:nvGraphicFramePr>
        <p:xfrm>
          <a:off x="2667757" y="3415530"/>
          <a:ext cx="7542285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457">
                  <a:extLst>
                    <a:ext uri="{9D8B030D-6E8A-4147-A177-3AD203B41FA5}">
                      <a16:colId xmlns:a16="http://schemas.microsoft.com/office/drawing/2014/main" val="362771801"/>
                    </a:ext>
                  </a:extLst>
                </a:gridCol>
                <a:gridCol w="1508457">
                  <a:extLst>
                    <a:ext uri="{9D8B030D-6E8A-4147-A177-3AD203B41FA5}">
                      <a16:colId xmlns:a16="http://schemas.microsoft.com/office/drawing/2014/main" val="375393051"/>
                    </a:ext>
                  </a:extLst>
                </a:gridCol>
                <a:gridCol w="1508457">
                  <a:extLst>
                    <a:ext uri="{9D8B030D-6E8A-4147-A177-3AD203B41FA5}">
                      <a16:colId xmlns:a16="http://schemas.microsoft.com/office/drawing/2014/main" val="2848235015"/>
                    </a:ext>
                  </a:extLst>
                </a:gridCol>
                <a:gridCol w="1508457">
                  <a:extLst>
                    <a:ext uri="{9D8B030D-6E8A-4147-A177-3AD203B41FA5}">
                      <a16:colId xmlns:a16="http://schemas.microsoft.com/office/drawing/2014/main" val="3800790647"/>
                    </a:ext>
                  </a:extLst>
                </a:gridCol>
                <a:gridCol w="1508457">
                  <a:extLst>
                    <a:ext uri="{9D8B030D-6E8A-4147-A177-3AD203B41FA5}">
                      <a16:colId xmlns:a16="http://schemas.microsoft.com/office/drawing/2014/main" val="2455811452"/>
                    </a:ext>
                  </a:extLst>
                </a:gridCol>
              </a:tblGrid>
              <a:tr h="29571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01.07.X1</a:t>
                      </a: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30.09.X1</a:t>
                      </a: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31.09.x1</a:t>
                      </a: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31.03.X2</a:t>
                      </a: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30.06.X2</a:t>
                      </a: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7543523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C77444-F5B0-4D48-B498-1D14A419AA9B}"/>
              </a:ext>
            </a:extLst>
          </p:cNvPr>
          <p:cNvSpPr/>
          <p:nvPr/>
        </p:nvSpPr>
        <p:spPr bwMode="auto">
          <a:xfrm>
            <a:off x="1552290" y="4248295"/>
            <a:ext cx="4487309" cy="1076229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1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Amortisation</a:t>
            </a: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insurance </a:t>
            </a:r>
            <a:r>
              <a:rPr kumimoji="0" lang="en-US" sz="1400" b="1" i="1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accuisition</a:t>
            </a: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cash flows: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965450" algn="l"/>
                <a:tab pos="3587750" algn="l"/>
              </a:tabLst>
            </a:pP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Dr. Insurance service expenses 	    45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965450" algn="l"/>
                <a:tab pos="3587750" algn="l"/>
              </a:tabLst>
            </a:pPr>
            <a:r>
              <a:rPr kumimoji="0" lang="en-US" sz="1400" i="1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  Cr. Insurance contract liability	  	  45</a:t>
            </a:r>
            <a:endParaRPr kumimoji="0" lang="en-ID" sz="140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2D9725-033B-4B26-AA52-9027846CB551}"/>
              </a:ext>
            </a:extLst>
          </p:cNvPr>
          <p:cNvSpPr/>
          <p:nvPr/>
        </p:nvSpPr>
        <p:spPr bwMode="auto">
          <a:xfrm>
            <a:off x="6224230" y="4206751"/>
            <a:ext cx="4487310" cy="1076227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Insurance revenue: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965450" algn="l"/>
                <a:tab pos="3587750" algn="l"/>
              </a:tabLst>
            </a:pPr>
            <a:r>
              <a:rPr kumimoji="0" lang="en-US" sz="1400" i="1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Dr. Insurance contract liability 	   300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>
                <a:tab pos="2965450" algn="l"/>
                <a:tab pos="3587750" algn="l"/>
              </a:tabLst>
            </a:pP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Cr. Insurance revenue		   300</a:t>
            </a:r>
            <a:endParaRPr kumimoji="0" lang="en-ID" sz="140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BF6A35ED-19F8-4580-92AC-21BF2C880264}"/>
              </a:ext>
            </a:extLst>
          </p:cNvPr>
          <p:cNvSpPr/>
          <p:nvPr/>
        </p:nvSpPr>
        <p:spPr bwMode="auto">
          <a:xfrm>
            <a:off x="3352800" y="3018740"/>
            <a:ext cx="381000" cy="281374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DEB89C-C325-450A-8A01-BEEC1CBB9F46}"/>
              </a:ext>
            </a:extLst>
          </p:cNvPr>
          <p:cNvCxnSpPr/>
          <p:nvPr/>
        </p:nvCxnSpPr>
        <p:spPr bwMode="auto">
          <a:xfrm>
            <a:off x="4706203" y="3686815"/>
            <a:ext cx="0" cy="248649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865834-D795-459E-ACD9-B080B6B05319}"/>
              </a:ext>
            </a:extLst>
          </p:cNvPr>
          <p:cNvCxnSpPr/>
          <p:nvPr/>
        </p:nvCxnSpPr>
        <p:spPr bwMode="auto">
          <a:xfrm>
            <a:off x="9460882" y="3686816"/>
            <a:ext cx="0" cy="248649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C2258B-4B48-4EC9-BF22-DEEC14C63945}"/>
              </a:ext>
            </a:extLst>
          </p:cNvPr>
          <p:cNvCxnSpPr>
            <a:cxnSpLocks/>
          </p:cNvCxnSpPr>
          <p:nvPr/>
        </p:nvCxnSpPr>
        <p:spPr bwMode="auto">
          <a:xfrm>
            <a:off x="4706203" y="3935465"/>
            <a:ext cx="4754679" cy="0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381881A-D363-47C8-848C-5B83209134B3}"/>
              </a:ext>
            </a:extLst>
          </p:cNvPr>
          <p:cNvSpPr/>
          <p:nvPr/>
        </p:nvSpPr>
        <p:spPr bwMode="auto">
          <a:xfrm>
            <a:off x="5175270" y="3966350"/>
            <a:ext cx="305179" cy="220738"/>
          </a:xfrm>
          <a:prstGeom prst="down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C03187FB-17E6-4398-BC24-12747F8403B8}"/>
              </a:ext>
            </a:extLst>
          </p:cNvPr>
          <p:cNvSpPr/>
          <p:nvPr/>
        </p:nvSpPr>
        <p:spPr bwMode="auto">
          <a:xfrm>
            <a:off x="8286806" y="3946434"/>
            <a:ext cx="305179" cy="220738"/>
          </a:xfrm>
          <a:prstGeom prst="down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76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EDA7-2E53-4471-B2E9-75902FD45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86" y="130871"/>
            <a:ext cx="10503698" cy="1492984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Premium Allocation Approach (PAA)</a:t>
            </a:r>
            <a:br>
              <a:rPr lang="en-US" dirty="0">
                <a:latin typeface="Fjalla One" panose="02000506040000020004" pitchFamily="2" charset="0"/>
              </a:rPr>
            </a:br>
            <a:r>
              <a:rPr lang="en-US" sz="2400" b="0" dirty="0" err="1">
                <a:latin typeface="Fjalla One" panose="02000506040000020004" pitchFamily="2" charset="0"/>
              </a:rPr>
              <a:t>Studi</a:t>
            </a:r>
            <a:r>
              <a:rPr lang="en-US" sz="2400" b="0" dirty="0">
                <a:latin typeface="Fjalla One" panose="02000506040000020004" pitchFamily="2" charset="0"/>
              </a:rPr>
              <a:t> </a:t>
            </a:r>
            <a:r>
              <a:rPr lang="en-US" sz="2400" b="0" dirty="0" err="1">
                <a:latin typeface="Fjalla One" panose="02000506040000020004" pitchFamily="2" charset="0"/>
              </a:rPr>
              <a:t>kasus</a:t>
            </a:r>
            <a:br>
              <a:rPr lang="en-US" sz="2400" b="0" dirty="0">
                <a:latin typeface="Fjalla One" panose="02000506040000020004" pitchFamily="2" charset="0"/>
              </a:rPr>
            </a:br>
            <a:r>
              <a:rPr lang="en-US" sz="1800" b="0" dirty="0" err="1">
                <a:latin typeface="Fjalla One" panose="02000506040000020004" pitchFamily="2" charset="0"/>
              </a:rPr>
              <a:t>skenario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Premi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dibayar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dimuka</a:t>
            </a:r>
            <a:endParaRPr lang="en-ID" sz="1800" b="0" dirty="0">
              <a:latin typeface="Fjalla One" panose="02000506040000020004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5A6A91-B2E0-42D2-B2A8-EC150EBDD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0" t="28889" r="18750" b="13333"/>
          <a:stretch/>
        </p:blipFill>
        <p:spPr>
          <a:xfrm>
            <a:off x="609600" y="1660298"/>
            <a:ext cx="10744200" cy="44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221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EDA7-2E53-4471-B2E9-75902FD45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86" y="130871"/>
            <a:ext cx="10503698" cy="1492984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Premium Allocation Approach (PAA)</a:t>
            </a:r>
            <a:br>
              <a:rPr lang="en-US" dirty="0">
                <a:latin typeface="Fjalla One" panose="02000506040000020004" pitchFamily="2" charset="0"/>
              </a:rPr>
            </a:br>
            <a:r>
              <a:rPr lang="en-US" sz="2400" b="0" dirty="0" err="1">
                <a:latin typeface="Fjalla One" panose="02000506040000020004" pitchFamily="2" charset="0"/>
              </a:rPr>
              <a:t>Studi</a:t>
            </a:r>
            <a:r>
              <a:rPr lang="en-US" sz="2400" b="0" dirty="0">
                <a:latin typeface="Fjalla One" panose="02000506040000020004" pitchFamily="2" charset="0"/>
              </a:rPr>
              <a:t> </a:t>
            </a:r>
            <a:r>
              <a:rPr lang="en-US" sz="2400" b="0" dirty="0" err="1">
                <a:latin typeface="Fjalla One" panose="02000506040000020004" pitchFamily="2" charset="0"/>
              </a:rPr>
              <a:t>kasus</a:t>
            </a:r>
            <a:br>
              <a:rPr lang="en-US" sz="2400" b="0" dirty="0">
                <a:latin typeface="Fjalla One" panose="02000506040000020004" pitchFamily="2" charset="0"/>
              </a:rPr>
            </a:br>
            <a:r>
              <a:rPr lang="en-US" sz="1800" b="0" dirty="0" err="1">
                <a:latin typeface="Fjalla One" panose="02000506040000020004" pitchFamily="2" charset="0"/>
              </a:rPr>
              <a:t>skenario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Premi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dibayar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dimuka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Perbedaan</a:t>
            </a:r>
            <a:r>
              <a:rPr lang="en-US" sz="1800" b="0" dirty="0">
                <a:latin typeface="Fjalla One" panose="02000506040000020004" pitchFamily="2" charset="0"/>
              </a:rPr>
              <a:t> IFRS 4 dan IFRS 17</a:t>
            </a:r>
            <a:endParaRPr lang="en-ID" sz="1800" b="0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CC2007-9450-49E6-B829-B9C3DAFCD4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0" t="34443" r="18125" b="11112"/>
          <a:stretch/>
        </p:blipFill>
        <p:spPr>
          <a:xfrm>
            <a:off x="685800" y="1623855"/>
            <a:ext cx="10744200" cy="43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922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EDA7-2E53-4471-B2E9-75902FD45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86" y="130871"/>
            <a:ext cx="10503698" cy="1492984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Premium Allocation Approach (PAA)</a:t>
            </a:r>
            <a:br>
              <a:rPr lang="en-US" dirty="0">
                <a:latin typeface="Fjalla One" panose="02000506040000020004" pitchFamily="2" charset="0"/>
              </a:rPr>
            </a:br>
            <a:r>
              <a:rPr lang="en-US" sz="2400" b="0" dirty="0" err="1">
                <a:latin typeface="Fjalla One" panose="02000506040000020004" pitchFamily="2" charset="0"/>
              </a:rPr>
              <a:t>Studi</a:t>
            </a:r>
            <a:r>
              <a:rPr lang="en-US" sz="2400" b="0" dirty="0">
                <a:latin typeface="Fjalla One" panose="02000506040000020004" pitchFamily="2" charset="0"/>
              </a:rPr>
              <a:t> </a:t>
            </a:r>
            <a:r>
              <a:rPr lang="en-US" sz="2400" b="0" dirty="0" err="1">
                <a:latin typeface="Fjalla One" panose="02000506040000020004" pitchFamily="2" charset="0"/>
              </a:rPr>
              <a:t>kasus</a:t>
            </a:r>
            <a:br>
              <a:rPr lang="en-US" sz="2400" b="0" dirty="0">
                <a:latin typeface="Fjalla One" panose="02000506040000020004" pitchFamily="2" charset="0"/>
              </a:rPr>
            </a:br>
            <a:r>
              <a:rPr lang="en-US" sz="1800" b="0" dirty="0" err="1">
                <a:latin typeface="Fjalla One" panose="02000506040000020004" pitchFamily="2" charset="0"/>
              </a:rPr>
              <a:t>skenario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Premi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dibayar</a:t>
            </a:r>
            <a:r>
              <a:rPr lang="en-US" sz="1800" b="0" dirty="0">
                <a:latin typeface="Fjalla One" panose="02000506040000020004" pitchFamily="2" charset="0"/>
              </a:rPr>
              <a:t> </a:t>
            </a:r>
            <a:r>
              <a:rPr lang="en-US" sz="1800" b="0" dirty="0" err="1">
                <a:latin typeface="Fjalla One" panose="02000506040000020004" pitchFamily="2" charset="0"/>
              </a:rPr>
              <a:t>dimuka</a:t>
            </a:r>
            <a:r>
              <a:rPr lang="en-US" sz="1800" b="0" dirty="0">
                <a:latin typeface="Fjalla One" panose="02000506040000020004" pitchFamily="2" charset="0"/>
              </a:rPr>
              <a:t> – </a:t>
            </a:r>
            <a:r>
              <a:rPr lang="en-US" sz="1800" b="0" dirty="0" err="1">
                <a:latin typeface="Fjalla One" panose="02000506040000020004" pitchFamily="2" charset="0"/>
              </a:rPr>
              <a:t>Perbedaan</a:t>
            </a:r>
            <a:r>
              <a:rPr lang="en-US" sz="1800" b="0" dirty="0">
                <a:latin typeface="Fjalla One" panose="02000506040000020004" pitchFamily="2" charset="0"/>
              </a:rPr>
              <a:t> IFRS 4 dan IFRS 17</a:t>
            </a:r>
            <a:endParaRPr lang="en-ID" sz="1800" b="0" dirty="0">
              <a:latin typeface="Fjalla One" panose="0200050604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8B14A-3C53-4FA0-8FE2-6EE6995135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0" t="33333" r="16250" b="11111"/>
          <a:stretch/>
        </p:blipFill>
        <p:spPr>
          <a:xfrm>
            <a:off x="762000" y="1752600"/>
            <a:ext cx="11049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42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B292-19C1-4198-8DD2-F8691B5AE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Pendekatan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Biaya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Variabel</a:t>
            </a:r>
            <a:r>
              <a:rPr lang="en-US" dirty="0">
                <a:latin typeface="Fjalla One" panose="02000506040000020004" pitchFamily="2" charset="0"/>
              </a:rPr>
              <a:t> Fee Approach</a:t>
            </a:r>
            <a:endParaRPr lang="en-ID" dirty="0">
              <a:latin typeface="Fjalla One" panose="0200050604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EEFC74-616D-4C63-8788-35D553D8B206}"/>
              </a:ext>
            </a:extLst>
          </p:cNvPr>
          <p:cNvSpPr/>
          <p:nvPr/>
        </p:nvSpPr>
        <p:spPr>
          <a:xfrm>
            <a:off x="838200" y="1676399"/>
            <a:ext cx="10972800" cy="3978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230"/>
              </a:spcBef>
            </a:pP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pendekatan</a:t>
            </a:r>
            <a:r>
              <a:rPr lang="en-ID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variable </a:t>
            </a:r>
            <a:r>
              <a:rPr lang="en-ID" spc="-70" dirty="0">
                <a:latin typeface="Calibri" panose="020F0502020204030204" pitchFamily="34" charset="0"/>
                <a:cs typeface="Calibri" panose="020F0502020204030204" pitchFamily="34" charset="0"/>
              </a:rPr>
              <a:t>(Variable </a:t>
            </a:r>
            <a:r>
              <a:rPr lang="en-ID" spc="-75" dirty="0">
                <a:latin typeface="Calibri" panose="020F0502020204030204" pitchFamily="34" charset="0"/>
                <a:cs typeface="Calibri" panose="020F0502020204030204" pitchFamily="34" charset="0"/>
              </a:rPr>
              <a:t>Fee 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Approach)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0" dirty="0" err="1"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ID" spc="-30" dirty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en-ID" spc="-3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ID" spc="-75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 marR="9525" indent="-295275">
              <a:lnSpc>
                <a:spcPts val="1700"/>
              </a:lnSpc>
              <a:spcBef>
                <a:spcPts val="835"/>
              </a:spcBef>
              <a:buAutoNum type="arabicPeriod"/>
              <a:tabLst>
                <a:tab pos="306705" algn="l"/>
                <a:tab pos="307975" algn="l"/>
              </a:tabLst>
            </a:pP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polis </a:t>
            </a:r>
            <a:r>
              <a:rPr lang="en-ID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berpartisipasi</a:t>
            </a:r>
            <a:r>
              <a:rPr lang="en-ID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ID" b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b="1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kumpulan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teridentifikasi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80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spc="-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pc="-70" dirty="0"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pendasar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i="1" spc="-105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ID" b="1" i="1" spc="-105" dirty="0">
                <a:latin typeface="Calibri" panose="020F0502020204030204" pitchFamily="34" charset="0"/>
                <a:cs typeface="Calibri" panose="020F0502020204030204" pitchFamily="34" charset="0"/>
              </a:rPr>
              <a:t>clearly </a:t>
            </a:r>
            <a:r>
              <a:rPr lang="en-ID" b="1" i="1" spc="-95" dirty="0">
                <a:latin typeface="Calibri" panose="020F0502020204030204" pitchFamily="34" charset="0"/>
                <a:cs typeface="Calibri" panose="020F0502020204030204" pitchFamily="34" charset="0"/>
              </a:rPr>
              <a:t>identifiable </a:t>
            </a:r>
            <a:r>
              <a:rPr lang="en-ID" b="1" i="1" spc="-70" dirty="0">
                <a:latin typeface="Calibri" panose="020F0502020204030204" pitchFamily="34" charset="0"/>
                <a:cs typeface="Calibri" panose="020F0502020204030204" pitchFamily="34" charset="0"/>
              </a:rPr>
              <a:t>underlying pool </a:t>
            </a:r>
            <a:r>
              <a:rPr lang="en-ID" b="1" i="1" spc="-9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ID" b="1" i="1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spc="-95" dirty="0"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  <a:r>
              <a:rPr lang="en-ID" i="1" spc="-95" dirty="0"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 indent="-295275">
              <a:lnSpc>
                <a:spcPts val="1750"/>
              </a:lnSpc>
              <a:spcBef>
                <a:spcPts val="660"/>
              </a:spcBef>
              <a:buAutoNum type="arabicPeriod"/>
              <a:tabLst>
                <a:tab pos="306705" algn="l"/>
                <a:tab pos="307975" algn="l"/>
              </a:tabLst>
            </a:pP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memperkirakan</a:t>
            </a:r>
            <a:r>
              <a:rPr lang="en-ID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membayar</a:t>
            </a:r>
            <a:r>
              <a:rPr lang="en-ID" b="1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b="1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yang</a:t>
            </a:r>
            <a:r>
              <a:rPr lang="en-ID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setara</a:t>
            </a:r>
            <a:r>
              <a:rPr lang="en-ID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ID" b="1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substansial</a:t>
            </a:r>
            <a:r>
              <a:rPr lang="en-ID" b="1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b="1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imbal</a:t>
            </a:r>
            <a:r>
              <a:rPr lang="en-ID" b="1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ID" b="1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>
              <a:lnSpc>
                <a:spcPts val="1750"/>
              </a:lnSpc>
            </a:pPr>
            <a:r>
              <a:rPr lang="en-ID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70" dirty="0">
                <a:latin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pendasar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polis,</a:t>
            </a:r>
            <a:r>
              <a:rPr lang="en-ID" spc="-2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50" dirty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 marR="6985" indent="-295275">
              <a:lnSpc>
                <a:spcPts val="1700"/>
              </a:lnSpc>
              <a:spcBef>
                <a:spcPts val="835"/>
              </a:spcBef>
              <a:buFont typeface="Trebuchet MS"/>
              <a:buAutoNum type="arabicPeriod" startAt="3"/>
              <a:tabLst>
                <a:tab pos="351790" algn="l"/>
                <a:tab pos="352425" algn="l"/>
                <a:tab pos="3613150" algn="l"/>
                <a:tab pos="4286885" algn="l"/>
                <a:tab pos="4787265" algn="l"/>
                <a:tab pos="5784850" algn="l"/>
                <a:tab pos="7446009" algn="l"/>
              </a:tabLst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Proporsi</a:t>
            </a:r>
            <a:r>
              <a:rPr lang="en-ID" b="1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substansial</a:t>
            </a:r>
            <a:r>
              <a:rPr lang="en-ID" b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dibayarkan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pemegang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	polis </a:t>
            </a:r>
            <a:r>
              <a:rPr lang="en-ID" b="1" spc="-70" dirty="0" err="1">
                <a:latin typeface="Calibri" panose="020F0502020204030204" pitchFamily="34" charset="0"/>
                <a:cs typeface="Calibri" panose="020F0502020204030204" pitchFamily="34" charset="0"/>
              </a:rPr>
              <a:t>mengikuti</a:t>
            </a:r>
            <a:r>
              <a:rPr lang="en-ID" b="1" spc="-7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b="1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b="1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75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70" dirty="0">
                <a:latin typeface="Calibri" panose="020F0502020204030204" pitchFamily="34" charset="0"/>
                <a:cs typeface="Calibri" panose="020F0502020204030204" pitchFamily="34" charset="0"/>
              </a:rPr>
              <a:t>item</a:t>
            </a:r>
            <a:r>
              <a:rPr lang="en-ID" spc="-1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pendasar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 marR="9525" indent="-295275">
              <a:lnSpc>
                <a:spcPct val="92000"/>
              </a:lnSpc>
              <a:spcBef>
                <a:spcPts val="1310"/>
              </a:spcBef>
              <a:buFont typeface="Arial"/>
              <a:buChar char="•"/>
              <a:tabLst>
                <a:tab pos="307975" algn="l"/>
              </a:tabLst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VFA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ID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disambut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oleh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mengarah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(profit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emergemce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product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dibandingkan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ID" spc="-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7340" marR="10160" indent="-295275">
              <a:lnSpc>
                <a:spcPts val="1680"/>
              </a:lnSpc>
              <a:spcBef>
                <a:spcPts val="850"/>
              </a:spcBef>
              <a:buFont typeface="Arial"/>
              <a:buChar char="•"/>
              <a:tabLst>
                <a:tab pos="306705" algn="l"/>
                <a:tab pos="307975" algn="l"/>
              </a:tabLst>
            </a:pP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Penggunakan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70" dirty="0" err="1">
                <a:latin typeface="Calibri" panose="020F0502020204030204" pitchFamily="34" charset="0"/>
                <a:cs typeface="Calibri" panose="020F0502020204030204" pitchFamily="34" charset="0"/>
              </a:rPr>
              <a:t>marjin</a:t>
            </a:r>
            <a:r>
              <a:rPr lang="en-ID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8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ID" spc="-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kontraktual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" dirty="0">
                <a:latin typeface="Calibri" panose="020F0502020204030204" pitchFamily="34" charset="0"/>
                <a:cs typeface="Calibri" panose="020F0502020204030204" pitchFamily="34" charset="0"/>
              </a:rPr>
              <a:t>(CSM)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ID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0" dirty="0">
                <a:latin typeface="Calibri" panose="020F0502020204030204" pitchFamily="34" charset="0"/>
                <a:cs typeface="Calibri" panose="020F0502020204030204" pitchFamily="34" charset="0"/>
              </a:rPr>
              <a:t>buffer </a:t>
            </a:r>
            <a:r>
              <a:rPr lang="en-ID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estimasi</a:t>
            </a:r>
            <a:r>
              <a:rPr lang="en-ID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ID" spc="-40" dirty="0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lang="en-ID" spc="-2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35" dirty="0" err="1">
                <a:latin typeface="Calibri" panose="020F0502020204030204" pitchFamily="34" charset="0"/>
                <a:cs typeface="Calibri" panose="020F0502020204030204" pitchFamily="34" charset="0"/>
              </a:rPr>
              <a:t>mengurangi</a:t>
            </a:r>
            <a:r>
              <a:rPr lang="en-ID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volatilitas</a:t>
            </a:r>
            <a:r>
              <a:rPr lang="en-ID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pc="-1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767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B292-19C1-4198-8DD2-F8691B5AE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Perbedaan</a:t>
            </a:r>
            <a:r>
              <a:rPr lang="en-US" dirty="0">
                <a:latin typeface="Fjalla One" panose="02000506040000020004" pitchFamily="2" charset="0"/>
              </a:rPr>
              <a:t> </a:t>
            </a:r>
            <a:r>
              <a:rPr lang="en-US" dirty="0" err="1">
                <a:latin typeface="Fjalla One" panose="02000506040000020004" pitchFamily="2" charset="0"/>
              </a:rPr>
              <a:t>Pengukuran</a:t>
            </a:r>
            <a:endParaRPr lang="en-ID" dirty="0">
              <a:latin typeface="Fjalla One" panose="02000506040000020004" pitchFamily="2" charset="0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2D09072C-A010-4EA5-BED0-B008E97ACA24}"/>
              </a:ext>
            </a:extLst>
          </p:cNvPr>
          <p:cNvGraphicFramePr>
            <a:graphicFrameLocks noGrp="1"/>
          </p:cNvGraphicFramePr>
          <p:nvPr/>
        </p:nvGraphicFramePr>
        <p:xfrm>
          <a:off x="2436965" y="1883602"/>
          <a:ext cx="2360257" cy="18448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0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spc="-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8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jasa</a:t>
                      </a:r>
                      <a:r>
                        <a:rPr sz="1800" spc="-1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11125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sz="1800" spc="-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30810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waktu dari</a:t>
                      </a:r>
                      <a:r>
                        <a:rPr sz="1800" spc="-1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</a:t>
                      </a:r>
                      <a:endParaRPr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2763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800" spc="-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</a:t>
                      </a:r>
                      <a:r>
                        <a:rPr sz="18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</a:t>
                      </a:r>
                      <a:r>
                        <a:rPr sz="18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masa</a:t>
                      </a:r>
                      <a:r>
                        <a:rPr sz="1800" spc="-2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30810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id="{47DC963A-516C-4B3C-9D61-2D8F7886C2FB}"/>
              </a:ext>
            </a:extLst>
          </p:cNvPr>
          <p:cNvSpPr txBox="1"/>
          <p:nvPr/>
        </p:nvSpPr>
        <p:spPr>
          <a:xfrm>
            <a:off x="2406993" y="4114800"/>
            <a:ext cx="2390229" cy="38985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1176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880"/>
              </a:spcBef>
              <a:spcAft>
                <a:spcPts val="600"/>
              </a:spcAft>
            </a:pP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sz="1800" spc="-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0950726-7EB5-4A45-A964-2B58B12CB06A}"/>
              </a:ext>
            </a:extLst>
          </p:cNvPr>
          <p:cNvSpPr txBox="1"/>
          <p:nvPr/>
        </p:nvSpPr>
        <p:spPr>
          <a:xfrm>
            <a:off x="2406993" y="4732909"/>
            <a:ext cx="2390229" cy="390492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12395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885"/>
              </a:spcBef>
            </a:pP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Nilai waktu dari</a:t>
            </a:r>
            <a:r>
              <a:rPr sz="1800" spc="-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0" dirty="0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12158B4-7B9F-4C4A-A64D-CFE2802924E7}"/>
              </a:ext>
            </a:extLst>
          </p:cNvPr>
          <p:cNvSpPr txBox="1"/>
          <p:nvPr/>
        </p:nvSpPr>
        <p:spPr>
          <a:xfrm>
            <a:off x="2436965" y="5410200"/>
            <a:ext cx="2390229" cy="389209"/>
          </a:xfrm>
          <a:prstGeom prst="rect">
            <a:avLst/>
          </a:prstGeom>
          <a:solidFill>
            <a:srgbClr val="5B9BD5"/>
          </a:solidFill>
        </p:spPr>
        <p:txBody>
          <a:bodyPr vert="horz" wrap="square" lIns="0" tIns="111125" rIns="0" bIns="0" rtlCol="0">
            <a:spAutoFit/>
          </a:bodyPr>
          <a:lstStyle/>
          <a:p>
            <a:pPr marL="252729">
              <a:lnSpc>
                <a:spcPct val="100000"/>
              </a:lnSpc>
              <a:spcBef>
                <a:spcPts val="875"/>
              </a:spcBef>
            </a:pPr>
            <a:r>
              <a:rPr sz="1800" spc="-30" dirty="0">
                <a:latin typeface="Calibri" panose="020F0502020204030204" pitchFamily="34" charset="0"/>
                <a:cs typeface="Calibri" panose="020F0502020204030204" pitchFamily="34" charset="0"/>
              </a:rPr>
              <a:t>Arus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kas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sz="1800" spc="-2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1A06CDAA-736B-490E-8F8A-307818A8A8AF}"/>
              </a:ext>
            </a:extLst>
          </p:cNvPr>
          <p:cNvSpPr txBox="1"/>
          <p:nvPr/>
        </p:nvSpPr>
        <p:spPr>
          <a:xfrm>
            <a:off x="8852750" y="4114800"/>
            <a:ext cx="2390229" cy="38985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1176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880"/>
              </a:spcBef>
              <a:spcAft>
                <a:spcPts val="600"/>
              </a:spcAft>
            </a:pP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sz="1800" spc="-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F71ED78-D638-4E82-B53F-0563E669E779}"/>
              </a:ext>
            </a:extLst>
          </p:cNvPr>
          <p:cNvSpPr txBox="1"/>
          <p:nvPr/>
        </p:nvSpPr>
        <p:spPr>
          <a:xfrm>
            <a:off x="8852750" y="4732896"/>
            <a:ext cx="2390229" cy="575028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4604" rIns="0" bIns="0" rtlCol="0">
            <a:spAutoFit/>
          </a:bodyPr>
          <a:lstStyle/>
          <a:p>
            <a:pPr marL="450215" marR="222250" indent="-220979">
              <a:lnSpc>
                <a:spcPct val="103299"/>
              </a:lnSpc>
              <a:spcBef>
                <a:spcPts val="114"/>
              </a:spcBef>
            </a:pP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Nilai waktu dari</a:t>
            </a:r>
            <a:r>
              <a:rPr sz="1800" spc="-2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uang,  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sz="1800" spc="-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6DBC580-C89A-42F8-9744-1BFBC77A698A}"/>
              </a:ext>
            </a:extLst>
          </p:cNvPr>
          <p:cNvSpPr txBox="1"/>
          <p:nvPr/>
        </p:nvSpPr>
        <p:spPr>
          <a:xfrm>
            <a:off x="8882722" y="5410200"/>
            <a:ext cx="2390229" cy="389209"/>
          </a:xfrm>
          <a:prstGeom prst="rect">
            <a:avLst/>
          </a:prstGeom>
          <a:solidFill>
            <a:srgbClr val="5B9BD5"/>
          </a:solidFill>
        </p:spPr>
        <p:txBody>
          <a:bodyPr vert="horz" wrap="square" lIns="0" tIns="111125" rIns="0" bIns="0" rtlCol="0">
            <a:spAutoFit/>
          </a:bodyPr>
          <a:lstStyle/>
          <a:p>
            <a:pPr marL="252729">
              <a:lnSpc>
                <a:spcPct val="100000"/>
              </a:lnSpc>
              <a:spcBef>
                <a:spcPts val="875"/>
              </a:spcBef>
            </a:pPr>
            <a:r>
              <a:rPr sz="1800" spc="-30" dirty="0">
                <a:latin typeface="Calibri" panose="020F0502020204030204" pitchFamily="34" charset="0"/>
                <a:cs typeface="Calibri" panose="020F0502020204030204" pitchFamily="34" charset="0"/>
              </a:rPr>
              <a:t>Arus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kas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sz="1800" spc="-2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BDC87346-A39B-4970-9A23-0203DCCAE9FA}"/>
              </a:ext>
            </a:extLst>
          </p:cNvPr>
          <p:cNvSpPr txBox="1"/>
          <p:nvPr/>
        </p:nvSpPr>
        <p:spPr>
          <a:xfrm>
            <a:off x="2414536" y="1341276"/>
            <a:ext cx="29369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35" dirty="0">
                <a:latin typeface="Calibri" panose="020F0502020204030204" pitchFamily="34" charset="0"/>
                <a:cs typeface="Calibri" panose="020F0502020204030204" pitchFamily="34" charset="0"/>
              </a:rPr>
              <a:t>Model </a:t>
            </a:r>
            <a:r>
              <a:rPr b="1" spc="-100" dirty="0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b="1" spc="-2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75" dirty="0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9472906F-B7FE-4486-A95B-2D77B9D1D0B4}"/>
              </a:ext>
            </a:extLst>
          </p:cNvPr>
          <p:cNvSpPr txBox="1"/>
          <p:nvPr/>
        </p:nvSpPr>
        <p:spPr>
          <a:xfrm>
            <a:off x="8834551" y="1319939"/>
            <a:ext cx="290024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0" dirty="0">
                <a:latin typeface="Calibri" panose="020F0502020204030204" pitchFamily="34" charset="0"/>
                <a:cs typeface="Calibri" panose="020F0502020204030204" pitchFamily="34" charset="0"/>
              </a:rPr>
              <a:t>Pendekatan </a:t>
            </a:r>
            <a:r>
              <a:rPr b="1" spc="-75" dirty="0">
                <a:latin typeface="Calibri" panose="020F0502020204030204" pitchFamily="34" charset="0"/>
                <a:cs typeface="Calibri" panose="020F0502020204030204" pitchFamily="34" charset="0"/>
              </a:rPr>
              <a:t>Alokasi</a:t>
            </a:r>
            <a:r>
              <a:rPr b="1" spc="-20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100" dirty="0"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F19C25C2-44D6-4762-A77B-398E210CADB0}"/>
              </a:ext>
            </a:extLst>
          </p:cNvPr>
          <p:cNvSpPr txBox="1"/>
          <p:nvPr/>
        </p:nvSpPr>
        <p:spPr>
          <a:xfrm>
            <a:off x="762000" y="1341275"/>
            <a:ext cx="997196" cy="2387179"/>
          </a:xfrm>
          <a:prstGeom prst="rect">
            <a:avLst/>
          </a:prstGeom>
        </p:spPr>
        <p:txBody>
          <a:bodyPr vert="vert270" wrap="square" lIns="0" tIns="10160" rIns="0" bIns="0" rtlCol="0">
            <a:spAutoFit/>
          </a:bodyPr>
          <a:lstStyle/>
          <a:p>
            <a:pPr marL="12700" marR="5080" indent="3175" algn="ctr">
              <a:lnSpc>
                <a:spcPct val="90000"/>
              </a:lnSpc>
              <a:spcBef>
                <a:spcPts val="80"/>
              </a:spcBef>
            </a:pP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Liabilitas </a:t>
            </a:r>
            <a:r>
              <a:rPr sz="1800" spc="-75" dirty="0">
                <a:latin typeface="Calibri" panose="020F0502020204030204" pitchFamily="34" charset="0"/>
                <a:cs typeface="Calibri" panose="020F0502020204030204" pitchFamily="34" charset="0"/>
              </a:rPr>
              <a:t>atas </a:t>
            </a:r>
            <a:r>
              <a:rPr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sisa </a:t>
            </a:r>
            <a:r>
              <a:rPr sz="1800" spc="-65" dirty="0">
                <a:latin typeface="Calibri" panose="020F0502020204030204" pitchFamily="34" charset="0"/>
                <a:cs typeface="Calibri" panose="020F0502020204030204" pitchFamily="34" charset="0"/>
              </a:rPr>
              <a:t>masa  </a:t>
            </a:r>
            <a:r>
              <a:rPr sz="1800" spc="-70" dirty="0">
                <a:latin typeface="Calibri" panose="020F0502020204030204" pitchFamily="34" charset="0"/>
                <a:cs typeface="Calibri" panose="020F0502020204030204" pitchFamily="34" charset="0"/>
              </a:rPr>
              <a:t>pertanggungan </a:t>
            </a:r>
            <a:r>
              <a:rPr sz="1800" spc="-195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sz="1800" spc="-85" dirty="0">
                <a:latin typeface="Calibri" panose="020F0502020204030204" pitchFamily="34" charset="0"/>
                <a:cs typeface="Calibri" panose="020F0502020204030204" pitchFamily="34" charset="0"/>
              </a:rPr>
              <a:t>Liabilities  </a:t>
            </a:r>
            <a:r>
              <a:rPr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sz="1800" spc="-70" dirty="0">
                <a:latin typeface="Calibri" panose="020F0502020204030204" pitchFamily="34" charset="0"/>
                <a:cs typeface="Calibri" panose="020F0502020204030204" pitchFamily="34" charset="0"/>
              </a:rPr>
              <a:t>Remaining Coverage  </a:t>
            </a:r>
            <a:r>
              <a:rPr sz="1800" i="1" spc="-90" dirty="0">
                <a:latin typeface="Calibri" panose="020F0502020204030204" pitchFamily="34" charset="0"/>
                <a:cs typeface="Calibri" panose="020F0502020204030204" pitchFamily="34" charset="0"/>
              </a:rPr>
              <a:t>(Premium</a:t>
            </a:r>
            <a:r>
              <a:rPr sz="1800" i="1" spc="-1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i="1" spc="-100" dirty="0">
                <a:latin typeface="Calibri" panose="020F0502020204030204" pitchFamily="34" charset="0"/>
                <a:cs typeface="Calibri" panose="020F0502020204030204" pitchFamily="34" charset="0"/>
              </a:rPr>
              <a:t>Reserve/LFRC)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CE4DD2C5-67D8-422F-9E3E-805691D073FF}"/>
              </a:ext>
            </a:extLst>
          </p:cNvPr>
          <p:cNvSpPr txBox="1"/>
          <p:nvPr/>
        </p:nvSpPr>
        <p:spPr>
          <a:xfrm>
            <a:off x="1066800" y="3988905"/>
            <a:ext cx="997196" cy="2107095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 marR="5080" indent="2540" algn="ctr">
              <a:lnSpc>
                <a:spcPct val="90000"/>
              </a:lnSpc>
              <a:spcBef>
                <a:spcPts val="10"/>
              </a:spcBef>
            </a:pP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Liabilitas </a:t>
            </a:r>
            <a:r>
              <a:rPr sz="1800" spc="-75" dirty="0">
                <a:latin typeface="Calibri" panose="020F0502020204030204" pitchFamily="34" charset="0"/>
                <a:cs typeface="Calibri" panose="020F0502020204030204" pitchFamily="34" charset="0"/>
              </a:rPr>
              <a:t>atas </a:t>
            </a:r>
            <a:r>
              <a:rPr sz="1800" spc="-85" dirty="0">
                <a:latin typeface="Calibri" panose="020F0502020204030204" pitchFamily="34" charset="0"/>
                <a:cs typeface="Calibri" panose="020F0502020204030204" pitchFamily="34" charset="0"/>
              </a:rPr>
              <a:t>klaim  </a:t>
            </a:r>
            <a:r>
              <a:rPr sz="1800" spc="-65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sz="1800" spc="-95" dirty="0">
                <a:latin typeface="Calibri" panose="020F0502020204030204" pitchFamily="34" charset="0"/>
                <a:cs typeface="Calibri" panose="020F0502020204030204" pitchFamily="34" charset="0"/>
              </a:rPr>
              <a:t>terjadi </a:t>
            </a:r>
            <a:r>
              <a:rPr sz="1800" spc="-195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sz="1800" spc="-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Liability  </a:t>
            </a:r>
            <a:r>
              <a:rPr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sz="1800" spc="-70" dirty="0">
                <a:latin typeface="Calibri" panose="020F0502020204030204" pitchFamily="34" charset="0"/>
                <a:cs typeface="Calibri" panose="020F0502020204030204" pitchFamily="34" charset="0"/>
              </a:rPr>
              <a:t>incurred </a:t>
            </a:r>
            <a:r>
              <a:rPr sz="1800" spc="-85" dirty="0">
                <a:latin typeface="Calibri" panose="020F0502020204030204" pitchFamily="34" charset="0"/>
                <a:cs typeface="Calibri" panose="020F0502020204030204" pitchFamily="34" charset="0"/>
              </a:rPr>
              <a:t>claims  </a:t>
            </a:r>
            <a:r>
              <a:rPr sz="1800" i="1" spc="-100" dirty="0">
                <a:latin typeface="Calibri" panose="020F0502020204030204" pitchFamily="34" charset="0"/>
                <a:cs typeface="Calibri" panose="020F0502020204030204" pitchFamily="34" charset="0"/>
              </a:rPr>
              <a:t>(Claim</a:t>
            </a:r>
            <a:r>
              <a:rPr sz="1800" i="1" spc="-1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i="1" spc="-100" dirty="0">
                <a:latin typeface="Calibri" panose="020F0502020204030204" pitchFamily="34" charset="0"/>
                <a:cs typeface="Calibri" panose="020F0502020204030204" pitchFamily="34" charset="0"/>
              </a:rPr>
              <a:t>Reserve/LFIC)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3EC079E5-F86A-4425-B137-9DBF50F64305}"/>
              </a:ext>
            </a:extLst>
          </p:cNvPr>
          <p:cNvSpPr/>
          <p:nvPr/>
        </p:nvSpPr>
        <p:spPr>
          <a:xfrm flipV="1">
            <a:off x="2354347" y="3840481"/>
            <a:ext cx="8918603" cy="45719"/>
          </a:xfrm>
          <a:custGeom>
            <a:avLst/>
            <a:gdLst/>
            <a:ahLst/>
            <a:cxnLst/>
            <a:rect l="l" t="t" r="r" b="b"/>
            <a:pathLst>
              <a:path w="6350000">
                <a:moveTo>
                  <a:pt x="0" y="0"/>
                </a:moveTo>
                <a:lnTo>
                  <a:pt x="6349730" y="0"/>
                </a:lnTo>
              </a:path>
            </a:pathLst>
          </a:custGeom>
          <a:ln w="10912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object 17">
            <a:extLst>
              <a:ext uri="{FF2B5EF4-FFF2-40B4-BE49-F238E27FC236}">
                <a16:creationId xmlns:a16="http://schemas.microsoft.com/office/drawing/2014/main" id="{ACAF27C4-5C6D-4F57-B989-D1CAA62E67F8}"/>
              </a:ext>
            </a:extLst>
          </p:cNvPr>
          <p:cNvGraphicFramePr>
            <a:graphicFrameLocks noGrp="1"/>
          </p:cNvGraphicFramePr>
          <p:nvPr/>
        </p:nvGraphicFramePr>
        <p:xfrm>
          <a:off x="5918655" y="1888949"/>
          <a:ext cx="2390229" cy="18448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0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800" spc="-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8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jasa</a:t>
                      </a:r>
                      <a:r>
                        <a:rPr sz="1800" spc="-1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kontraktual*</a:t>
                      </a:r>
                      <a:endParaRPr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12395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8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sz="1800" spc="-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3144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8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waktu dari</a:t>
                      </a:r>
                      <a:r>
                        <a:rPr sz="1800" spc="-1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uang*</a:t>
                      </a:r>
                    </a:p>
                  </a:txBody>
                  <a:tcPr marL="0" marR="0" marT="128270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0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800" spc="-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 </a:t>
                      </a:r>
                      <a:r>
                        <a:rPr sz="18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 </a:t>
                      </a:r>
                      <a:r>
                        <a:rPr sz="18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masa</a:t>
                      </a:r>
                      <a:r>
                        <a:rPr sz="1800" spc="-2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31445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object 18">
            <a:extLst>
              <a:ext uri="{FF2B5EF4-FFF2-40B4-BE49-F238E27FC236}">
                <a16:creationId xmlns:a16="http://schemas.microsoft.com/office/drawing/2014/main" id="{08090301-7C1F-42EE-9284-2A24898F8AC5}"/>
              </a:ext>
            </a:extLst>
          </p:cNvPr>
          <p:cNvSpPr txBox="1"/>
          <p:nvPr/>
        </p:nvSpPr>
        <p:spPr>
          <a:xfrm>
            <a:off x="5888683" y="4120147"/>
            <a:ext cx="2390229" cy="390492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12395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885"/>
              </a:spcBef>
              <a:spcAft>
                <a:spcPts val="600"/>
              </a:spcAft>
            </a:pP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Penyesuaian</a:t>
            </a:r>
            <a:r>
              <a:rPr sz="1800" spc="-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D9B3DD89-1BD7-4272-AE06-B738AC03F349}"/>
              </a:ext>
            </a:extLst>
          </p:cNvPr>
          <p:cNvSpPr txBox="1"/>
          <p:nvPr/>
        </p:nvSpPr>
        <p:spPr>
          <a:xfrm>
            <a:off x="5888683" y="4738243"/>
            <a:ext cx="2390229" cy="391133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13030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890"/>
              </a:spcBef>
            </a:pP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Nilai waktu dari</a:t>
            </a:r>
            <a:r>
              <a:rPr sz="1800" spc="-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0" dirty="0">
                <a:latin typeface="Calibri" panose="020F0502020204030204" pitchFamily="34" charset="0"/>
                <a:cs typeface="Calibri" panose="020F0502020204030204" pitchFamily="34" charset="0"/>
              </a:rPr>
              <a:t>uang</a:t>
            </a:r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492C057C-4B01-4375-B150-B041F7C373C9}"/>
              </a:ext>
            </a:extLst>
          </p:cNvPr>
          <p:cNvSpPr txBox="1"/>
          <p:nvPr/>
        </p:nvSpPr>
        <p:spPr>
          <a:xfrm>
            <a:off x="5918655" y="5415547"/>
            <a:ext cx="2390229" cy="390492"/>
          </a:xfrm>
          <a:prstGeom prst="rect">
            <a:avLst/>
          </a:prstGeom>
          <a:solidFill>
            <a:srgbClr val="5B9BD5"/>
          </a:solidFill>
        </p:spPr>
        <p:txBody>
          <a:bodyPr vert="horz" wrap="square" lIns="0" tIns="112395" rIns="0" bIns="0" rtlCol="0">
            <a:spAutoFit/>
          </a:bodyPr>
          <a:lstStyle/>
          <a:p>
            <a:pPr marL="252729">
              <a:lnSpc>
                <a:spcPct val="100000"/>
              </a:lnSpc>
              <a:spcBef>
                <a:spcPts val="885"/>
              </a:spcBef>
            </a:pPr>
            <a:r>
              <a:rPr sz="1800" spc="-30" dirty="0">
                <a:latin typeface="Calibri" panose="020F0502020204030204" pitchFamily="34" charset="0"/>
                <a:cs typeface="Calibri" panose="020F0502020204030204" pitchFamily="34" charset="0"/>
              </a:rPr>
              <a:t>Arus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kas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r>
              <a:rPr sz="1800" spc="-2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45A36438-B8E5-4540-8B13-64C20BA55F76}"/>
              </a:ext>
            </a:extLst>
          </p:cNvPr>
          <p:cNvSpPr txBox="1"/>
          <p:nvPr/>
        </p:nvSpPr>
        <p:spPr>
          <a:xfrm>
            <a:off x="5888683" y="1347371"/>
            <a:ext cx="295811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0" dirty="0">
                <a:latin typeface="Calibri" panose="020F0502020204030204" pitchFamily="34" charset="0"/>
                <a:cs typeface="Calibri" panose="020F0502020204030204" pitchFamily="34" charset="0"/>
              </a:rPr>
              <a:t>Pendekatan </a:t>
            </a:r>
            <a:r>
              <a:rPr b="1" spc="-85" dirty="0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b="1" spc="-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95" dirty="0">
                <a:latin typeface="Calibri" panose="020F0502020204030204" pitchFamily="34" charset="0"/>
                <a:cs typeface="Calibri" panose="020F0502020204030204" pitchFamily="34" charset="0"/>
              </a:rPr>
              <a:t>Variabel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F85B149-255C-4EC4-9B46-617483FEEA6E}"/>
              </a:ext>
            </a:extLst>
          </p:cNvPr>
          <p:cNvSpPr txBox="1"/>
          <p:nvPr/>
        </p:nvSpPr>
        <p:spPr>
          <a:xfrm>
            <a:off x="2414537" y="6064999"/>
            <a:ext cx="5338429" cy="33727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9690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470"/>
              </a:spcBef>
            </a:pPr>
            <a:r>
              <a:rPr sz="1800" spc="155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sz="1800" spc="-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bunga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40" dirty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sz="18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pengakuannya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602588-065C-4B80-B54B-240095961DC9}"/>
              </a:ext>
            </a:extLst>
          </p:cNvPr>
          <p:cNvSpPr/>
          <p:nvPr/>
        </p:nvSpPr>
        <p:spPr bwMode="auto">
          <a:xfrm>
            <a:off x="8931413" y="1838008"/>
            <a:ext cx="2341538" cy="189044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ID" sz="1800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Premi</a:t>
            </a:r>
            <a:r>
              <a:rPr lang="en-ID"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1800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dilkurangi</a:t>
            </a:r>
            <a:r>
              <a:rPr lang="en-ID" sz="1800" spc="-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6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1800" spc="-6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1800" spc="-55" dirty="0" err="1">
                <a:latin typeface="Calibri" panose="020F0502020204030204" pitchFamily="34" charset="0"/>
                <a:cs typeface="Calibri" panose="020F0502020204030204" pitchFamily="34" charset="0"/>
              </a:rPr>
              <a:t>akuisisi</a:t>
            </a:r>
            <a:r>
              <a:rPr lang="en-ID" sz="1800" spc="-55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ID" sz="1800" spc="-45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ID" sz="18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belum</a:t>
            </a:r>
            <a:r>
              <a:rPr lang="en-ID" sz="1800" spc="-5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1800" spc="-65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ID" sz="18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50" dirty="0" err="1">
                <a:latin typeface="Calibri" panose="020F0502020204030204" pitchFamily="34" charset="0"/>
                <a:cs typeface="Calibri" panose="020F0502020204030204" pitchFamily="34" charset="0"/>
              </a:rPr>
              <a:t>pendapatan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7B2DF6-4A94-45EF-9270-17673B947EDF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398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B292-19C1-4198-8DD2-F8691B5AE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9517"/>
            <a:ext cx="10009744" cy="1275127"/>
          </a:xfrm>
        </p:spPr>
        <p:txBody>
          <a:bodyPr/>
          <a:lstStyle/>
          <a:p>
            <a:r>
              <a:rPr lang="en-US" sz="4000" dirty="0" err="1">
                <a:latin typeface="Fjalla One" panose="02000506040000020004" pitchFamily="2" charset="0"/>
              </a:rPr>
              <a:t>Perbedaan</a:t>
            </a:r>
            <a:r>
              <a:rPr lang="en-US" sz="4000" dirty="0">
                <a:latin typeface="Fjalla One" panose="02000506040000020004" pitchFamily="2" charset="0"/>
              </a:rPr>
              <a:t> </a:t>
            </a:r>
            <a:r>
              <a:rPr lang="en-US" sz="4000" dirty="0" err="1">
                <a:latin typeface="Fjalla One" panose="02000506040000020004" pitchFamily="2" charset="0"/>
              </a:rPr>
              <a:t>Pengukuran</a:t>
            </a:r>
            <a:r>
              <a:rPr lang="en-US" sz="4000" dirty="0">
                <a:latin typeface="Fjalla One" panose="02000506040000020004" pitchFamily="2" charset="0"/>
              </a:rPr>
              <a:t> PSAK 62 vs PSAK 74</a:t>
            </a:r>
            <a:endParaRPr lang="en-ID" sz="4000" dirty="0">
              <a:latin typeface="Fjalla One" panose="02000506040000020004" pitchFamily="2" charset="0"/>
            </a:endParaRPr>
          </a:p>
        </p:txBody>
      </p:sp>
      <p:graphicFrame>
        <p:nvGraphicFramePr>
          <p:cNvPr id="24" name="object 3">
            <a:extLst>
              <a:ext uri="{FF2B5EF4-FFF2-40B4-BE49-F238E27FC236}">
                <a16:creationId xmlns:a16="http://schemas.microsoft.com/office/drawing/2014/main" id="{60EE3982-7868-4966-A083-FE9D7350B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854227"/>
              </p:ext>
            </p:extLst>
          </p:nvPr>
        </p:nvGraphicFramePr>
        <p:xfrm>
          <a:off x="877646" y="1143000"/>
          <a:ext cx="10591800" cy="51069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1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0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567"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8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Aspek</a:t>
                      </a:r>
                      <a:r>
                        <a:rPr sz="1600" b="1" spc="-14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8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PSAK</a:t>
                      </a:r>
                      <a:r>
                        <a:rPr sz="1600" b="1" spc="-13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8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62/36/28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8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PSAK </a:t>
                      </a:r>
                      <a:r>
                        <a:rPr sz="1600" b="1" spc="-12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01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</a:t>
                      </a:r>
                      <a:r>
                        <a:rPr sz="1600" spc="-114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130175">
                        <a:lnSpc>
                          <a:spcPct val="99200"/>
                        </a:lnSpc>
                        <a:spcBef>
                          <a:spcPts val="215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metode yang digunakan untuk 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cadangan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dibukukan.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digunakan untuk </a:t>
                      </a:r>
                      <a:r>
                        <a:rPr sz="1600" spc="-12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yaitu  </a:t>
                      </a:r>
                      <a:r>
                        <a:rPr sz="1600" i="1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 rate </a:t>
                      </a:r>
                      <a:r>
                        <a:rPr sz="1600" i="1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plus </a:t>
                      </a:r>
                      <a:r>
                        <a:rPr sz="1600" i="1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own</a:t>
                      </a:r>
                      <a:r>
                        <a:rPr sz="1600" i="1" spc="-30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i="1" spc="-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credit risk.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 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tunggal</a:t>
                      </a:r>
                      <a:r>
                        <a:rPr sz="1600" spc="-10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diperbolehkan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113664">
                        <a:lnSpc>
                          <a:spcPct val="99200"/>
                        </a:lnSpc>
                        <a:spcBef>
                          <a:spcPts val="215"/>
                        </a:spcBef>
                      </a:pP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</a:t>
                      </a:r>
                      <a:r>
                        <a:rPr sz="1600" spc="-2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sz="1600" spc="-2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pendekatan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 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yaitu </a:t>
                      </a:r>
                      <a:r>
                        <a:rPr sz="1600" i="1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top-down </a:t>
                      </a:r>
                      <a:r>
                        <a:rPr sz="1600" i="1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 </a:t>
                      </a:r>
                      <a:r>
                        <a:rPr sz="1600" i="1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bottom-up </a:t>
                      </a:r>
                      <a:r>
                        <a:rPr sz="1600" i="1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approach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penetapan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</a:t>
                      </a:r>
                      <a:r>
                        <a:rPr sz="1600" spc="-1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diskonto.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277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600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</a:t>
                      </a:r>
                      <a:r>
                        <a:rPr sz="1600" spc="-10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aktuaria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405130">
                        <a:lnSpc>
                          <a:spcPct val="100499"/>
                        </a:lnSpc>
                        <a:spcBef>
                          <a:spcPts val="195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untuk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cadangan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dibukukan.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</a:t>
                      </a:r>
                      <a:r>
                        <a:rPr sz="1600" spc="-2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digunakan  untuk </a:t>
                      </a:r>
                      <a:r>
                        <a:rPr sz="1600" spc="-1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LAT,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yaitu </a:t>
                      </a:r>
                      <a:r>
                        <a:rPr sz="16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menghasilkan 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r>
                        <a:rPr sz="1600" spc="-10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terbaik.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536575">
                        <a:lnSpc>
                          <a:spcPct val="99200"/>
                        </a:lnSpc>
                        <a:spcBef>
                          <a:spcPts val="215"/>
                        </a:spcBef>
                      </a:pP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pengukuran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600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jasa</a:t>
                      </a:r>
                      <a:r>
                        <a:rPr sz="1600" spc="-22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kontraktual 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sz="1600" i="1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), diperlukan </a:t>
                      </a:r>
                      <a:r>
                        <a:rPr sz="16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 </a:t>
                      </a:r>
                      <a:r>
                        <a:rPr sz="1600" i="1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locked-in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 merupakan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r>
                        <a:rPr sz="1600" spc="-1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terbaik.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850">
                <a:tc>
                  <a:txBody>
                    <a:bodyPr/>
                    <a:lstStyle/>
                    <a:p>
                      <a:pPr marL="78105" marR="2165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114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kecukupan</a:t>
                      </a:r>
                      <a:r>
                        <a:rPr sz="1600" spc="-1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liabilitas/ 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Liability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Adequacy </a:t>
                      </a:r>
                      <a:r>
                        <a:rPr sz="1600" spc="-1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 </a:t>
                      </a:r>
                      <a:r>
                        <a:rPr sz="1600" spc="-114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(LAT)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Diperlukan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sz="1600" spc="-1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diperlukan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277">
                <a:tc>
                  <a:txBody>
                    <a:bodyPr/>
                    <a:lstStyle/>
                    <a:p>
                      <a:pPr marL="78105" marR="323215">
                        <a:lnSpc>
                          <a:spcPct val="102699"/>
                        </a:lnSpc>
                        <a:spcBef>
                          <a:spcPts val="145"/>
                        </a:spcBef>
                      </a:pPr>
                      <a:r>
                        <a:rPr sz="1600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pemburukan </a:t>
                      </a:r>
                      <a:r>
                        <a:rPr sz="1600" spc="-1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 risiko</a:t>
                      </a:r>
                      <a:r>
                        <a:rPr sz="1600" spc="-229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i="1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(Risk  </a:t>
                      </a:r>
                      <a:r>
                        <a:rPr sz="1600" i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Adjustment)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164465">
                        <a:lnSpc>
                          <a:spcPct val="100499"/>
                        </a:lnSpc>
                        <a:spcBef>
                          <a:spcPts val="180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metodenya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cadangan 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dibukukan. </a:t>
                      </a:r>
                      <a:r>
                        <a:rPr sz="1600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Marjin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pemburukan</a:t>
                      </a:r>
                      <a:r>
                        <a:rPr sz="1600" spc="-29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merupakan  </a:t>
                      </a:r>
                      <a:r>
                        <a:rPr sz="1600" spc="-8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kebijakan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akuntansi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diaplikasikan  secara</a:t>
                      </a:r>
                      <a:r>
                        <a:rPr sz="1600" spc="-1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konsistem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412750">
                        <a:lnSpc>
                          <a:spcPct val="100499"/>
                        </a:lnSpc>
                        <a:spcBef>
                          <a:spcPts val="180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metode </a:t>
                      </a:r>
                      <a:r>
                        <a:rPr sz="1600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khusus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disebutkan. 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keperluan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pengungkapan </a:t>
                      </a:r>
                      <a:r>
                        <a:rPr sz="16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 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pendekatan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digunakan</a:t>
                      </a:r>
                      <a:r>
                        <a:rPr sz="1600" spc="-2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 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tingkat</a:t>
                      </a:r>
                      <a:r>
                        <a:rPr sz="1600" spc="-114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keyakinannya.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130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</a:t>
                      </a:r>
                      <a:r>
                        <a:rPr sz="1600" spc="-114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Linked*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191770">
                        <a:lnSpc>
                          <a:spcPct val="103099"/>
                        </a:lnSpc>
                        <a:spcBef>
                          <a:spcPts val="150"/>
                        </a:spcBef>
                      </a:pP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disebutkan, banyak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yang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menerapkan</a:t>
                      </a:r>
                      <a:r>
                        <a:rPr sz="1600" spc="-2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UPR 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cadangan</a:t>
                      </a:r>
                      <a:r>
                        <a:rPr sz="1600" spc="-1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premi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295275">
                        <a:lnSpc>
                          <a:spcPct val="99200"/>
                        </a:lnSpc>
                        <a:spcBef>
                          <a:spcPts val="210"/>
                        </a:spcBef>
                      </a:pPr>
                      <a:r>
                        <a:rPr sz="16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Harus </a:t>
                      </a:r>
                      <a:r>
                        <a:rPr sz="1600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menggunakan 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pendekatan</a:t>
                      </a:r>
                      <a:r>
                        <a:rPr sz="1600" spc="-2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7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 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variable </a:t>
                      </a:r>
                      <a:r>
                        <a:rPr sz="1600" spc="-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sz="1600" i="1" spc="-9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VFA/Variable </a:t>
                      </a:r>
                      <a:r>
                        <a:rPr sz="1600" i="1" spc="-9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Fee </a:t>
                      </a:r>
                      <a:r>
                        <a:rPr sz="1600" i="1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Approach</a:t>
                      </a:r>
                      <a:r>
                        <a:rPr sz="1600" spc="-6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sz="1600" spc="-7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karena  </a:t>
                      </a:r>
                      <a:r>
                        <a:rPr sz="1600" spc="-8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karakter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partisipasi</a:t>
                      </a:r>
                      <a:r>
                        <a:rPr sz="1600" spc="-1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spc="-6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langsungnya.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0F1D44D-E5C8-476F-B617-3C16D7E93A58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Junaidi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Amin –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Perspektif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Aktuaris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6724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5061D-369D-4CF4-AF4C-1C616161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6473"/>
            <a:ext cx="10009744" cy="589327"/>
          </a:xfrm>
        </p:spPr>
        <p:txBody>
          <a:bodyPr/>
          <a:lstStyle/>
          <a:p>
            <a:r>
              <a:rPr lang="en-US" dirty="0" err="1">
                <a:latin typeface="Fjalla One" panose="02000506040000020004" pitchFamily="2" charset="0"/>
              </a:rPr>
              <a:t>Transisi</a:t>
            </a:r>
            <a:endParaRPr lang="en-ID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A0142-07E6-495A-BA9D-5E8ED67FE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5" t="16666" r="3750" b="11111"/>
          <a:stretch/>
        </p:blipFill>
        <p:spPr>
          <a:xfrm>
            <a:off x="228600" y="762000"/>
            <a:ext cx="11887200" cy="5486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943A37-8F5B-4FFD-B36F-5F7B73B6E96E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0422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88A4-CD72-45E9-872F-A28D90A4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10009744" cy="12751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IFRS 17 </a:t>
            </a:r>
            <a:r>
              <a:rPr lang="en-US" sz="3600" dirty="0" err="1">
                <a:latin typeface="Fjalla One" panose="02000506040000020004" pitchFamily="2" charset="0"/>
              </a:rPr>
              <a:t>Implementaion</a:t>
            </a:r>
            <a:r>
              <a:rPr lang="en-US" sz="3600" dirty="0">
                <a:latin typeface="Fjalla One" panose="02000506040000020004" pitchFamily="2" charset="0"/>
              </a:rPr>
              <a:t> Lesson Learned </a:t>
            </a:r>
            <a:endParaRPr lang="en-ID" sz="3600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ED9931-53F2-42AB-8F58-4A69FFD18F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45" t="26022" r="17900" b="19750"/>
          <a:stretch/>
        </p:blipFill>
        <p:spPr>
          <a:xfrm>
            <a:off x="722554" y="1143000"/>
            <a:ext cx="10936046" cy="5181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FF9B55-7D4F-4FBD-915F-25E401A83FDA}"/>
              </a:ext>
            </a:extLst>
          </p:cNvPr>
          <p:cNvSpPr/>
          <p:nvPr/>
        </p:nvSpPr>
        <p:spPr>
          <a:xfrm>
            <a:off x="-68580" y="6400800"/>
            <a:ext cx="9288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152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88A4-CD72-45E9-872F-A28D90A4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10009744" cy="1275127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Position Paper for Implementation</a:t>
            </a:r>
            <a:endParaRPr lang="en-ID" sz="4000" dirty="0">
              <a:latin typeface="Fjalla One" panose="0200050604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21723D-7F50-4901-82DD-7331158F2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4" t="23333" r="5001" b="13334"/>
          <a:stretch/>
        </p:blipFill>
        <p:spPr>
          <a:xfrm>
            <a:off x="304800" y="1257300"/>
            <a:ext cx="11353800" cy="4914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D2367C-611E-48F9-BD83-5577D7FC21EE}"/>
              </a:ext>
            </a:extLst>
          </p:cNvPr>
          <p:cNvSpPr/>
          <p:nvPr/>
        </p:nvSpPr>
        <p:spPr>
          <a:xfrm>
            <a:off x="0" y="6334780"/>
            <a:ext cx="9332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6702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88A4-CD72-45E9-872F-A28D90A4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75576"/>
            <a:ext cx="8153400" cy="914400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Operational Implication</a:t>
            </a:r>
            <a:endParaRPr lang="en-ID" sz="3600" dirty="0">
              <a:latin typeface="Fjalla One" panose="0200050604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B569B-9DD5-4D0F-8DC3-B9BDE6BD38AC}"/>
              </a:ext>
            </a:extLst>
          </p:cNvPr>
          <p:cNvSpPr/>
          <p:nvPr/>
        </p:nvSpPr>
        <p:spPr>
          <a:xfrm>
            <a:off x="-68581" y="6475750"/>
            <a:ext cx="9332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Webinar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Penerapan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PSAK 74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Asuransi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Aktuaria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PPPK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Wondabio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Implementation Issues in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– 23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ID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3C5969-E8C2-4229-BBD1-8859E0BF1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" t="16667" r="4375" b="7777"/>
          <a:stretch/>
        </p:blipFill>
        <p:spPr>
          <a:xfrm>
            <a:off x="228600" y="761376"/>
            <a:ext cx="11734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386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88A4-CD72-45E9-872F-A28D90A4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10009744" cy="1275127"/>
          </a:xfrm>
        </p:spPr>
        <p:txBody>
          <a:bodyPr/>
          <a:lstStyle/>
          <a:p>
            <a:r>
              <a:rPr lang="en-US" sz="3600" dirty="0">
                <a:latin typeface="Fjalla One" panose="02000506040000020004" pitchFamily="2" charset="0"/>
              </a:rPr>
              <a:t>Issued in general insurance perspective</a:t>
            </a:r>
            <a:endParaRPr lang="en-ID" sz="3600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9444E9-2569-4000-9C56-652FE009C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5" t="15556" r="4375" b="10000"/>
          <a:stretch/>
        </p:blipFill>
        <p:spPr>
          <a:xfrm>
            <a:off x="228600" y="1066800"/>
            <a:ext cx="116586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980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20E8F-7B2A-498D-A91C-0223B07814E7}"/>
              </a:ext>
            </a:extLst>
          </p:cNvPr>
          <p:cNvSpPr txBox="1"/>
          <p:nvPr/>
        </p:nvSpPr>
        <p:spPr>
          <a:xfrm>
            <a:off x="6324600" y="2457271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b="1" dirty="0">
                <a:latin typeface="Fjalla One" panose="02000506040000020004" pitchFamily="2" charset="0"/>
                <a:cs typeface="Calibri" panose="020F0502020204030204" pitchFamily="34" charset="0"/>
              </a:rPr>
              <a:t>ILUSTRASI</a:t>
            </a:r>
          </a:p>
          <a:p>
            <a:pPr algn="ctr">
              <a:buNone/>
            </a:pPr>
            <a:r>
              <a:rPr lang="en-US" sz="2400" b="1" dirty="0">
                <a:latin typeface="Fjalla One" panose="02000506040000020004" pitchFamily="2" charset="0"/>
                <a:cs typeface="Calibri" panose="020F0502020204030204" pitchFamily="34" charset="0"/>
              </a:rPr>
              <a:t>KONTRAK ASURANSI</a:t>
            </a:r>
          </a:p>
          <a:p>
            <a:pPr algn="ctr">
              <a:buNone/>
            </a:pPr>
            <a:r>
              <a:rPr lang="en-US" sz="2400" b="1" dirty="0">
                <a:latin typeface="Fjalla One" panose="02000506040000020004" pitchFamily="2" charset="0"/>
                <a:cs typeface="Calibri" panose="020F0502020204030204" pitchFamily="34" charset="0"/>
              </a:rPr>
              <a:t>PSAK 74</a:t>
            </a:r>
            <a:endParaRPr lang="en-ID" sz="2400" b="1" dirty="0" err="1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297594"/>
      </p:ext>
    </p:extLst>
  </p:cSld>
  <p:clrMapOvr>
    <a:masterClrMapping/>
  </p:clrMapOvr>
  <p:transition spd="slow">
    <p:strips dir="r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6E75-BA91-4DD8-B508-DE40A76E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1"/>
            <a:ext cx="10503698" cy="1142999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Building block approach - GMM</a:t>
            </a:r>
            <a:br>
              <a:rPr lang="en-US" sz="40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case study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4CB8FF8-1B47-405B-B332-B1E572813B6F}"/>
              </a:ext>
            </a:extLst>
          </p:cNvPr>
          <p:cNvSpPr/>
          <p:nvPr/>
        </p:nvSpPr>
        <p:spPr bwMode="auto">
          <a:xfrm>
            <a:off x="5509970" y="3009206"/>
            <a:ext cx="565248" cy="58420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10FAE28-D5C8-4096-94FC-D919BA83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5523"/>
              </p:ext>
            </p:extLst>
          </p:nvPr>
        </p:nvGraphicFramePr>
        <p:xfrm>
          <a:off x="838200" y="1394896"/>
          <a:ext cx="4571494" cy="413867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571494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</a:tblGrid>
              <a:tr h="2931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Manfaat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Premi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tunggal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juta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60juta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Manfaat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5000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premi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terjual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100 polis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Rp200juta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26017"/>
                  </a:ext>
                </a:extLst>
              </a:tr>
              <a:tr h="5000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terbaik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10 per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3657"/>
                  </a:ext>
                </a:extLst>
              </a:tr>
              <a:tr h="5000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(Risk adjustment)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Rp40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yang lain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penyederhaan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diskon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rate 0%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endParaRPr lang="en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8D23EAB3-5A18-4B05-B2B0-390313DE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278607"/>
              </p:ext>
            </p:extLst>
          </p:nvPr>
        </p:nvGraphicFramePr>
        <p:xfrm>
          <a:off x="6324600" y="1405782"/>
          <a:ext cx="5257799" cy="412779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257799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</a:tblGrid>
              <a:tr h="32165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Penerapan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GMM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52171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penerbitan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kas=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premi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diterima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dibayarkan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52171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= (100 x 20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– (200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– (10+10)*60juta) – (40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= 560juta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Contract Service Margin 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= 560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juta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31102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Insurance Liability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Pemenuhan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= (10+10)*60 + 40 = 1.240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32165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 Rp560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  <a:tr h="52171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1.240 + 560 = Rp1.800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kontrol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diterima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2.000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akuisisi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200 = 1.800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8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1119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6E75-BA91-4DD8-B508-DE40A76E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781" y="193548"/>
            <a:ext cx="10503698" cy="1142999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Building block approach - GMM</a:t>
            </a:r>
            <a:br>
              <a:rPr lang="en-US" sz="40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case study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4CB8FF8-1B47-405B-B332-B1E572813B6F}"/>
              </a:ext>
            </a:extLst>
          </p:cNvPr>
          <p:cNvSpPr/>
          <p:nvPr/>
        </p:nvSpPr>
        <p:spPr bwMode="auto">
          <a:xfrm>
            <a:off x="4780117" y="4191000"/>
            <a:ext cx="1087283" cy="58420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8D23EAB3-5A18-4B05-B2B0-390313DE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18295"/>
              </p:ext>
            </p:extLst>
          </p:nvPr>
        </p:nvGraphicFramePr>
        <p:xfrm>
          <a:off x="6629400" y="990600"/>
          <a:ext cx="5257800" cy="510235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90810796"/>
                    </a:ext>
                  </a:extLst>
                </a:gridCol>
              </a:tblGrid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Income statement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Insurance contract revenue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Incurred claims and expense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endParaRPr lang="en-ID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Posisi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8245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94678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Pemenuhan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di masa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10822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1811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CSM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542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555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727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Liabiltias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1.800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9884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2A74DD9-B0CA-45E3-81BC-9F0FEF4FE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79901"/>
              </p:ext>
            </p:extLst>
          </p:nvPr>
        </p:nvGraphicFramePr>
        <p:xfrm>
          <a:off x="749317" y="1554480"/>
          <a:ext cx="484231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711">
                  <a:extLst>
                    <a:ext uri="{9D8B030D-6E8A-4147-A177-3AD203B41FA5}">
                      <a16:colId xmlns:a16="http://schemas.microsoft.com/office/drawing/2014/main" val="290437317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155478467"/>
                    </a:ext>
                  </a:extLst>
                </a:gridCol>
                <a:gridCol w="838202">
                  <a:extLst>
                    <a:ext uri="{9D8B030D-6E8A-4147-A177-3AD203B41FA5}">
                      <a16:colId xmlns:a16="http://schemas.microsoft.com/office/drawing/2014/main" val="276570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Jurnal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pengakuan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awal</a:t>
                      </a:r>
                      <a:endParaRPr lang="en-ID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  <a:endParaRPr lang="en-ID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  <a:endParaRPr lang="en-ID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7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2.000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6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CSM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560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7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Est future cash flow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1.200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6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Acquistion</a:t>
                      </a: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cost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3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ID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7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8805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6E75-BA91-4DD8-B508-DE40A76E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1"/>
            <a:ext cx="10503698" cy="1142999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Building block approach - GMM</a:t>
            </a:r>
            <a:br>
              <a:rPr lang="en-US" sz="40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case study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4CB8FF8-1B47-405B-B332-B1E572813B6F}"/>
              </a:ext>
            </a:extLst>
          </p:cNvPr>
          <p:cNvSpPr/>
          <p:nvPr/>
        </p:nvSpPr>
        <p:spPr bwMode="auto">
          <a:xfrm>
            <a:off x="4959252" y="2844800"/>
            <a:ext cx="565248" cy="58420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10FAE28-D5C8-4096-94FC-D919BA83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078716"/>
              </p:ext>
            </p:extLst>
          </p:nvPr>
        </p:nvGraphicFramePr>
        <p:xfrm>
          <a:off x="785719" y="1445204"/>
          <a:ext cx="3938681" cy="214820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938681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</a:tblGrid>
              <a:tr h="2931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15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seperti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Melakukan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ulang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kedua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8,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2931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menjadi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20juta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5000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8D23EAB3-5A18-4B05-B2B0-390313DE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61361"/>
              </p:ext>
            </p:extLst>
          </p:nvPr>
        </p:nvGraphicFramePr>
        <p:xfrm>
          <a:off x="5609658" y="1441891"/>
          <a:ext cx="5962196" cy="467789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962196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</a:tblGrid>
              <a:tr h="28458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diasumsikan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tidak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perubahan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kebijakan</a:t>
                      </a:r>
                      <a:endParaRPr lang="en-ID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8840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Faktor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amortisasi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560 / (90+80) = 3,294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461591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Berdasarkan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sisa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polis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yaitu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(100 – 15 =85),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amortisasi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CSM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3,294 x 85 = 280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45691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Akibat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asumsi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berkurang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menjadi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8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sehingga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dibuat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(10-8) * 60 = 120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pertama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560 – 280 + 120 = 400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19330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endParaRPr lang="en-ID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masa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8 * 60 = 480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193309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endParaRPr lang="en-ID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  <a:tr h="272390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82452"/>
                  </a:ext>
                </a:extLst>
              </a:tr>
              <a:tr h="287361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Pemenuhan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= 480 + 20 = 500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99195"/>
                  </a:ext>
                </a:extLst>
              </a:tr>
              <a:tr h="2723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400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90855"/>
                  </a:ext>
                </a:extLst>
              </a:tr>
              <a:tr h="45691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500 + 400 = 900  </a:t>
                      </a:r>
                    </a:p>
                    <a:p>
                      <a:pPr marL="285750" indent="-285750">
                        <a:lnSpc>
                          <a:spcPct val="9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Jumlah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saldo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kas 2.000 – 200 – (15*60) = 900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9496"/>
                  </a:ext>
                </a:extLst>
              </a:tr>
              <a:tr h="27239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82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2531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6E75-BA91-4DD8-B508-DE40A76E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1"/>
            <a:ext cx="10503698" cy="1142999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Building block approach - GMM</a:t>
            </a:r>
            <a:br>
              <a:rPr lang="en-US" sz="40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case study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4CB8FF8-1B47-405B-B332-B1E572813B6F}"/>
              </a:ext>
            </a:extLst>
          </p:cNvPr>
          <p:cNvSpPr/>
          <p:nvPr/>
        </p:nvSpPr>
        <p:spPr bwMode="auto">
          <a:xfrm>
            <a:off x="5312646" y="3955264"/>
            <a:ext cx="1087283" cy="58420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8D23EAB3-5A18-4B05-B2B0-390313DE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38451"/>
              </p:ext>
            </p:extLst>
          </p:nvPr>
        </p:nvGraphicFramePr>
        <p:xfrm>
          <a:off x="6629400" y="990600"/>
          <a:ext cx="5257800" cy="510235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90810796"/>
                    </a:ext>
                  </a:extLst>
                </a:gridCol>
              </a:tblGrid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Income statement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Insurance contract revenue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1.000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Incurred claims and expense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endParaRPr lang="en-ID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Posisi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8245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94678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Pemenuhan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di masa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10822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1811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CSM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542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555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727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Liabiltias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900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9884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2A74DD9-B0CA-45E3-81BC-9F0FEF4FE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826527"/>
              </p:ext>
            </p:extLst>
          </p:nvPr>
        </p:nvGraphicFramePr>
        <p:xfrm>
          <a:off x="678570" y="1417984"/>
          <a:ext cx="4842313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711">
                  <a:extLst>
                    <a:ext uri="{9D8B030D-6E8A-4147-A177-3AD203B41FA5}">
                      <a16:colId xmlns:a16="http://schemas.microsoft.com/office/drawing/2014/main" val="290437317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155478467"/>
                    </a:ext>
                  </a:extLst>
                </a:gridCol>
                <a:gridCol w="838202">
                  <a:extLst>
                    <a:ext uri="{9D8B030D-6E8A-4147-A177-3AD203B41FA5}">
                      <a16:colId xmlns:a16="http://schemas.microsoft.com/office/drawing/2014/main" val="2765700875"/>
                    </a:ext>
                  </a:extLst>
                </a:gridCol>
              </a:tblGrid>
              <a:tr h="308317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Jurnal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endParaRPr lang="en-ID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  <a:endParaRPr lang="en-ID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  <a:endParaRPr lang="en-ID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76437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63594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73220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–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61667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34071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7475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Pengakuan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endParaRPr lang="en-ID" sz="1600" i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83171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terjadi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0964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Cash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1848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Pencatatan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terjadi</a:t>
                      </a:r>
                      <a:endParaRPr lang="en-ID" sz="1600" i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80662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–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985575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CSM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6375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estimasi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endParaRPr lang="en-ID" sz="1600" i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19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8949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6E75-BA91-4DD8-B508-DE40A76E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1"/>
            <a:ext cx="10503698" cy="1142999"/>
          </a:xfrm>
        </p:spPr>
        <p:txBody>
          <a:bodyPr/>
          <a:lstStyle/>
          <a:p>
            <a:r>
              <a:rPr lang="en-US" sz="4000" dirty="0">
                <a:latin typeface="Fjalla One" panose="02000506040000020004" pitchFamily="2" charset="0"/>
              </a:rPr>
              <a:t>Building block approach - GMM</a:t>
            </a:r>
            <a:br>
              <a:rPr lang="en-US" sz="4000" dirty="0">
                <a:latin typeface="Fjalla One" panose="02000506040000020004" pitchFamily="2" charset="0"/>
              </a:rPr>
            </a:br>
            <a:r>
              <a:rPr lang="en-US" sz="2400" dirty="0">
                <a:latin typeface="Fjalla One" panose="02000506040000020004" pitchFamily="2" charset="0"/>
              </a:rPr>
              <a:t>case study</a:t>
            </a:r>
            <a:endParaRPr lang="en-ID" sz="4000" dirty="0">
              <a:latin typeface="Fjalla One" panose="02000506040000020004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4CB8FF8-1B47-405B-B332-B1E572813B6F}"/>
              </a:ext>
            </a:extLst>
          </p:cNvPr>
          <p:cNvSpPr/>
          <p:nvPr/>
        </p:nvSpPr>
        <p:spPr bwMode="auto">
          <a:xfrm>
            <a:off x="5312646" y="3955264"/>
            <a:ext cx="1087283" cy="584200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8D23EAB3-5A18-4B05-B2B0-390313DE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49968"/>
              </p:ext>
            </p:extLst>
          </p:nvPr>
        </p:nvGraphicFramePr>
        <p:xfrm>
          <a:off x="6629400" y="990600"/>
          <a:ext cx="5257800" cy="510235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8577077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90810796"/>
                    </a:ext>
                  </a:extLst>
                </a:gridCol>
              </a:tblGrid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Income statement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89323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Insurance contract revenue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1.000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485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Incurred claims and expense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90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4243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9156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investasi</a:t>
                      </a:r>
                      <a:endParaRPr lang="en-ID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4574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0035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Posisi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Keuangan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 typeface="Wingdings" panose="05000000000000000000" pitchFamily="2" charset="2"/>
                        <a:buNone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3725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Aset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30854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180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8245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94678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Pemenuhan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di masa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depan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10822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18112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CSM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54286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5557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Laba</a:t>
                      </a:r>
                      <a:endParaRPr lang="en-ID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420</a:t>
                      </a:r>
                      <a:endParaRPr lang="en-ID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72789"/>
                  </a:ext>
                </a:extLst>
              </a:tr>
              <a:tr h="272716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Liabiltias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ekuitas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420</a:t>
                      </a:r>
                      <a:endParaRPr lang="en-ID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9884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2A74DD9-B0CA-45E3-81BC-9F0FEF4FE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533708"/>
              </p:ext>
            </p:extLst>
          </p:nvPr>
        </p:nvGraphicFramePr>
        <p:xfrm>
          <a:off x="678570" y="1417984"/>
          <a:ext cx="4842313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711">
                  <a:extLst>
                    <a:ext uri="{9D8B030D-6E8A-4147-A177-3AD203B41FA5}">
                      <a16:colId xmlns:a16="http://schemas.microsoft.com/office/drawing/2014/main" val="290437317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155478467"/>
                    </a:ext>
                  </a:extLst>
                </a:gridCol>
                <a:gridCol w="838202">
                  <a:extLst>
                    <a:ext uri="{9D8B030D-6E8A-4147-A177-3AD203B41FA5}">
                      <a16:colId xmlns:a16="http://schemas.microsoft.com/office/drawing/2014/main" val="2765700875"/>
                    </a:ext>
                  </a:extLst>
                </a:gridCol>
              </a:tblGrid>
              <a:tr h="308317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Jurnal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</a:t>
                      </a:r>
                      <a:endParaRPr lang="en-ID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  <a:endParaRPr lang="en-ID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  <a:endParaRPr lang="en-ID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76437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63594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Penyesuaian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73220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kas –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atas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61667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Biaya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akuisisi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34071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kontrak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asuransi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1.000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7475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Pengakuan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pendapatan</a:t>
                      </a:r>
                      <a:endParaRPr lang="en-ID" sz="1600" i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83171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terjadi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0964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Cash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18488"/>
                  </a:ext>
                </a:extLst>
              </a:tr>
              <a:tr h="30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Pencatatan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klaim</a:t>
                      </a:r>
                      <a:r>
                        <a:rPr lang="en-US" sz="1600" i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600" i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terjadi</a:t>
                      </a:r>
                      <a:endParaRPr lang="en-ID" sz="1600" i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D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80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7442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1114D7-9831-47D9-8C5C-EB8EAA933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73223"/>
            <a:ext cx="10134600" cy="617517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1437DFB-5C57-4F5A-98F4-BBA50D3327FF}"/>
              </a:ext>
            </a:extLst>
          </p:cNvPr>
          <p:cNvSpPr/>
          <p:nvPr/>
        </p:nvSpPr>
        <p:spPr>
          <a:xfrm>
            <a:off x="-68580" y="6477000"/>
            <a:ext cx="9223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Ref. PWC, IFRS 17 Insurance Contract, 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Ilustration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4B8A9B7-BB68-41A4-861F-FD26D9B00BB0}"/>
              </a:ext>
            </a:extLst>
          </p:cNvPr>
          <p:cNvSpPr txBox="1">
            <a:spLocks/>
          </p:cNvSpPr>
          <p:nvPr/>
        </p:nvSpPr>
        <p:spPr bwMode="auto">
          <a:xfrm>
            <a:off x="-68580" y="100437"/>
            <a:ext cx="2484120" cy="121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sz="2800" kern="0" dirty="0" err="1">
                <a:latin typeface="Fjalla One" panose="02000506040000020004" pitchFamily="2" charset="0"/>
              </a:rPr>
              <a:t>Ilustrasi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r>
              <a:rPr lang="en-US" sz="2800" kern="0" dirty="0" err="1">
                <a:latin typeface="Fjalla One" panose="02000506040000020004" pitchFamily="2" charset="0"/>
              </a:rPr>
              <a:t>Laporan</a:t>
            </a:r>
            <a:endParaRPr lang="en-US" sz="2800" kern="0" dirty="0">
              <a:latin typeface="Fjalla One" panose="02000506040000020004" pitchFamily="2" charset="0"/>
            </a:endParaRPr>
          </a:p>
          <a:p>
            <a:r>
              <a:rPr lang="en-US" sz="2800" kern="0" dirty="0" err="1">
                <a:latin typeface="Fjalla One" panose="02000506040000020004" pitchFamily="2" charset="0"/>
              </a:rPr>
              <a:t>Laba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Rugi</a:t>
            </a:r>
            <a:endParaRPr lang="en-ID" sz="2800" kern="0" dirty="0"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465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1437DFB-5C57-4F5A-98F4-BBA50D3327FF}"/>
              </a:ext>
            </a:extLst>
          </p:cNvPr>
          <p:cNvSpPr/>
          <p:nvPr/>
        </p:nvSpPr>
        <p:spPr>
          <a:xfrm>
            <a:off x="-68580" y="6477000"/>
            <a:ext cx="9223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Ref. PWC, IFRS 17 Insurance Contract, 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Ilustration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4B8A9B7-BB68-41A4-861F-FD26D9B00BB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2720340" cy="198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Ilustrasi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Laporan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Penghasilan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Komprehensif</a:t>
            </a:r>
            <a:endParaRPr lang="en-ID" sz="2800" kern="0" dirty="0">
              <a:latin typeface="Fjalla One" panose="0200050604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E55298-F196-4BD9-ACD6-746DE5860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8600"/>
            <a:ext cx="9525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310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1437DFB-5C57-4F5A-98F4-BBA50D3327FF}"/>
              </a:ext>
            </a:extLst>
          </p:cNvPr>
          <p:cNvSpPr/>
          <p:nvPr/>
        </p:nvSpPr>
        <p:spPr>
          <a:xfrm>
            <a:off x="-68580" y="6477000"/>
            <a:ext cx="9223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Ref. PWC, IFRS 17 Insurance Contract, 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Ilustration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4B8A9B7-BB68-41A4-861F-FD26D9B00BB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2286000" cy="198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Ilustrasi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Laporan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Posisi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Keuangan</a:t>
            </a:r>
            <a:endParaRPr lang="en-ID" sz="2800" kern="0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16AC5-7A2F-4229-B986-F04DB5899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0689"/>
            <a:ext cx="9906000" cy="565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464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1437DFB-5C57-4F5A-98F4-BBA50D3327FF}"/>
              </a:ext>
            </a:extLst>
          </p:cNvPr>
          <p:cNvSpPr/>
          <p:nvPr/>
        </p:nvSpPr>
        <p:spPr>
          <a:xfrm>
            <a:off x="-68580" y="6477000"/>
            <a:ext cx="9223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Ref. PWC, IFRS 17 Insurance Contract, 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Ilustration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4B8A9B7-BB68-41A4-861F-FD26D9B00BB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2286000" cy="198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Ilustrasi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Laporan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Posisi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Keuangan</a:t>
            </a:r>
            <a:endParaRPr lang="en-ID" sz="2800" kern="0" dirty="0">
              <a:latin typeface="Fjalla One" panose="020005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16AC5-7A2F-4229-B986-F04DB5899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0689"/>
            <a:ext cx="9906000" cy="565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380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1437DFB-5C57-4F5A-98F4-BBA50D3327FF}"/>
              </a:ext>
            </a:extLst>
          </p:cNvPr>
          <p:cNvSpPr/>
          <p:nvPr/>
        </p:nvSpPr>
        <p:spPr>
          <a:xfrm>
            <a:off x="-68580" y="6477000"/>
            <a:ext cx="9223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Ref. PWC, IFRS 17 Insurance Contract, An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Ilustration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4B8A9B7-BB68-41A4-861F-FD26D9B00BB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2286000" cy="198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2pPr>
            <a:lvl3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3pPr>
            <a:lvl4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4pPr>
            <a:lvl5pPr marL="234950" indent="-635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990099"/>
                </a:solidFill>
                <a:latin typeface="Arial" charset="0"/>
              </a:defRPr>
            </a:lvl5pPr>
            <a:lvl6pPr marL="6826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11398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5970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2054225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Ilustrasi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Laporan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</a:p>
          <a:p>
            <a:pPr marL="0" indent="0"/>
            <a:r>
              <a:rPr lang="en-US" sz="2800" kern="0" dirty="0" err="1">
                <a:latin typeface="Fjalla One" panose="02000506040000020004" pitchFamily="2" charset="0"/>
              </a:rPr>
              <a:t>Posisi</a:t>
            </a:r>
            <a:r>
              <a:rPr lang="en-US" sz="2800" kern="0" dirty="0">
                <a:latin typeface="Fjalla One" panose="02000506040000020004" pitchFamily="2" charset="0"/>
              </a:rPr>
              <a:t> </a:t>
            </a:r>
            <a:r>
              <a:rPr lang="en-US" sz="2800" kern="0" dirty="0" err="1">
                <a:latin typeface="Fjalla One" panose="02000506040000020004" pitchFamily="2" charset="0"/>
              </a:rPr>
              <a:t>Keuangan</a:t>
            </a:r>
            <a:endParaRPr lang="en-ID" sz="2800" kern="0" dirty="0">
              <a:latin typeface="Fjalla One" panose="0200050604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A8F00C-0EB7-434F-AD7B-EAC419E30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57200"/>
            <a:ext cx="9067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520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57824-4D61-4CA7-8223-19B320462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2400"/>
            <a:ext cx="9296400" cy="5029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52800" y="4927937"/>
            <a:ext cx="5791200" cy="1015663"/>
          </a:xfrm>
          <a:prstGeom prst="rect">
            <a:avLst/>
          </a:prstGeom>
          <a:noFill/>
          <a:ln>
            <a:solidFill>
              <a:srgbClr val="40904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Dwi Martani</a:t>
            </a: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</a:t>
            </a:r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081318227080</a:t>
            </a:r>
          </a:p>
          <a:p>
            <a:pPr algn="ctr"/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atau d</a:t>
            </a:r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lang="id-ID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id-ID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https://dwimartani.com/</a:t>
            </a:r>
            <a:endParaRPr lang="en-US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022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F0D5AE"/>
      </a:accent1>
      <a:accent2>
        <a:srgbClr val="BCCEDC"/>
      </a:accent2>
      <a:accent3>
        <a:srgbClr val="D0C8BE"/>
      </a:accent3>
      <a:accent4>
        <a:srgbClr val="DFDB91"/>
      </a:accent4>
      <a:accent5>
        <a:srgbClr val="F4B6AA"/>
      </a:accent5>
      <a:accent6>
        <a:srgbClr val="C3B293"/>
      </a:accent6>
      <a:hlink>
        <a:srgbClr val="FFFFFF"/>
      </a:hlink>
      <a:folHlink>
        <a:srgbClr val="C3B29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27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2700000" algn="ctr" rotWithShape="0">
            <a:schemeClr val="bg2"/>
          </a:outerShdw>
        </a:effectLst>
      </a:spPr>
      <a:bodyPr vert="horz" wrap="square" lIns="91440" tIns="91440" rIns="91440" bIns="9144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27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2700000" algn="ctr" rotWithShape="0">
            <a:schemeClr val="bg2"/>
          </a:outerShdw>
        </a:effectLst>
      </a:spPr>
      <a:bodyPr vert="horz" wrap="square" lIns="91440" tIns="91440" rIns="91440" bIns="9144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18521</TotalTime>
  <Words>6878</Words>
  <Application>Microsoft Office PowerPoint</Application>
  <PresentationFormat>Widescreen</PresentationFormat>
  <Paragraphs>1089</Paragraphs>
  <Slides>78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92" baseType="lpstr">
      <vt:lpstr>Amasis MT Pro Medium</vt:lpstr>
      <vt:lpstr>Arial</vt:lpstr>
      <vt:lpstr>Barlow</vt:lpstr>
      <vt:lpstr>Barlow semi</vt:lpstr>
      <vt:lpstr>Barlow Semi Condensed</vt:lpstr>
      <vt:lpstr>Calibri</vt:lpstr>
      <vt:lpstr>Calibri Light</vt:lpstr>
      <vt:lpstr>Courier New</vt:lpstr>
      <vt:lpstr>Fjalla One</vt:lpstr>
      <vt:lpstr>Times New Roman</vt:lpstr>
      <vt:lpstr>Trebuchet MS</vt:lpstr>
      <vt:lpstr>Wingdings</vt:lpstr>
      <vt:lpstr>Default Design</vt:lpstr>
      <vt:lpstr>Custom Design</vt:lpstr>
      <vt:lpstr>PowerPoint Presentation</vt:lpstr>
      <vt:lpstr>PowerPoint Presentation</vt:lpstr>
      <vt:lpstr>Agenda</vt:lpstr>
      <vt:lpstr>PowerPoint Presentation</vt:lpstr>
      <vt:lpstr>Kondisi Saat ini – PSAK 62  </vt:lpstr>
      <vt:lpstr>Kondisi Saat ini  </vt:lpstr>
      <vt:lpstr>Mengapa PSAK 74</vt:lpstr>
      <vt:lpstr>Mengapa PSAK 74</vt:lpstr>
      <vt:lpstr>Mengapa PSAK 62 Dirubah</vt:lpstr>
      <vt:lpstr>Penerapan PSAK 74</vt:lpstr>
      <vt:lpstr>Kesiapan Stakeholder – Kesiapan Stakehoder</vt:lpstr>
      <vt:lpstr>Perjalanan Pembentukan PSAK 74 </vt:lpstr>
      <vt:lpstr>Overview PSAK 74</vt:lpstr>
      <vt:lpstr>Perbedaan PSAK 62 dan PSAK 74</vt:lpstr>
      <vt:lpstr>Perbandingan LK IFRS 4 dan IFRS 17</vt:lpstr>
      <vt:lpstr>Perbandingan LK IFRS 4 dan IFRS 17</vt:lpstr>
      <vt:lpstr>PSAK 74 Profit Pattern Merata Selama Kontrak Asuransi</vt:lpstr>
      <vt:lpstr>Implikasi PSAK 74</vt:lpstr>
      <vt:lpstr>PowerPoint Presentation</vt:lpstr>
      <vt:lpstr>Komponen PSAK 74</vt:lpstr>
      <vt:lpstr>Overview PSAK 74</vt:lpstr>
      <vt:lpstr>Tujuan</vt:lpstr>
      <vt:lpstr>Ruang Lingkup</vt:lpstr>
      <vt:lpstr>Kombinasi Kontrak Asuransi</vt:lpstr>
      <vt:lpstr>Pemisahan (Disagregasi) komponen investasi non-distinct</vt:lpstr>
      <vt:lpstr>Flowchart PSAK yang digunakan</vt:lpstr>
      <vt:lpstr>Level Aggregation – Identifikasi Portofolio</vt:lpstr>
      <vt:lpstr>Model Pengukuran </vt:lpstr>
      <vt:lpstr>Model Pengukuran Umum (GMM)</vt:lpstr>
      <vt:lpstr>Model Pengukuran Umum (GMM)</vt:lpstr>
      <vt:lpstr>Model Pengukuran Umum (GMM)</vt:lpstr>
      <vt:lpstr>Model Pengukuran Umum (GMM)</vt:lpstr>
      <vt:lpstr>Model Pengukuran Umum (GMM)</vt:lpstr>
      <vt:lpstr>Model Pengukuran Umum (GMM)</vt:lpstr>
      <vt:lpstr>Model pengukuran umum</vt:lpstr>
      <vt:lpstr>Model Pengukuran Umum (GMM)</vt:lpstr>
      <vt:lpstr>Model Pengukuran Umum (GMM)</vt:lpstr>
      <vt:lpstr>Contoh GMM</vt:lpstr>
      <vt:lpstr>Perhitungan CSM</vt:lpstr>
      <vt:lpstr>Alokasi Profit sesuai kumpulan kontrak </vt:lpstr>
      <vt:lpstr>Coverage Unit</vt:lpstr>
      <vt:lpstr>Catatan mengenai coverage unit</vt:lpstr>
      <vt:lpstr>Contoh kemungkinan penerapan coverage unit dalam tipe produk  dan model pengukuran  </vt:lpstr>
      <vt:lpstr>Contoh kemungkinan penerapan coverage unit dalam tipe produk  dan model pengukuran  </vt:lpstr>
      <vt:lpstr>CSM – contoh sederhana</vt:lpstr>
      <vt:lpstr>CSM –  Decreased in coverage duration</vt:lpstr>
      <vt:lpstr>CSM – Mencerminkan timing of coverage (Option 1)</vt:lpstr>
      <vt:lpstr>CSM – Mencerminkan timing of coverage (Option 2)</vt:lpstr>
      <vt:lpstr>CSM – Option 1 vs Option 2</vt:lpstr>
      <vt:lpstr>PowerPoint Presentation</vt:lpstr>
      <vt:lpstr>Premium Allocation Approach (PAA)</vt:lpstr>
      <vt:lpstr>Premium allocation approach – Simplications for short-term contract</vt:lpstr>
      <vt:lpstr>Formula PAA sesuai P55</vt:lpstr>
      <vt:lpstr>Premium Allocation Approach (PAA)</vt:lpstr>
      <vt:lpstr>Premium Allocation Approach (PAA) Studi kasus skenario – Premi dibayar dimuka</vt:lpstr>
      <vt:lpstr>Premium Allocation Approach (PAA) Studi kasus skenario – Premi dibayar dimuka</vt:lpstr>
      <vt:lpstr>Premium Allocation Approach (PAA) Studi kasus skenario – Premi dibayar dimuka – Perbedaan IFRS 4 dan IFRS 17</vt:lpstr>
      <vt:lpstr>Premium Allocation Approach (PAA) Studi kasus skenario – Premi dibayar dimuka – Perbedaan IFRS 4 dan IFRS 17</vt:lpstr>
      <vt:lpstr>Pendekatan Biaya Variabel Fee Approach</vt:lpstr>
      <vt:lpstr>Perbedaan Pengukuran</vt:lpstr>
      <vt:lpstr>Perbedaan Pengukuran PSAK 62 vs PSAK 74</vt:lpstr>
      <vt:lpstr>Transisi</vt:lpstr>
      <vt:lpstr>IFRS 17 Implementaion Lesson Learned </vt:lpstr>
      <vt:lpstr>Position Paper for Implementation</vt:lpstr>
      <vt:lpstr>Operational Implication</vt:lpstr>
      <vt:lpstr>Issued in general insurance perspective</vt:lpstr>
      <vt:lpstr>PowerPoint Presentation</vt:lpstr>
      <vt:lpstr>Building block approach - GMM case study</vt:lpstr>
      <vt:lpstr>Building block approach - GMM case study</vt:lpstr>
      <vt:lpstr>Building block approach - GMM case study</vt:lpstr>
      <vt:lpstr>Building block approach - GMM case study</vt:lpstr>
      <vt:lpstr>Building block approach - GMM case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Jun 877</cp:lastModifiedBy>
  <cp:revision>379</cp:revision>
  <cp:lastPrinted>2017-10-11T02:17:52Z</cp:lastPrinted>
  <dcterms:created xsi:type="dcterms:W3CDTF">2017-06-07T14:41:36Z</dcterms:created>
  <dcterms:modified xsi:type="dcterms:W3CDTF">2024-02-20T10:36:33Z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3806387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