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8"/>
  </p:notesMasterIdLst>
  <p:handoutMasterIdLst>
    <p:handoutMasterId r:id="rId99"/>
  </p:handoutMasterIdLst>
  <p:sldIdLst>
    <p:sldId id="257" r:id="rId2"/>
    <p:sldId id="3299" r:id="rId3"/>
    <p:sldId id="3300" r:id="rId4"/>
    <p:sldId id="2242" r:id="rId5"/>
    <p:sldId id="2147376994" r:id="rId6"/>
    <p:sldId id="1277" r:id="rId7"/>
    <p:sldId id="1280" r:id="rId8"/>
    <p:sldId id="1281" r:id="rId9"/>
    <p:sldId id="1284" r:id="rId10"/>
    <p:sldId id="1289" r:id="rId11"/>
    <p:sldId id="1290" r:id="rId12"/>
    <p:sldId id="1291" r:id="rId13"/>
    <p:sldId id="1307" r:id="rId14"/>
    <p:sldId id="1309" r:id="rId15"/>
    <p:sldId id="2351" r:id="rId16"/>
    <p:sldId id="1310" r:id="rId17"/>
    <p:sldId id="1312" r:id="rId18"/>
    <p:sldId id="1303" r:id="rId19"/>
    <p:sldId id="2340" r:id="rId20"/>
    <p:sldId id="1305" r:id="rId21"/>
    <p:sldId id="2349" r:id="rId22"/>
    <p:sldId id="1322" r:id="rId23"/>
    <p:sldId id="3027" r:id="rId24"/>
    <p:sldId id="2524" r:id="rId25"/>
    <p:sldId id="2525" r:id="rId26"/>
    <p:sldId id="2512" r:id="rId27"/>
    <p:sldId id="2517" r:id="rId28"/>
    <p:sldId id="2522" r:id="rId29"/>
    <p:sldId id="2147376995" r:id="rId30"/>
    <p:sldId id="2147376996" r:id="rId31"/>
    <p:sldId id="2147376997" r:id="rId32"/>
    <p:sldId id="2529" r:id="rId33"/>
    <p:sldId id="2530" r:id="rId34"/>
    <p:sldId id="2516" r:id="rId35"/>
    <p:sldId id="2531" r:id="rId36"/>
    <p:sldId id="2533" r:id="rId37"/>
    <p:sldId id="2535" r:id="rId38"/>
    <p:sldId id="2536" r:id="rId39"/>
    <p:sldId id="2532" r:id="rId40"/>
    <p:sldId id="2537" r:id="rId41"/>
    <p:sldId id="2538" r:id="rId42"/>
    <p:sldId id="2546" r:id="rId43"/>
    <p:sldId id="2545" r:id="rId44"/>
    <p:sldId id="2543" r:id="rId45"/>
    <p:sldId id="2540" r:id="rId46"/>
    <p:sldId id="1356" r:id="rId47"/>
    <p:sldId id="3023" r:id="rId48"/>
    <p:sldId id="2344" r:id="rId49"/>
    <p:sldId id="3028" r:id="rId50"/>
    <p:sldId id="2400" r:id="rId51"/>
    <p:sldId id="839" r:id="rId52"/>
    <p:sldId id="259" r:id="rId53"/>
    <p:sldId id="2147376981" r:id="rId54"/>
    <p:sldId id="842" r:id="rId55"/>
    <p:sldId id="260" r:id="rId56"/>
    <p:sldId id="261" r:id="rId57"/>
    <p:sldId id="845" r:id="rId58"/>
    <p:sldId id="262" r:id="rId59"/>
    <p:sldId id="263" r:id="rId60"/>
    <p:sldId id="264" r:id="rId61"/>
    <p:sldId id="266" r:id="rId62"/>
    <p:sldId id="276" r:id="rId63"/>
    <p:sldId id="277" r:id="rId64"/>
    <p:sldId id="278" r:id="rId65"/>
    <p:sldId id="268" r:id="rId66"/>
    <p:sldId id="270" r:id="rId67"/>
    <p:sldId id="271" r:id="rId68"/>
    <p:sldId id="272" r:id="rId69"/>
    <p:sldId id="275" r:id="rId70"/>
    <p:sldId id="876" r:id="rId71"/>
    <p:sldId id="877" r:id="rId72"/>
    <p:sldId id="878" r:id="rId73"/>
    <p:sldId id="879" r:id="rId74"/>
    <p:sldId id="880" r:id="rId75"/>
    <p:sldId id="881" r:id="rId76"/>
    <p:sldId id="2503" r:id="rId77"/>
    <p:sldId id="1373" r:id="rId78"/>
    <p:sldId id="3134" r:id="rId79"/>
    <p:sldId id="3135" r:id="rId80"/>
    <p:sldId id="3137" r:id="rId81"/>
    <p:sldId id="3136" r:id="rId82"/>
    <p:sldId id="3132" r:id="rId83"/>
    <p:sldId id="3133" r:id="rId84"/>
    <p:sldId id="1371" r:id="rId85"/>
    <p:sldId id="1372" r:id="rId86"/>
    <p:sldId id="1378" r:id="rId87"/>
    <p:sldId id="2147376998" r:id="rId88"/>
    <p:sldId id="2468" r:id="rId89"/>
    <p:sldId id="2475" r:id="rId90"/>
    <p:sldId id="1402" r:id="rId91"/>
    <p:sldId id="2476" r:id="rId92"/>
    <p:sldId id="2477" r:id="rId93"/>
    <p:sldId id="2478" r:id="rId94"/>
    <p:sldId id="2479" r:id="rId95"/>
    <p:sldId id="2481" r:id="rId96"/>
    <p:sldId id="2331" r:id="rId9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6A49"/>
    <a:srgbClr val="E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1" autoAdjust="0"/>
    <p:restoredTop sz="94633"/>
  </p:normalViewPr>
  <p:slideViewPr>
    <p:cSldViewPr snapToGrid="0">
      <p:cViewPr varScale="1">
        <p:scale>
          <a:sx n="56" d="100"/>
          <a:sy n="56" d="100"/>
        </p:scale>
        <p:origin x="996" y="32"/>
      </p:cViewPr>
      <p:guideLst/>
    </p:cSldViewPr>
  </p:slideViewPr>
  <p:notesTextViewPr>
    <p:cViewPr>
      <p:scale>
        <a:sx n="1" d="1"/>
        <a:sy n="1" d="1"/>
      </p:scale>
      <p:origin x="0" y="0"/>
    </p:cViewPr>
  </p:notesTextViewPr>
  <p:notesViewPr>
    <p:cSldViewPr snapToGrid="0">
      <p:cViewPr varScale="1">
        <p:scale>
          <a:sx n="39" d="100"/>
          <a:sy n="39" d="100"/>
        </p:scale>
        <p:origin x="1892" y="2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handoutMaster" Target="handoutMasters/handout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C03E8F-9A51-4D9F-A91A-31279904F5D0}" type="doc">
      <dgm:prSet loTypeId="urn:microsoft.com/office/officeart/2005/8/layout/vList2" loCatId="list" qsTypeId="urn:microsoft.com/office/officeart/2005/8/quickstyle/simple1" qsCatId="simple" csTypeId="urn:microsoft.com/office/officeart/2005/8/colors/colorful1" csCatId="colorful" phldr="1"/>
      <dgm:spPr/>
    </dgm:pt>
    <dgm:pt modelId="{02F464D5-0151-472A-9BDA-47AF512BBC35}">
      <dgm:prSet phldrT="[Text]" custT="1"/>
      <dgm:spPr>
        <a:xfrm rot="10800000">
          <a:off x="1769485" y="1166"/>
          <a:ext cx="7679319" cy="631735"/>
        </a:xfrm>
      </dgm:spPr>
      <dgm:t>
        <a:bodyPr/>
        <a:lstStyle/>
        <a:p>
          <a:pPr marL="0" indent="228600" algn="l">
            <a:buNone/>
          </a:pPr>
          <a:r>
            <a:rPr lang="en-US" sz="1800" b="0">
              <a:latin typeface="Calibri" panose="020F0502020204030204" pitchFamily="34" charset="0"/>
              <a:ea typeface="+mn-ea"/>
              <a:cs typeface="Calibri" panose="020F0502020204030204" pitchFamily="34" charset="0"/>
            </a:rPr>
            <a:t>Standar Akuntansi Keuangan Internasional – Eff 1 Jan 2023 – full IFRS</a:t>
          </a:r>
          <a:endParaRPr lang="en-US" sz="1800" b="0" i="1" dirty="0">
            <a:latin typeface="Calibri" panose="020F0502020204030204" pitchFamily="34" charset="0"/>
            <a:ea typeface="+mn-ea"/>
            <a:cs typeface="Calibri" panose="020F0502020204030204" pitchFamily="34" charset="0"/>
          </a:endParaRPr>
        </a:p>
      </dgm:t>
    </dgm:pt>
    <dgm:pt modelId="{6DF7D184-3D19-40A7-890D-3F6AC67FE0E6}" type="parTrans" cxnId="{20274B0E-1774-4338-97CD-4998AC99545C}">
      <dgm:prSet/>
      <dgm:spPr/>
      <dgm:t>
        <a:bodyPr/>
        <a:lstStyle/>
        <a:p>
          <a:pPr algn="l"/>
          <a:endParaRPr lang="en-US" sz="1400" b="0">
            <a:solidFill>
              <a:sysClr val="windowText" lastClr="000000"/>
            </a:solidFill>
            <a:latin typeface="Calibri" panose="020F0502020204030204" pitchFamily="34" charset="0"/>
            <a:cs typeface="Calibri" panose="020F0502020204030204" pitchFamily="34" charset="0"/>
          </a:endParaRPr>
        </a:p>
      </dgm:t>
    </dgm:pt>
    <dgm:pt modelId="{40EECAF6-C39C-4E64-8FA5-7C5AE99BCEC7}" type="sibTrans" cxnId="{20274B0E-1774-4338-97CD-4998AC99545C}">
      <dgm:prSet/>
      <dgm:spPr/>
      <dgm:t>
        <a:bodyPr/>
        <a:lstStyle/>
        <a:p>
          <a:pPr algn="l"/>
          <a:endParaRPr lang="en-US" sz="1400" b="0">
            <a:solidFill>
              <a:sysClr val="windowText" lastClr="000000"/>
            </a:solidFill>
            <a:latin typeface="Calibri" panose="020F0502020204030204" pitchFamily="34" charset="0"/>
            <a:cs typeface="Calibri" panose="020F0502020204030204" pitchFamily="34" charset="0"/>
          </a:endParaRPr>
        </a:p>
      </dgm:t>
    </dgm:pt>
    <dgm:pt modelId="{62CEB72F-5E0D-47C2-A571-C5C65B26A9DD}">
      <dgm:prSet custT="1"/>
      <dgm:spPr>
        <a:xfrm rot="10800000">
          <a:off x="1769485" y="1322432"/>
          <a:ext cx="7679319" cy="631735"/>
        </a:xfrm>
      </dgm:spPr>
      <dgm:t>
        <a:bodyPr/>
        <a:lstStyle/>
        <a:p>
          <a:pPr marL="174625" indent="0" algn="l">
            <a:buNone/>
          </a:pPr>
          <a:r>
            <a:rPr lang="en-US" sz="1800" b="0">
              <a:latin typeface="Calibri" panose="020F0502020204030204" pitchFamily="34" charset="0"/>
              <a:ea typeface="+mn-ea"/>
              <a:cs typeface="Calibri" panose="020F0502020204030204" pitchFamily="34" charset="0"/>
            </a:rPr>
            <a:t>Standar Akuntansi Entitas Mikro Kecil Menengah - SAK EMKM</a:t>
          </a:r>
          <a:endParaRPr lang="en-US" sz="1800" b="0" dirty="0">
            <a:latin typeface="Calibri" panose="020F0502020204030204" pitchFamily="34" charset="0"/>
            <a:ea typeface="+mn-ea"/>
            <a:cs typeface="Calibri" panose="020F0502020204030204" pitchFamily="34" charset="0"/>
          </a:endParaRPr>
        </a:p>
      </dgm:t>
    </dgm:pt>
    <dgm:pt modelId="{5E9F8501-9658-4697-8533-C0E609931B87}" type="parTrans" cxnId="{5E765BA4-ACCD-41D6-A006-9F4274BD9BAF}">
      <dgm:prSet/>
      <dgm:spPr/>
      <dgm:t>
        <a:bodyPr/>
        <a:lstStyle/>
        <a:p>
          <a:pPr algn="l"/>
          <a:endParaRPr lang="en-US" sz="1400" b="0">
            <a:solidFill>
              <a:sysClr val="windowText" lastClr="000000"/>
            </a:solidFill>
            <a:latin typeface="Calibri" panose="020F0502020204030204" pitchFamily="34" charset="0"/>
            <a:cs typeface="Calibri" panose="020F0502020204030204" pitchFamily="34" charset="0"/>
          </a:endParaRPr>
        </a:p>
      </dgm:t>
    </dgm:pt>
    <dgm:pt modelId="{D4BE68ED-211E-44CE-9830-74014EA89DDE}" type="sibTrans" cxnId="{5E765BA4-ACCD-41D6-A006-9F4274BD9BAF}">
      <dgm:prSet/>
      <dgm:spPr/>
      <dgm:t>
        <a:bodyPr/>
        <a:lstStyle/>
        <a:p>
          <a:pPr algn="l"/>
          <a:endParaRPr lang="en-US" sz="1400" b="0">
            <a:solidFill>
              <a:sysClr val="windowText" lastClr="000000"/>
            </a:solidFill>
            <a:latin typeface="Calibri" panose="020F0502020204030204" pitchFamily="34" charset="0"/>
            <a:cs typeface="Calibri" panose="020F0502020204030204" pitchFamily="34" charset="0"/>
          </a:endParaRPr>
        </a:p>
      </dgm:t>
    </dgm:pt>
    <dgm:pt modelId="{D6D77083-CC1F-4375-8A49-462018A2FFCE}">
      <dgm:prSet phldrT="[Text]" custT="1"/>
      <dgm:spPr>
        <a:xfrm rot="10800000">
          <a:off x="1769485" y="1166"/>
          <a:ext cx="7679319" cy="631735"/>
        </a:xfrm>
      </dgm:spPr>
      <dgm:t>
        <a:bodyPr/>
        <a:lstStyle/>
        <a:p>
          <a:pPr marL="0" indent="228600" algn="l">
            <a:buNone/>
          </a:pPr>
          <a:r>
            <a:rPr lang="en-US" sz="1800" b="0">
              <a:latin typeface="Calibri" panose="020F0502020204030204" pitchFamily="34" charset="0"/>
              <a:ea typeface="+mn-ea"/>
              <a:cs typeface="Calibri" panose="020F0502020204030204" pitchFamily="34" charset="0"/>
            </a:rPr>
            <a:t>Standar Akuntansi Keuangan Entitas Privat – SAKEP – eff 1 Januari 2025 sebelumnya SAK ETAP</a:t>
          </a:r>
          <a:endParaRPr lang="en-US" sz="1800" b="0" dirty="0">
            <a:latin typeface="Calibri" panose="020F0502020204030204" pitchFamily="34" charset="0"/>
            <a:ea typeface="+mn-ea"/>
            <a:cs typeface="Calibri" panose="020F0502020204030204" pitchFamily="34" charset="0"/>
          </a:endParaRPr>
        </a:p>
      </dgm:t>
    </dgm:pt>
    <dgm:pt modelId="{07CB0D58-8FE3-423C-A220-48763C495AD2}" type="parTrans" cxnId="{79DF4364-D491-497E-9C29-EB6BA583494B}">
      <dgm:prSet/>
      <dgm:spPr/>
      <dgm:t>
        <a:bodyPr/>
        <a:lstStyle/>
        <a:p>
          <a:endParaRPr lang="en-ID" sz="1600"/>
        </a:p>
      </dgm:t>
    </dgm:pt>
    <dgm:pt modelId="{6B2B9691-C298-46A2-B018-BDC6DD807301}" type="sibTrans" cxnId="{79DF4364-D491-497E-9C29-EB6BA583494B}">
      <dgm:prSet/>
      <dgm:spPr/>
      <dgm:t>
        <a:bodyPr/>
        <a:lstStyle/>
        <a:p>
          <a:endParaRPr lang="en-ID" sz="1600"/>
        </a:p>
      </dgm:t>
    </dgm:pt>
    <dgm:pt modelId="{B522697C-CCA8-47AE-B85F-1ECDFFB091A8}">
      <dgm:prSet phldrT="[Text]" custT="1"/>
      <dgm:spPr>
        <a:xfrm rot="10800000">
          <a:off x="1769485" y="1166"/>
          <a:ext cx="7679319" cy="631735"/>
        </a:xfrm>
      </dgm:spPr>
      <dgm:t>
        <a:bodyPr/>
        <a:lstStyle/>
        <a:p>
          <a:pPr marL="0" indent="228600" algn="l">
            <a:buNone/>
          </a:pPr>
          <a:r>
            <a:rPr lang="en-US" sz="1800" b="0">
              <a:latin typeface="Calibri" panose="020F0502020204030204" pitchFamily="34" charset="0"/>
              <a:ea typeface="+mn-ea"/>
              <a:cs typeface="Calibri" panose="020F0502020204030204" pitchFamily="34" charset="0"/>
            </a:rPr>
            <a:t>Standar Akuntansi Keuangan Indonesia – PSAK </a:t>
          </a:r>
          <a:r>
            <a:rPr lang="en-US" sz="1800" b="0">
              <a:latin typeface="Calibri" panose="020F0502020204030204" pitchFamily="34" charset="0"/>
              <a:ea typeface="+mn-ea"/>
              <a:cs typeface="Calibri" panose="020F0502020204030204" pitchFamily="34" charset="0"/>
              <a:sym typeface="Wingdings" panose="05000000000000000000" pitchFamily="2" charset="2"/>
            </a:rPr>
            <a:t> berbasis IFRS</a:t>
          </a:r>
          <a:endParaRPr lang="en-US" sz="1800" b="0" dirty="0">
            <a:latin typeface="Calibri" panose="020F0502020204030204" pitchFamily="34" charset="0"/>
            <a:ea typeface="+mn-ea"/>
            <a:cs typeface="Calibri" panose="020F0502020204030204" pitchFamily="34" charset="0"/>
          </a:endParaRPr>
        </a:p>
      </dgm:t>
    </dgm:pt>
    <dgm:pt modelId="{02FBB9E6-FD93-492E-8953-4FDE7EE1BF2C}" type="parTrans" cxnId="{D32CFFFB-AEE3-472F-9CCC-928A1277330D}">
      <dgm:prSet/>
      <dgm:spPr/>
      <dgm:t>
        <a:bodyPr/>
        <a:lstStyle/>
        <a:p>
          <a:endParaRPr lang="en-ID" sz="1600"/>
        </a:p>
      </dgm:t>
    </dgm:pt>
    <dgm:pt modelId="{CB76E9CC-2E78-43A9-9941-FE920DECEB58}" type="sibTrans" cxnId="{D32CFFFB-AEE3-472F-9CCC-928A1277330D}">
      <dgm:prSet/>
      <dgm:spPr/>
      <dgm:t>
        <a:bodyPr/>
        <a:lstStyle/>
        <a:p>
          <a:endParaRPr lang="en-ID" sz="1600"/>
        </a:p>
      </dgm:t>
    </dgm:pt>
    <dgm:pt modelId="{11F2DF33-F596-4B1B-977A-C61EACB8EC5F}" type="pres">
      <dgm:prSet presAssocID="{91C03E8F-9A51-4D9F-A91A-31279904F5D0}" presName="linear" presStyleCnt="0">
        <dgm:presLayoutVars>
          <dgm:animLvl val="lvl"/>
          <dgm:resizeHandles val="exact"/>
        </dgm:presLayoutVars>
      </dgm:prSet>
      <dgm:spPr/>
    </dgm:pt>
    <dgm:pt modelId="{A81C1798-7299-4F5D-A4CF-341FF3FC7C60}" type="pres">
      <dgm:prSet presAssocID="{02F464D5-0151-472A-9BDA-47AF512BBC35}" presName="parentText" presStyleLbl="node1" presStyleIdx="0" presStyleCnt="4">
        <dgm:presLayoutVars>
          <dgm:chMax val="0"/>
          <dgm:bulletEnabled val="1"/>
        </dgm:presLayoutVars>
      </dgm:prSet>
      <dgm:spPr>
        <a:prstGeom prst="homePlate">
          <a:avLst/>
        </a:prstGeom>
      </dgm:spPr>
    </dgm:pt>
    <dgm:pt modelId="{63959981-BB73-4C09-87F3-FEC3C553A2DB}" type="pres">
      <dgm:prSet presAssocID="{40EECAF6-C39C-4E64-8FA5-7C5AE99BCEC7}" presName="spacer" presStyleCnt="0"/>
      <dgm:spPr/>
    </dgm:pt>
    <dgm:pt modelId="{06DF6428-A94E-488D-8F66-A807B4E12153}" type="pres">
      <dgm:prSet presAssocID="{B522697C-CCA8-47AE-B85F-1ECDFFB091A8}" presName="parentText" presStyleLbl="node1" presStyleIdx="1" presStyleCnt="4">
        <dgm:presLayoutVars>
          <dgm:chMax val="0"/>
          <dgm:bulletEnabled val="1"/>
        </dgm:presLayoutVars>
      </dgm:prSet>
      <dgm:spPr/>
    </dgm:pt>
    <dgm:pt modelId="{7560202E-400C-4C23-9EFA-F8BBD137E596}" type="pres">
      <dgm:prSet presAssocID="{CB76E9CC-2E78-43A9-9941-FE920DECEB58}" presName="spacer" presStyleCnt="0"/>
      <dgm:spPr/>
    </dgm:pt>
    <dgm:pt modelId="{EF22A19A-E83A-491A-B548-01E0A3DB6774}" type="pres">
      <dgm:prSet presAssocID="{D6D77083-CC1F-4375-8A49-462018A2FFCE}" presName="parentText" presStyleLbl="node1" presStyleIdx="2" presStyleCnt="4" custLinFactNeighborY="-20561">
        <dgm:presLayoutVars>
          <dgm:chMax val="0"/>
          <dgm:bulletEnabled val="1"/>
        </dgm:presLayoutVars>
      </dgm:prSet>
      <dgm:spPr/>
    </dgm:pt>
    <dgm:pt modelId="{70E2A16C-975A-4B80-B12F-4E54FF502AF5}" type="pres">
      <dgm:prSet presAssocID="{6B2B9691-C298-46A2-B018-BDC6DD807301}" presName="spacer" presStyleCnt="0"/>
      <dgm:spPr/>
    </dgm:pt>
    <dgm:pt modelId="{C9C004D7-8C26-45A6-AB91-8C2DD58B8874}" type="pres">
      <dgm:prSet presAssocID="{62CEB72F-5E0D-47C2-A571-C5C65B26A9DD}" presName="parentText" presStyleLbl="node1" presStyleIdx="3" presStyleCnt="4">
        <dgm:presLayoutVars>
          <dgm:chMax val="0"/>
          <dgm:bulletEnabled val="1"/>
        </dgm:presLayoutVars>
      </dgm:prSet>
      <dgm:spPr>
        <a:prstGeom prst="homePlate">
          <a:avLst/>
        </a:prstGeom>
      </dgm:spPr>
    </dgm:pt>
  </dgm:ptLst>
  <dgm:cxnLst>
    <dgm:cxn modelId="{8AB88D00-1731-48E4-A1AE-3A0100D350AB}" type="presOf" srcId="{D6D77083-CC1F-4375-8A49-462018A2FFCE}" destId="{EF22A19A-E83A-491A-B548-01E0A3DB6774}" srcOrd="0" destOrd="0" presId="urn:microsoft.com/office/officeart/2005/8/layout/vList2"/>
    <dgm:cxn modelId="{20274B0E-1774-4338-97CD-4998AC99545C}" srcId="{91C03E8F-9A51-4D9F-A91A-31279904F5D0}" destId="{02F464D5-0151-472A-9BDA-47AF512BBC35}" srcOrd="0" destOrd="0" parTransId="{6DF7D184-3D19-40A7-890D-3F6AC67FE0E6}" sibTransId="{40EECAF6-C39C-4E64-8FA5-7C5AE99BCEC7}"/>
    <dgm:cxn modelId="{7A312619-FEAE-4F1C-9838-9E7115D8262A}" type="presOf" srcId="{62CEB72F-5E0D-47C2-A571-C5C65B26A9DD}" destId="{C9C004D7-8C26-45A6-AB91-8C2DD58B8874}" srcOrd="0" destOrd="0" presId="urn:microsoft.com/office/officeart/2005/8/layout/vList2"/>
    <dgm:cxn modelId="{F938651C-51FE-4052-A105-2724D5AF7779}" type="presOf" srcId="{B522697C-CCA8-47AE-B85F-1ECDFFB091A8}" destId="{06DF6428-A94E-488D-8F66-A807B4E12153}" srcOrd="0" destOrd="0" presId="urn:microsoft.com/office/officeart/2005/8/layout/vList2"/>
    <dgm:cxn modelId="{073F9660-5CAD-4B71-B3D9-E7D3A3A32B91}" type="presOf" srcId="{02F464D5-0151-472A-9BDA-47AF512BBC35}" destId="{A81C1798-7299-4F5D-A4CF-341FF3FC7C60}" srcOrd="0" destOrd="0" presId="urn:microsoft.com/office/officeart/2005/8/layout/vList2"/>
    <dgm:cxn modelId="{79DF4364-D491-497E-9C29-EB6BA583494B}" srcId="{91C03E8F-9A51-4D9F-A91A-31279904F5D0}" destId="{D6D77083-CC1F-4375-8A49-462018A2FFCE}" srcOrd="2" destOrd="0" parTransId="{07CB0D58-8FE3-423C-A220-48763C495AD2}" sibTransId="{6B2B9691-C298-46A2-B018-BDC6DD807301}"/>
    <dgm:cxn modelId="{AD200C85-A8FE-4E5A-85B4-1DA3694D01C5}" type="presOf" srcId="{91C03E8F-9A51-4D9F-A91A-31279904F5D0}" destId="{11F2DF33-F596-4B1B-977A-C61EACB8EC5F}" srcOrd="0" destOrd="0" presId="urn:microsoft.com/office/officeart/2005/8/layout/vList2"/>
    <dgm:cxn modelId="{5E765BA4-ACCD-41D6-A006-9F4274BD9BAF}" srcId="{91C03E8F-9A51-4D9F-A91A-31279904F5D0}" destId="{62CEB72F-5E0D-47C2-A571-C5C65B26A9DD}" srcOrd="3" destOrd="0" parTransId="{5E9F8501-9658-4697-8533-C0E609931B87}" sibTransId="{D4BE68ED-211E-44CE-9830-74014EA89DDE}"/>
    <dgm:cxn modelId="{D32CFFFB-AEE3-472F-9CCC-928A1277330D}" srcId="{91C03E8F-9A51-4D9F-A91A-31279904F5D0}" destId="{B522697C-CCA8-47AE-B85F-1ECDFFB091A8}" srcOrd="1" destOrd="0" parTransId="{02FBB9E6-FD93-492E-8953-4FDE7EE1BF2C}" sibTransId="{CB76E9CC-2E78-43A9-9941-FE920DECEB58}"/>
    <dgm:cxn modelId="{B2124432-0A4C-40C3-965C-80EAA2A06F49}" type="presParOf" srcId="{11F2DF33-F596-4B1B-977A-C61EACB8EC5F}" destId="{A81C1798-7299-4F5D-A4CF-341FF3FC7C60}" srcOrd="0" destOrd="0" presId="urn:microsoft.com/office/officeart/2005/8/layout/vList2"/>
    <dgm:cxn modelId="{F8C673B6-7B77-4506-A676-A23AC5E35B7B}" type="presParOf" srcId="{11F2DF33-F596-4B1B-977A-C61EACB8EC5F}" destId="{63959981-BB73-4C09-87F3-FEC3C553A2DB}" srcOrd="1" destOrd="0" presId="urn:microsoft.com/office/officeart/2005/8/layout/vList2"/>
    <dgm:cxn modelId="{04D8B253-6E23-421A-B0AE-3DA4FDD7243D}" type="presParOf" srcId="{11F2DF33-F596-4B1B-977A-C61EACB8EC5F}" destId="{06DF6428-A94E-488D-8F66-A807B4E12153}" srcOrd="2" destOrd="0" presId="urn:microsoft.com/office/officeart/2005/8/layout/vList2"/>
    <dgm:cxn modelId="{A7D93D98-9068-4A51-891C-76CB6BE2E543}" type="presParOf" srcId="{11F2DF33-F596-4B1B-977A-C61EACB8EC5F}" destId="{7560202E-400C-4C23-9EFA-F8BBD137E596}" srcOrd="3" destOrd="0" presId="urn:microsoft.com/office/officeart/2005/8/layout/vList2"/>
    <dgm:cxn modelId="{B3F2F8A1-D75E-4DFE-9DC2-4ED226B67442}" type="presParOf" srcId="{11F2DF33-F596-4B1B-977A-C61EACB8EC5F}" destId="{EF22A19A-E83A-491A-B548-01E0A3DB6774}" srcOrd="4" destOrd="0" presId="urn:microsoft.com/office/officeart/2005/8/layout/vList2"/>
    <dgm:cxn modelId="{D0880769-57A2-458C-B523-D2F789897BCE}" type="presParOf" srcId="{11F2DF33-F596-4B1B-977A-C61EACB8EC5F}" destId="{70E2A16C-975A-4B80-B12F-4E54FF502AF5}" srcOrd="5" destOrd="0" presId="urn:microsoft.com/office/officeart/2005/8/layout/vList2"/>
    <dgm:cxn modelId="{41C80934-F2C7-4295-BFF5-75888D4CACEA}" type="presParOf" srcId="{11F2DF33-F596-4B1B-977A-C61EACB8EC5F}" destId="{C9C004D7-8C26-45A6-AB91-8C2DD58B8874}"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008B27-91BB-4293-963E-41732686C53C}"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4EBAAB59-C81C-45DD-A22F-08AD6E090B81}">
      <dgm:prSet phldrT="[Text]" custT="1"/>
      <dgm:spPr/>
      <dgm:t>
        <a:bodyPr/>
        <a:lstStyle/>
        <a:p>
          <a:pPr>
            <a:lnSpc>
              <a:spcPct val="100000"/>
            </a:lnSpc>
          </a:pPr>
          <a:r>
            <a:rPr lang="en-US" sz="1800" b="1" dirty="0" err="1">
              <a:solidFill>
                <a:schemeClr val="tx1"/>
              </a:solidFill>
              <a:latin typeface="Calibri" panose="020F0502020204030204" pitchFamily="34" charset="0"/>
              <a:cs typeface="Calibri" panose="020F0502020204030204" pitchFamily="34" charset="0"/>
            </a:rPr>
            <a:t>Tanaman</a:t>
          </a:r>
          <a:r>
            <a:rPr lang="en-US" sz="1800" b="1" dirty="0">
              <a:solidFill>
                <a:schemeClr val="tx1"/>
              </a:solidFill>
              <a:latin typeface="Calibri" panose="020F0502020204030204" pitchFamily="34" charset="0"/>
              <a:cs typeface="Calibri" panose="020F0502020204030204" pitchFamily="34" charset="0"/>
            </a:rPr>
            <a:t> </a:t>
          </a:r>
          <a:r>
            <a:rPr lang="en-US" sz="1800" b="1" dirty="0" err="1">
              <a:solidFill>
                <a:schemeClr val="tx1"/>
              </a:solidFill>
              <a:latin typeface="Calibri" panose="020F0502020204030204" pitchFamily="34" charset="0"/>
              <a:cs typeface="Calibri" panose="020F0502020204030204" pitchFamily="34" charset="0"/>
            </a:rPr>
            <a:t>produktif</a:t>
          </a:r>
          <a:r>
            <a:rPr lang="en-US" sz="1800" dirty="0">
              <a:solidFill>
                <a:schemeClr val="tx1"/>
              </a:solidFill>
              <a:latin typeface="Calibri" panose="020F0502020204030204" pitchFamily="34" charset="0"/>
              <a:cs typeface="Calibri" panose="020F0502020204030204" pitchFamily="34" charset="0"/>
            </a:rPr>
            <a:t> (</a:t>
          </a:r>
          <a:r>
            <a:rPr lang="en-US" sz="1800" b="1" i="1" dirty="0">
              <a:solidFill>
                <a:schemeClr val="tx1"/>
              </a:solidFill>
              <a:latin typeface="Calibri" panose="020F0502020204030204" pitchFamily="34" charset="0"/>
              <a:cs typeface="Calibri" panose="020F0502020204030204" pitchFamily="34" charset="0"/>
            </a:rPr>
            <a:t>bearer plants</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adalah</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tanaman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hidup</a:t>
          </a:r>
          <a:r>
            <a:rPr lang="en-US" sz="1800" dirty="0">
              <a:solidFill>
                <a:schemeClr val="tx1"/>
              </a:solidFill>
              <a:latin typeface="Calibri" panose="020F0502020204030204" pitchFamily="34" charset="0"/>
              <a:cs typeface="Calibri" panose="020F0502020204030204" pitchFamily="34" charset="0"/>
            </a:rPr>
            <a:t> yang:</a:t>
          </a:r>
        </a:p>
      </dgm:t>
    </dgm:pt>
    <dgm:pt modelId="{3F35BCF0-9B14-4195-8A29-C9DD200E58A3}" type="parTrans" cxnId="{3BC28EF5-22D2-4AE2-9F21-9109DA974B8E}">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E574ADE7-5C03-4193-8896-93647E831F49}" type="sibTrans" cxnId="{3BC28EF5-22D2-4AE2-9F21-9109DA974B8E}">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4978B5E7-C43E-402D-8AAC-02D64F3E1E02}">
      <dgm:prSet custT="1"/>
      <dgm:spPr/>
      <dgm:t>
        <a:bodyPr/>
        <a:lstStyle/>
        <a:p>
          <a:pPr marL="185738" indent="-185738">
            <a:spcAft>
              <a:spcPts val="600"/>
            </a:spcAft>
          </a:pPr>
          <a:r>
            <a:rPr lang="en-US" sz="1800" dirty="0" err="1">
              <a:solidFill>
                <a:schemeClr val="tx1"/>
              </a:solidFill>
              <a:latin typeface="Calibri" panose="020F0502020204030204" pitchFamily="34" charset="0"/>
              <a:cs typeface="Calibri" panose="020F0502020204030204" pitchFamily="34" charset="0"/>
            </a:rPr>
            <a:t>memiliki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kemungkinan</a:t>
          </a:r>
          <a:r>
            <a:rPr lang="en-US" sz="1800" dirty="0">
              <a:solidFill>
                <a:schemeClr val="tx1"/>
              </a:solidFill>
              <a:latin typeface="Calibri" panose="020F0502020204030204" pitchFamily="34" charset="0"/>
              <a:cs typeface="Calibri" panose="020F0502020204030204" pitchFamily="34" charset="0"/>
            </a:rPr>
            <a:t> yang sangat </a:t>
          </a:r>
          <a:r>
            <a:rPr lang="en-US" sz="1800" dirty="0" err="1">
              <a:solidFill>
                <a:schemeClr val="tx1"/>
              </a:solidFill>
              <a:latin typeface="Calibri" panose="020F0502020204030204" pitchFamily="34" charset="0"/>
              <a:cs typeface="Calibri" panose="020F0502020204030204" pitchFamily="34" charset="0"/>
            </a:rPr>
            <a:t>jarang</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untuk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dijual</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sebagai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produk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agrikultur</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kecuali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untuk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penjualan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sisa</a:t>
          </a:r>
          <a:r>
            <a:rPr lang="en-US" sz="1800" dirty="0">
              <a:solidFill>
                <a:schemeClr val="tx1"/>
              </a:solidFill>
              <a:latin typeface="Calibri" panose="020F0502020204030204" pitchFamily="34" charset="0"/>
              <a:cs typeface="Calibri" panose="020F0502020204030204" pitchFamily="34" charset="0"/>
            </a:rPr>
            <a:t> yang </a:t>
          </a:r>
          <a:r>
            <a:rPr lang="en-US" sz="1800" dirty="0" err="1">
              <a:solidFill>
                <a:schemeClr val="tx1"/>
              </a:solidFill>
              <a:latin typeface="Calibri" panose="020F0502020204030204" pitchFamily="34" charset="0"/>
              <a:cs typeface="Calibri" panose="020F0502020204030204" pitchFamily="34" charset="0"/>
            </a:rPr>
            <a:t>insidental</a:t>
          </a:r>
          <a:r>
            <a:rPr lang="en-US" sz="1800" dirty="0">
              <a:solidFill>
                <a:schemeClr val="tx1"/>
              </a:solidFill>
              <a:latin typeface="Calibri" panose="020F0502020204030204" pitchFamily="34" charset="0"/>
              <a:cs typeface="Calibri" panose="020F0502020204030204" pitchFamily="34" charset="0"/>
            </a:rPr>
            <a:t> (incidental scrap).</a:t>
          </a:r>
        </a:p>
      </dgm:t>
    </dgm:pt>
    <dgm:pt modelId="{9D0A639C-8826-47F2-A465-C1A262CE300A}" type="sibTrans" cxnId="{0FD4F8CA-663E-482E-A1F1-84CAA9704014}">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2DE9403F-9D7D-4B3C-9DD0-4E14AE9E15C0}" type="parTrans" cxnId="{0FD4F8CA-663E-482E-A1F1-84CAA9704014}">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B117E75C-56C9-4909-AD6E-41197775DF40}">
      <dgm:prSet custT="1"/>
      <dgm:spPr/>
      <dgm:t>
        <a:bodyPr/>
        <a:lstStyle/>
        <a:p>
          <a:pPr marL="185738" indent="-185738">
            <a:spcAft>
              <a:spcPts val="600"/>
            </a:spcAft>
          </a:pPr>
          <a:r>
            <a:rPr lang="en-US" sz="1800" dirty="0" err="1">
              <a:solidFill>
                <a:schemeClr val="tx1"/>
              </a:solidFill>
              <a:latin typeface="Calibri" panose="020F0502020204030204" pitchFamily="34" charset="0"/>
              <a:cs typeface="Calibri" panose="020F0502020204030204" pitchFamily="34" charset="0"/>
            </a:rPr>
            <a:t>digunakan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dalam</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produksi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atau</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penyediaan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produk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agrikultur</a:t>
          </a:r>
          <a:r>
            <a:rPr lang="en-US" sz="1800" dirty="0">
              <a:solidFill>
                <a:schemeClr val="tx1"/>
              </a:solidFill>
              <a:latin typeface="Calibri" panose="020F0502020204030204" pitchFamily="34" charset="0"/>
              <a:cs typeface="Calibri" panose="020F0502020204030204" pitchFamily="34" charset="0"/>
            </a:rPr>
            <a:t>; </a:t>
          </a:r>
        </a:p>
      </dgm:t>
    </dgm:pt>
    <dgm:pt modelId="{34C93DC9-8967-4452-950A-18322FF867BF}" type="sibTrans" cxnId="{B1E29212-BBF6-4752-A847-F19DDF25F922}">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74DD2565-BB16-48F0-BAA7-909D0E528854}" type="parTrans" cxnId="{B1E29212-BBF6-4752-A847-F19DDF25F922}">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66CAB32E-0005-4308-A12D-0AF99C73F93F}">
      <dgm:prSet custT="1"/>
      <dgm:spPr/>
      <dgm:t>
        <a:bodyPr/>
        <a:lstStyle/>
        <a:p>
          <a:pPr marL="185738" indent="-185738">
            <a:spcAft>
              <a:spcPts val="600"/>
            </a:spcAft>
          </a:pPr>
          <a:r>
            <a:rPr lang="en-US" sz="1800" dirty="0" err="1">
              <a:solidFill>
                <a:schemeClr val="tx1"/>
              </a:solidFill>
              <a:latin typeface="Calibri" panose="020F0502020204030204" pitchFamily="34" charset="0"/>
              <a:cs typeface="Calibri" panose="020F0502020204030204" pitchFamily="34" charset="0"/>
            </a:rPr>
            <a:t>diharapkan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menghasilkan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produk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untuk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jangka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waktu</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lebih</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dari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satu</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periode</a:t>
          </a:r>
          <a:r>
            <a:rPr lang="en-US" sz="1800" dirty="0">
              <a:solidFill>
                <a:schemeClr val="tx1"/>
              </a:solidFill>
              <a:latin typeface="Calibri" panose="020F0502020204030204" pitchFamily="34" charset="0"/>
              <a:cs typeface="Calibri" panose="020F0502020204030204" pitchFamily="34" charset="0"/>
            </a:rPr>
            <a:t>; dan </a:t>
          </a:r>
        </a:p>
      </dgm:t>
    </dgm:pt>
    <dgm:pt modelId="{483A826E-F15C-4FAE-ACA4-58FA47E1A817}" type="sibTrans" cxnId="{DACD6FDB-5AA3-429C-8184-CAC2EA87D33C}">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5CE0BCCF-31E3-485D-A8CC-F6C9049C3A74}" type="parTrans" cxnId="{DACD6FDB-5AA3-429C-8184-CAC2EA87D33C}">
      <dgm:prSet/>
      <dgm:spPr/>
      <dgm:t>
        <a:bodyPr/>
        <a:lstStyle/>
        <a:p>
          <a:endParaRPr lang="en-US" sz="1800">
            <a:solidFill>
              <a:schemeClr val="tx1"/>
            </a:solidFill>
            <a:latin typeface="Calibri" panose="020F0502020204030204" pitchFamily="34" charset="0"/>
            <a:cs typeface="Calibri" panose="020F0502020204030204" pitchFamily="34" charset="0"/>
          </a:endParaRPr>
        </a:p>
      </dgm:t>
    </dgm:pt>
    <dgm:pt modelId="{77333D0C-A9F1-4B7C-8CCB-ABE08F5CAE64}">
      <dgm:prSet phldrT="[Text]" custT="1"/>
      <dgm:spPr/>
      <dgm:t>
        <a:bodyPr/>
        <a:lstStyle/>
        <a:p>
          <a:pPr>
            <a:lnSpc>
              <a:spcPct val="100000"/>
            </a:lnSpc>
          </a:pPr>
          <a:r>
            <a:rPr lang="en-US" sz="1800" dirty="0" err="1">
              <a:solidFill>
                <a:schemeClr val="tx1"/>
              </a:solidFill>
              <a:latin typeface="Calibri" panose="020F0502020204030204" pitchFamily="34" charset="0"/>
              <a:cs typeface="Calibri" panose="020F0502020204030204" pitchFamily="34" charset="0"/>
            </a:rPr>
            <a:t>Tanaman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produktif</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dicatat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dengan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cara</a:t>
          </a:r>
          <a:r>
            <a:rPr lang="en-US" sz="1800" dirty="0">
              <a:solidFill>
                <a:schemeClr val="tx1"/>
              </a:solidFill>
              <a:latin typeface="Calibri" panose="020F0502020204030204" pitchFamily="34" charset="0"/>
              <a:cs typeface="Calibri" panose="020F0502020204030204" pitchFamily="34" charset="0"/>
            </a:rPr>
            <a:t> yang </a:t>
          </a:r>
          <a:r>
            <a:rPr lang="en-US" sz="1800" dirty="0" err="1">
              <a:solidFill>
                <a:schemeClr val="tx1"/>
              </a:solidFill>
              <a:latin typeface="Calibri" panose="020F0502020204030204" pitchFamily="34" charset="0"/>
              <a:cs typeface="Calibri" panose="020F0502020204030204" pitchFamily="34" charset="0"/>
            </a:rPr>
            <a:t>sama</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dengan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aset</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tetap</a:t>
          </a:r>
          <a:r>
            <a:rPr lang="en-US" sz="1800" dirty="0">
              <a:solidFill>
                <a:schemeClr val="tx1"/>
              </a:solidFill>
              <a:latin typeface="Calibri" panose="020F0502020204030204" pitchFamily="34" charset="0"/>
              <a:cs typeface="Calibri" panose="020F0502020204030204" pitchFamily="34" charset="0"/>
            </a:rPr>
            <a:t> yang </a:t>
          </a:r>
          <a:r>
            <a:rPr lang="en-US" sz="1800" dirty="0" err="1">
              <a:solidFill>
                <a:schemeClr val="tx1"/>
              </a:solidFill>
              <a:latin typeface="Calibri" panose="020F0502020204030204" pitchFamily="34" charset="0"/>
              <a:cs typeface="Calibri" panose="020F0502020204030204" pitchFamily="34" charset="0"/>
            </a:rPr>
            <a:t>dikonstruksi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sebelum</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digunakan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sesuai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dengan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intensi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manajemen</a:t>
          </a:r>
          <a:r>
            <a:rPr lang="en-US" sz="1800" dirty="0">
              <a:solidFill>
                <a:schemeClr val="tx1"/>
              </a:solidFill>
              <a:latin typeface="Calibri" panose="020F0502020204030204" pitchFamily="34" charset="0"/>
              <a:cs typeface="Calibri" panose="020F0502020204030204" pitchFamily="34" charset="0"/>
            </a:rPr>
            <a:t>. </a:t>
          </a:r>
        </a:p>
      </dgm:t>
    </dgm:pt>
    <dgm:pt modelId="{E4A51C05-B989-45EF-B533-ED23E1FEB322}" type="parTrans" cxnId="{C4D5F446-BA99-4F71-AA96-71EAB3A4838D}">
      <dgm:prSet/>
      <dgm:spPr/>
      <dgm:t>
        <a:bodyPr/>
        <a:lstStyle/>
        <a:p>
          <a:endParaRPr lang="en-ID" sz="1800">
            <a:solidFill>
              <a:schemeClr val="tx1"/>
            </a:solidFill>
            <a:latin typeface="Calibri" panose="020F0502020204030204" pitchFamily="34" charset="0"/>
            <a:cs typeface="Calibri" panose="020F0502020204030204" pitchFamily="34" charset="0"/>
          </a:endParaRPr>
        </a:p>
      </dgm:t>
    </dgm:pt>
    <dgm:pt modelId="{3AF4836D-9238-4DB3-980A-0427E44711CF}" type="sibTrans" cxnId="{C4D5F446-BA99-4F71-AA96-71EAB3A4838D}">
      <dgm:prSet/>
      <dgm:spPr/>
      <dgm:t>
        <a:bodyPr/>
        <a:lstStyle/>
        <a:p>
          <a:endParaRPr lang="en-ID" sz="1800">
            <a:solidFill>
              <a:schemeClr val="tx1"/>
            </a:solidFill>
            <a:latin typeface="Calibri" panose="020F0502020204030204" pitchFamily="34" charset="0"/>
            <a:cs typeface="Calibri" panose="020F0502020204030204" pitchFamily="34" charset="0"/>
          </a:endParaRPr>
        </a:p>
      </dgm:t>
    </dgm:pt>
    <dgm:pt modelId="{8358EBBE-EAF6-44F4-8A8F-4FB771CA174F}">
      <dgm:prSet phldrT="[Text]" custT="1"/>
      <dgm:spPr/>
      <dgm:t>
        <a:bodyPr/>
        <a:lstStyle/>
        <a:p>
          <a:pPr>
            <a:lnSpc>
              <a:spcPct val="100000"/>
            </a:lnSpc>
          </a:pPr>
          <a:r>
            <a:rPr lang="en-US" sz="1800" dirty="0">
              <a:solidFill>
                <a:schemeClr val="tx1"/>
              </a:solidFill>
              <a:latin typeface="Calibri" panose="020F0502020204030204" pitchFamily="34" charset="0"/>
              <a:cs typeface="Calibri" panose="020F0502020204030204" pitchFamily="34" charset="0"/>
            </a:rPr>
            <a:t>“</a:t>
          </a:r>
          <a:r>
            <a:rPr lang="en-US" sz="1800" dirty="0" err="1">
              <a:solidFill>
                <a:schemeClr val="tx1"/>
              </a:solidFill>
              <a:latin typeface="Calibri" panose="020F0502020204030204" pitchFamily="34" charset="0"/>
              <a:cs typeface="Calibri" panose="020F0502020204030204" pitchFamily="34" charset="0"/>
            </a:rPr>
            <a:t>Konstruksi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adalah</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aktivitas</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untuk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membudidayakan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tanaman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produktif</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untuk</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siap</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digunakan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sesuai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dengan</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intensi</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manajemen</a:t>
          </a:r>
          <a:r>
            <a:rPr lang="en-US" sz="1800" dirty="0">
              <a:solidFill>
                <a:schemeClr val="tx1"/>
              </a:solidFill>
              <a:latin typeface="Calibri" panose="020F0502020204030204" pitchFamily="34" charset="0"/>
              <a:cs typeface="Calibri" panose="020F0502020204030204" pitchFamily="34" charset="0"/>
            </a:rPr>
            <a:t>.</a:t>
          </a:r>
          <a:endParaRPr lang="en-ID" sz="1800" dirty="0">
            <a:solidFill>
              <a:schemeClr val="tx1"/>
            </a:solidFill>
            <a:latin typeface="Calibri" panose="020F0502020204030204" pitchFamily="34" charset="0"/>
            <a:cs typeface="Calibri" panose="020F0502020204030204" pitchFamily="34" charset="0"/>
          </a:endParaRPr>
        </a:p>
      </dgm:t>
    </dgm:pt>
    <dgm:pt modelId="{071E6B20-AB83-4F25-B3CD-7EC51C0F0550}" type="parTrans" cxnId="{F8D93F43-7E6A-44A7-AF63-37C14BEC086E}">
      <dgm:prSet/>
      <dgm:spPr/>
      <dgm:t>
        <a:bodyPr/>
        <a:lstStyle/>
        <a:p>
          <a:endParaRPr lang="en-ID" sz="1800">
            <a:solidFill>
              <a:schemeClr val="tx1"/>
            </a:solidFill>
            <a:latin typeface="Calibri" panose="020F0502020204030204" pitchFamily="34" charset="0"/>
            <a:cs typeface="Calibri" panose="020F0502020204030204" pitchFamily="34" charset="0"/>
          </a:endParaRPr>
        </a:p>
      </dgm:t>
    </dgm:pt>
    <dgm:pt modelId="{FA334E16-8F5C-480E-85C8-AA3C401DBBF3}" type="sibTrans" cxnId="{F8D93F43-7E6A-44A7-AF63-37C14BEC086E}">
      <dgm:prSet/>
      <dgm:spPr/>
      <dgm:t>
        <a:bodyPr/>
        <a:lstStyle/>
        <a:p>
          <a:endParaRPr lang="en-ID" sz="1800">
            <a:solidFill>
              <a:schemeClr val="tx1"/>
            </a:solidFill>
            <a:latin typeface="Calibri" panose="020F0502020204030204" pitchFamily="34" charset="0"/>
            <a:cs typeface="Calibri" panose="020F0502020204030204" pitchFamily="34" charset="0"/>
          </a:endParaRPr>
        </a:p>
      </dgm:t>
    </dgm:pt>
    <dgm:pt modelId="{ECC77AF9-55FA-4F62-930A-09ADBF95A3F1}" type="pres">
      <dgm:prSet presAssocID="{90008B27-91BB-4293-963E-41732686C53C}" presName="linear" presStyleCnt="0">
        <dgm:presLayoutVars>
          <dgm:dir/>
          <dgm:animLvl val="lvl"/>
          <dgm:resizeHandles val="exact"/>
        </dgm:presLayoutVars>
      </dgm:prSet>
      <dgm:spPr/>
    </dgm:pt>
    <dgm:pt modelId="{1AF3CA56-5EC4-407E-86A2-73108407CB74}" type="pres">
      <dgm:prSet presAssocID="{4EBAAB59-C81C-45DD-A22F-08AD6E090B81}" presName="parentLin" presStyleCnt="0"/>
      <dgm:spPr/>
    </dgm:pt>
    <dgm:pt modelId="{C66EC8F1-8C50-4804-A55E-99400C448208}" type="pres">
      <dgm:prSet presAssocID="{4EBAAB59-C81C-45DD-A22F-08AD6E090B81}" presName="parentLeftMargin" presStyleLbl="node1" presStyleIdx="0" presStyleCnt="3"/>
      <dgm:spPr/>
    </dgm:pt>
    <dgm:pt modelId="{EF37DF56-0295-4543-8B85-EB97E0F1565A}" type="pres">
      <dgm:prSet presAssocID="{4EBAAB59-C81C-45DD-A22F-08AD6E090B81}" presName="parentText" presStyleLbl="node1" presStyleIdx="0" presStyleCnt="3" custScaleX="108931" custScaleY="79798">
        <dgm:presLayoutVars>
          <dgm:chMax val="0"/>
          <dgm:bulletEnabled val="1"/>
        </dgm:presLayoutVars>
      </dgm:prSet>
      <dgm:spPr/>
    </dgm:pt>
    <dgm:pt modelId="{29A66C7E-2FDD-4617-A646-192B03FCC24F}" type="pres">
      <dgm:prSet presAssocID="{4EBAAB59-C81C-45DD-A22F-08AD6E090B81}" presName="negativeSpace" presStyleCnt="0"/>
      <dgm:spPr/>
    </dgm:pt>
    <dgm:pt modelId="{ECC10334-3C2E-4F8B-98D5-7577365E8EF8}" type="pres">
      <dgm:prSet presAssocID="{4EBAAB59-C81C-45DD-A22F-08AD6E090B81}" presName="childText" presStyleLbl="conFgAcc1" presStyleIdx="0" presStyleCnt="3">
        <dgm:presLayoutVars>
          <dgm:bulletEnabled val="1"/>
        </dgm:presLayoutVars>
      </dgm:prSet>
      <dgm:spPr/>
    </dgm:pt>
    <dgm:pt modelId="{ABD6A4B8-7C37-45AE-A671-2C6AD03905A2}" type="pres">
      <dgm:prSet presAssocID="{E574ADE7-5C03-4193-8896-93647E831F49}" presName="spaceBetweenRectangles" presStyleCnt="0"/>
      <dgm:spPr/>
    </dgm:pt>
    <dgm:pt modelId="{C7393E16-A386-4997-86C0-6551E6C8378D}" type="pres">
      <dgm:prSet presAssocID="{77333D0C-A9F1-4B7C-8CCB-ABE08F5CAE64}" presName="parentLin" presStyleCnt="0"/>
      <dgm:spPr/>
    </dgm:pt>
    <dgm:pt modelId="{D72071DB-5489-4914-8A4B-65F953738A31}" type="pres">
      <dgm:prSet presAssocID="{77333D0C-A9F1-4B7C-8CCB-ABE08F5CAE64}" presName="parentLeftMargin" presStyleLbl="node1" presStyleIdx="0" presStyleCnt="3"/>
      <dgm:spPr/>
    </dgm:pt>
    <dgm:pt modelId="{9F58CC82-6705-4F6E-8D92-62A18AF26900}" type="pres">
      <dgm:prSet presAssocID="{77333D0C-A9F1-4B7C-8CCB-ABE08F5CAE64}" presName="parentText" presStyleLbl="node1" presStyleIdx="1" presStyleCnt="3" custScaleX="108931">
        <dgm:presLayoutVars>
          <dgm:chMax val="0"/>
          <dgm:bulletEnabled val="1"/>
        </dgm:presLayoutVars>
      </dgm:prSet>
      <dgm:spPr/>
    </dgm:pt>
    <dgm:pt modelId="{23AFFCD3-8ADC-4E49-A23C-28A5A40A9461}" type="pres">
      <dgm:prSet presAssocID="{77333D0C-A9F1-4B7C-8CCB-ABE08F5CAE64}" presName="negativeSpace" presStyleCnt="0"/>
      <dgm:spPr/>
    </dgm:pt>
    <dgm:pt modelId="{A4CEEA51-86D0-4551-BC00-0E7B46056A17}" type="pres">
      <dgm:prSet presAssocID="{77333D0C-A9F1-4B7C-8CCB-ABE08F5CAE64}" presName="childText" presStyleLbl="conFgAcc1" presStyleIdx="1" presStyleCnt="3">
        <dgm:presLayoutVars>
          <dgm:bulletEnabled val="1"/>
        </dgm:presLayoutVars>
      </dgm:prSet>
      <dgm:spPr/>
    </dgm:pt>
    <dgm:pt modelId="{028E930E-946E-47CC-9D8E-F329EB02BCBB}" type="pres">
      <dgm:prSet presAssocID="{3AF4836D-9238-4DB3-980A-0427E44711CF}" presName="spaceBetweenRectangles" presStyleCnt="0"/>
      <dgm:spPr/>
    </dgm:pt>
    <dgm:pt modelId="{9C110004-459B-42B7-9F53-B8A45E54319D}" type="pres">
      <dgm:prSet presAssocID="{8358EBBE-EAF6-44F4-8A8F-4FB771CA174F}" presName="parentLin" presStyleCnt="0"/>
      <dgm:spPr/>
    </dgm:pt>
    <dgm:pt modelId="{6AE840B4-F959-4455-A68D-A73CDFE89D48}" type="pres">
      <dgm:prSet presAssocID="{8358EBBE-EAF6-44F4-8A8F-4FB771CA174F}" presName="parentLeftMargin" presStyleLbl="node1" presStyleIdx="1" presStyleCnt="3" custScaleX="125210" custScaleY="116183" custLinFactNeighborY="-8806"/>
      <dgm:spPr/>
    </dgm:pt>
    <dgm:pt modelId="{11601958-CBD2-497B-8D93-D50259B09FCB}" type="pres">
      <dgm:prSet presAssocID="{8358EBBE-EAF6-44F4-8A8F-4FB771CA174F}" presName="parentText" presStyleLbl="node1" presStyleIdx="2" presStyleCnt="3" custScaleX="108931" custScaleY="98522">
        <dgm:presLayoutVars>
          <dgm:chMax val="0"/>
          <dgm:bulletEnabled val="1"/>
        </dgm:presLayoutVars>
      </dgm:prSet>
      <dgm:spPr/>
    </dgm:pt>
    <dgm:pt modelId="{46579B1D-7CFB-41E9-AFF8-A1601B995775}" type="pres">
      <dgm:prSet presAssocID="{8358EBBE-EAF6-44F4-8A8F-4FB771CA174F}" presName="negativeSpace" presStyleCnt="0"/>
      <dgm:spPr/>
    </dgm:pt>
    <dgm:pt modelId="{100E2447-EFFB-4D40-810F-9ECDB23ECD75}" type="pres">
      <dgm:prSet presAssocID="{8358EBBE-EAF6-44F4-8A8F-4FB771CA174F}" presName="childText" presStyleLbl="conFgAcc1" presStyleIdx="2" presStyleCnt="3">
        <dgm:presLayoutVars>
          <dgm:bulletEnabled val="1"/>
        </dgm:presLayoutVars>
      </dgm:prSet>
      <dgm:spPr/>
    </dgm:pt>
  </dgm:ptLst>
  <dgm:cxnLst>
    <dgm:cxn modelId="{B1E29212-BBF6-4752-A847-F19DDF25F922}" srcId="{4EBAAB59-C81C-45DD-A22F-08AD6E090B81}" destId="{B117E75C-56C9-4909-AD6E-41197775DF40}" srcOrd="0" destOrd="0" parTransId="{74DD2565-BB16-48F0-BAA7-909D0E528854}" sibTransId="{34C93DC9-8967-4452-950A-18322FF867BF}"/>
    <dgm:cxn modelId="{37427D1E-4E9F-40B3-A061-94BA2EB8720F}" type="presOf" srcId="{B117E75C-56C9-4909-AD6E-41197775DF40}" destId="{ECC10334-3C2E-4F8B-98D5-7577365E8EF8}" srcOrd="0" destOrd="0" presId="urn:microsoft.com/office/officeart/2005/8/layout/list1"/>
    <dgm:cxn modelId="{E4777536-DA2C-4078-832E-37977EDB665B}" type="presOf" srcId="{4EBAAB59-C81C-45DD-A22F-08AD6E090B81}" destId="{EF37DF56-0295-4543-8B85-EB97E0F1565A}" srcOrd="1" destOrd="0" presId="urn:microsoft.com/office/officeart/2005/8/layout/list1"/>
    <dgm:cxn modelId="{F8D93F43-7E6A-44A7-AF63-37C14BEC086E}" srcId="{90008B27-91BB-4293-963E-41732686C53C}" destId="{8358EBBE-EAF6-44F4-8A8F-4FB771CA174F}" srcOrd="2" destOrd="0" parTransId="{071E6B20-AB83-4F25-B3CD-7EC51C0F0550}" sibTransId="{FA334E16-8F5C-480E-85C8-AA3C401DBBF3}"/>
    <dgm:cxn modelId="{2CD10B46-71D3-42AE-AEB1-B8048D76B558}" type="presOf" srcId="{90008B27-91BB-4293-963E-41732686C53C}" destId="{ECC77AF9-55FA-4F62-930A-09ADBF95A3F1}" srcOrd="0" destOrd="0" presId="urn:microsoft.com/office/officeart/2005/8/layout/list1"/>
    <dgm:cxn modelId="{C4D5F446-BA99-4F71-AA96-71EAB3A4838D}" srcId="{90008B27-91BB-4293-963E-41732686C53C}" destId="{77333D0C-A9F1-4B7C-8CCB-ABE08F5CAE64}" srcOrd="1" destOrd="0" parTransId="{E4A51C05-B989-45EF-B533-ED23E1FEB322}" sibTransId="{3AF4836D-9238-4DB3-980A-0427E44711CF}"/>
    <dgm:cxn modelId="{F0300B47-48AE-4430-998B-5D2F9FDED840}" type="presOf" srcId="{4978B5E7-C43E-402D-8AAC-02D64F3E1E02}" destId="{ECC10334-3C2E-4F8B-98D5-7577365E8EF8}" srcOrd="0" destOrd="2" presId="urn:microsoft.com/office/officeart/2005/8/layout/list1"/>
    <dgm:cxn modelId="{8420DA71-A037-41E5-9DA8-42BA7D20CB13}" type="presOf" srcId="{77333D0C-A9F1-4B7C-8CCB-ABE08F5CAE64}" destId="{9F58CC82-6705-4F6E-8D92-62A18AF26900}" srcOrd="1" destOrd="0" presId="urn:microsoft.com/office/officeart/2005/8/layout/list1"/>
    <dgm:cxn modelId="{24699153-D669-491B-94D0-798D00A8B56F}" type="presOf" srcId="{8358EBBE-EAF6-44F4-8A8F-4FB771CA174F}" destId="{6AE840B4-F959-4455-A68D-A73CDFE89D48}" srcOrd="0" destOrd="0" presId="urn:microsoft.com/office/officeart/2005/8/layout/list1"/>
    <dgm:cxn modelId="{0FD4F8CA-663E-482E-A1F1-84CAA9704014}" srcId="{4EBAAB59-C81C-45DD-A22F-08AD6E090B81}" destId="{4978B5E7-C43E-402D-8AAC-02D64F3E1E02}" srcOrd="2" destOrd="0" parTransId="{2DE9403F-9D7D-4B3C-9DD0-4E14AE9E15C0}" sibTransId="{9D0A639C-8826-47F2-A465-C1A262CE300A}"/>
    <dgm:cxn modelId="{DACD6FDB-5AA3-429C-8184-CAC2EA87D33C}" srcId="{4EBAAB59-C81C-45DD-A22F-08AD6E090B81}" destId="{66CAB32E-0005-4308-A12D-0AF99C73F93F}" srcOrd="1" destOrd="0" parTransId="{5CE0BCCF-31E3-485D-A8CC-F6C9049C3A74}" sibTransId="{483A826E-F15C-4FAE-ACA4-58FA47E1A817}"/>
    <dgm:cxn modelId="{3C938BE6-841D-4A50-A24A-8DA89131D98F}" type="presOf" srcId="{77333D0C-A9F1-4B7C-8CCB-ABE08F5CAE64}" destId="{D72071DB-5489-4914-8A4B-65F953738A31}" srcOrd="0" destOrd="0" presId="urn:microsoft.com/office/officeart/2005/8/layout/list1"/>
    <dgm:cxn modelId="{1E4C45E7-267C-4D7C-B820-DDE12F761FCD}" type="presOf" srcId="{66CAB32E-0005-4308-A12D-0AF99C73F93F}" destId="{ECC10334-3C2E-4F8B-98D5-7577365E8EF8}" srcOrd="0" destOrd="1" presId="urn:microsoft.com/office/officeart/2005/8/layout/list1"/>
    <dgm:cxn modelId="{1C21D0F1-35C9-48C9-95D6-F7EC6FB390C5}" type="presOf" srcId="{4EBAAB59-C81C-45DD-A22F-08AD6E090B81}" destId="{C66EC8F1-8C50-4804-A55E-99400C448208}" srcOrd="0" destOrd="0" presId="urn:microsoft.com/office/officeart/2005/8/layout/list1"/>
    <dgm:cxn modelId="{3BC28EF5-22D2-4AE2-9F21-9109DA974B8E}" srcId="{90008B27-91BB-4293-963E-41732686C53C}" destId="{4EBAAB59-C81C-45DD-A22F-08AD6E090B81}" srcOrd="0" destOrd="0" parTransId="{3F35BCF0-9B14-4195-8A29-C9DD200E58A3}" sibTransId="{E574ADE7-5C03-4193-8896-93647E831F49}"/>
    <dgm:cxn modelId="{4D20EAFE-B7EB-456E-A5F6-81E0AA47A374}" type="presOf" srcId="{8358EBBE-EAF6-44F4-8A8F-4FB771CA174F}" destId="{11601958-CBD2-497B-8D93-D50259B09FCB}" srcOrd="1" destOrd="0" presId="urn:microsoft.com/office/officeart/2005/8/layout/list1"/>
    <dgm:cxn modelId="{D4494BD8-4005-4123-B3AD-FEA038AF3F5D}" type="presParOf" srcId="{ECC77AF9-55FA-4F62-930A-09ADBF95A3F1}" destId="{1AF3CA56-5EC4-407E-86A2-73108407CB74}" srcOrd="0" destOrd="0" presId="urn:microsoft.com/office/officeart/2005/8/layout/list1"/>
    <dgm:cxn modelId="{1D043B63-FCDB-4C88-AA33-62FBB40FD695}" type="presParOf" srcId="{1AF3CA56-5EC4-407E-86A2-73108407CB74}" destId="{C66EC8F1-8C50-4804-A55E-99400C448208}" srcOrd="0" destOrd="0" presId="urn:microsoft.com/office/officeart/2005/8/layout/list1"/>
    <dgm:cxn modelId="{AA944408-0DBF-4DDE-BE19-39461642FDB9}" type="presParOf" srcId="{1AF3CA56-5EC4-407E-86A2-73108407CB74}" destId="{EF37DF56-0295-4543-8B85-EB97E0F1565A}" srcOrd="1" destOrd="0" presId="urn:microsoft.com/office/officeart/2005/8/layout/list1"/>
    <dgm:cxn modelId="{EBFECB41-0E90-4EE8-9B3D-C4611CAAD903}" type="presParOf" srcId="{ECC77AF9-55FA-4F62-930A-09ADBF95A3F1}" destId="{29A66C7E-2FDD-4617-A646-192B03FCC24F}" srcOrd="1" destOrd="0" presId="urn:microsoft.com/office/officeart/2005/8/layout/list1"/>
    <dgm:cxn modelId="{7DA1C027-517B-4858-A5FA-ED5C1847F34A}" type="presParOf" srcId="{ECC77AF9-55FA-4F62-930A-09ADBF95A3F1}" destId="{ECC10334-3C2E-4F8B-98D5-7577365E8EF8}" srcOrd="2" destOrd="0" presId="urn:microsoft.com/office/officeart/2005/8/layout/list1"/>
    <dgm:cxn modelId="{44AA0397-1AB9-43DF-BEC2-157DA1346801}" type="presParOf" srcId="{ECC77AF9-55FA-4F62-930A-09ADBF95A3F1}" destId="{ABD6A4B8-7C37-45AE-A671-2C6AD03905A2}" srcOrd="3" destOrd="0" presId="urn:microsoft.com/office/officeart/2005/8/layout/list1"/>
    <dgm:cxn modelId="{4C6F257D-A94C-4C0E-99C3-706F45C5A909}" type="presParOf" srcId="{ECC77AF9-55FA-4F62-930A-09ADBF95A3F1}" destId="{C7393E16-A386-4997-86C0-6551E6C8378D}" srcOrd="4" destOrd="0" presId="urn:microsoft.com/office/officeart/2005/8/layout/list1"/>
    <dgm:cxn modelId="{105B194F-53C3-4676-A71A-988988402E63}" type="presParOf" srcId="{C7393E16-A386-4997-86C0-6551E6C8378D}" destId="{D72071DB-5489-4914-8A4B-65F953738A31}" srcOrd="0" destOrd="0" presId="urn:microsoft.com/office/officeart/2005/8/layout/list1"/>
    <dgm:cxn modelId="{8053AC3F-4FA3-4A23-BB70-34F9486E7FCA}" type="presParOf" srcId="{C7393E16-A386-4997-86C0-6551E6C8378D}" destId="{9F58CC82-6705-4F6E-8D92-62A18AF26900}" srcOrd="1" destOrd="0" presId="urn:microsoft.com/office/officeart/2005/8/layout/list1"/>
    <dgm:cxn modelId="{7019706D-38D4-4AE8-BA73-BFFBC1D38075}" type="presParOf" srcId="{ECC77AF9-55FA-4F62-930A-09ADBF95A3F1}" destId="{23AFFCD3-8ADC-4E49-A23C-28A5A40A9461}" srcOrd="5" destOrd="0" presId="urn:microsoft.com/office/officeart/2005/8/layout/list1"/>
    <dgm:cxn modelId="{301DDECF-B35E-491C-84C6-453C5CFE23FB}" type="presParOf" srcId="{ECC77AF9-55FA-4F62-930A-09ADBF95A3F1}" destId="{A4CEEA51-86D0-4551-BC00-0E7B46056A17}" srcOrd="6" destOrd="0" presId="urn:microsoft.com/office/officeart/2005/8/layout/list1"/>
    <dgm:cxn modelId="{85C0E8ED-D22F-4C6D-8300-BFD8B4751E5E}" type="presParOf" srcId="{ECC77AF9-55FA-4F62-930A-09ADBF95A3F1}" destId="{028E930E-946E-47CC-9D8E-F329EB02BCBB}" srcOrd="7" destOrd="0" presId="urn:microsoft.com/office/officeart/2005/8/layout/list1"/>
    <dgm:cxn modelId="{887B59EC-ACD5-4722-9005-7602B4B6F27D}" type="presParOf" srcId="{ECC77AF9-55FA-4F62-930A-09ADBF95A3F1}" destId="{9C110004-459B-42B7-9F53-B8A45E54319D}" srcOrd="8" destOrd="0" presId="urn:microsoft.com/office/officeart/2005/8/layout/list1"/>
    <dgm:cxn modelId="{B335B0F0-F7D8-48DB-9928-00A1BCC28660}" type="presParOf" srcId="{9C110004-459B-42B7-9F53-B8A45E54319D}" destId="{6AE840B4-F959-4455-A68D-A73CDFE89D48}" srcOrd="0" destOrd="0" presId="urn:microsoft.com/office/officeart/2005/8/layout/list1"/>
    <dgm:cxn modelId="{3EEA3384-9CF2-41DC-8478-155B8BDB820A}" type="presParOf" srcId="{9C110004-459B-42B7-9F53-B8A45E54319D}" destId="{11601958-CBD2-497B-8D93-D50259B09FCB}" srcOrd="1" destOrd="0" presId="urn:microsoft.com/office/officeart/2005/8/layout/list1"/>
    <dgm:cxn modelId="{01FB0EC8-F082-4119-964F-8F8DAE9EA666}" type="presParOf" srcId="{ECC77AF9-55FA-4F62-930A-09ADBF95A3F1}" destId="{46579B1D-7CFB-41E9-AFF8-A1601B995775}" srcOrd="9" destOrd="0" presId="urn:microsoft.com/office/officeart/2005/8/layout/list1"/>
    <dgm:cxn modelId="{39DBE8DF-D48B-48A5-BF26-AD1868999CA8}" type="presParOf" srcId="{ECC77AF9-55FA-4F62-930A-09ADBF95A3F1}" destId="{100E2447-EFFB-4D40-810F-9ECDB23ECD7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C85E15-8D42-184E-A67E-E07D2A0CC6A8}" type="doc">
      <dgm:prSet loTypeId="urn:microsoft.com/office/officeart/2009/3/layout/SubStepProcess" loCatId="list" qsTypeId="urn:microsoft.com/office/officeart/2005/8/quickstyle/simple1" qsCatId="simple" csTypeId="urn:microsoft.com/office/officeart/2005/8/colors/colorful1" csCatId="colorful" phldr="1"/>
      <dgm:spPr/>
      <dgm:t>
        <a:bodyPr/>
        <a:lstStyle/>
        <a:p>
          <a:endParaRPr lang="en-US"/>
        </a:p>
      </dgm:t>
    </dgm:pt>
    <dgm:pt modelId="{81D39F99-1258-754D-9118-3D3C5CC0B7F6}">
      <dgm:prSet custT="1"/>
      <dgm:spPr>
        <a:solidFill>
          <a:schemeClr val="accent2">
            <a:lumMod val="60000"/>
            <a:lumOff val="40000"/>
          </a:schemeClr>
        </a:solidFill>
      </dgm:spPr>
      <dgm:t>
        <a:bodyPr/>
        <a:lstStyle/>
        <a:p>
          <a:r>
            <a:rPr lang="en-US" sz="2000" dirty="0" err="1">
              <a:solidFill>
                <a:schemeClr val="tx1"/>
              </a:solidFill>
              <a:latin typeface="Calibri" panose="020F0502020204030204" pitchFamily="34" charset="0"/>
              <a:cs typeface="Calibri" panose="020F0502020204030204" pitchFamily="34" charset="0"/>
            </a:rPr>
            <a:t>Semua</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biaya</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terkait</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dengan</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akuisisi</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atau</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konstruksi</a:t>
          </a:r>
          <a:r>
            <a:rPr lang="en-US" sz="2000" dirty="0">
              <a:solidFill>
                <a:schemeClr val="tx1"/>
              </a:solidFill>
              <a:latin typeface="Calibri" panose="020F0502020204030204" pitchFamily="34" charset="0"/>
              <a:cs typeface="Calibri" panose="020F0502020204030204" pitchFamily="34" charset="0"/>
            </a:rPr>
            <a:t> :</a:t>
          </a:r>
          <a:endParaRPr lang="en-ID" sz="2000" dirty="0">
            <a:solidFill>
              <a:schemeClr val="tx1"/>
            </a:solidFill>
            <a:latin typeface="Calibri" panose="020F0502020204030204" pitchFamily="34" charset="0"/>
            <a:cs typeface="Calibri" panose="020F0502020204030204" pitchFamily="34" charset="0"/>
          </a:endParaRPr>
        </a:p>
      </dgm:t>
    </dgm:pt>
    <dgm:pt modelId="{2D66B444-A4DD-D444-807F-70A2B44325CD}" type="sibTrans" cxnId="{545BDD06-F942-6E4A-876D-D315BA5AF7D1}">
      <dgm:prSet/>
      <dgm:spPr/>
      <dgm:t>
        <a:bodyPr/>
        <a:lstStyle/>
        <a:p>
          <a:endParaRPr lang="en-US"/>
        </a:p>
      </dgm:t>
    </dgm:pt>
    <dgm:pt modelId="{228B0B1C-FB4C-3343-96D3-30C05BD75B1E}" type="parTrans" cxnId="{545BDD06-F942-6E4A-876D-D315BA5AF7D1}">
      <dgm:prSet/>
      <dgm:spPr/>
      <dgm:t>
        <a:bodyPr/>
        <a:lstStyle/>
        <a:p>
          <a:endParaRPr lang="en-US"/>
        </a:p>
      </dgm:t>
    </dgm:pt>
    <dgm:pt modelId="{25730ADB-EDE3-2D47-A5C4-65774D1549D8}">
      <dgm:prSet custT="1">
        <dgm:style>
          <a:lnRef idx="2">
            <a:schemeClr val="dk1">
              <a:shade val="50000"/>
            </a:schemeClr>
          </a:lnRef>
          <a:fillRef idx="1">
            <a:schemeClr val="dk1"/>
          </a:fillRef>
          <a:effectRef idx="0">
            <a:schemeClr val="dk1"/>
          </a:effectRef>
          <a:fontRef idx="minor">
            <a:schemeClr val="lt1"/>
          </a:fontRef>
        </dgm:style>
      </dgm:prSet>
      <dgm:spPr/>
      <dgm:t>
        <a:bodyPr/>
        <a:lstStyle/>
        <a:p>
          <a:pPr algn="l"/>
          <a:r>
            <a:rPr lang="en-US" sz="2000" dirty="0">
              <a:latin typeface="Calibri" panose="020F0502020204030204" pitchFamily="34" charset="0"/>
              <a:cs typeface="Calibri" panose="020F0502020204030204" pitchFamily="34" charset="0"/>
            </a:rPr>
            <a:t>Material, </a:t>
          </a:r>
          <a:r>
            <a:rPr lang="en-US" sz="2000" dirty="0" err="1">
              <a:latin typeface="Calibri" panose="020F0502020204030204" pitchFamily="34" charset="0"/>
              <a:cs typeface="Calibri" panose="020F0502020204030204" pitchFamily="34" charset="0"/>
            </a:rPr>
            <a:t>tenaga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kerja</a:t>
          </a:r>
          <a:r>
            <a:rPr lang="en-US" sz="2000" dirty="0">
              <a:latin typeface="Calibri" panose="020F0502020204030204" pitchFamily="34" charset="0"/>
              <a:cs typeface="Calibri" panose="020F0502020204030204" pitchFamily="34" charset="0"/>
            </a:rPr>
            <a:t>, overhead </a:t>
          </a:r>
          <a:r>
            <a:rPr lang="en-US" sz="2000" dirty="0" err="1">
              <a:latin typeface="Calibri" panose="020F0502020204030204" pitchFamily="34" charset="0"/>
              <a:cs typeface="Calibri" panose="020F0502020204030204" pitchFamily="34" charset="0"/>
            </a:rPr>
            <a:t>selama</a:t>
          </a:r>
          <a:r>
            <a:rPr lang="en-US" sz="2000" dirty="0">
              <a:latin typeface="Calibri" panose="020F0502020204030204" pitchFamily="34" charset="0"/>
              <a:cs typeface="Calibri" panose="020F0502020204030204" pitchFamily="34" charset="0"/>
            </a:rPr>
            <a:t> proses </a:t>
          </a:r>
          <a:r>
            <a:rPr lang="en-US" sz="2000" dirty="0" err="1">
              <a:latin typeface="Calibri" panose="020F0502020204030204" pitchFamily="34" charset="0"/>
              <a:cs typeface="Calibri" panose="020F0502020204030204" pitchFamily="34" charset="0"/>
            </a:rPr>
            <a:t>konstruksi</a:t>
          </a:r>
          <a:r>
            <a:rPr lang="en-US" sz="2000" dirty="0">
              <a:latin typeface="Calibri" panose="020F0502020204030204" pitchFamily="34" charset="0"/>
              <a:cs typeface="Calibri" panose="020F0502020204030204" pitchFamily="34" charset="0"/>
            </a:rPr>
            <a:t> , </a:t>
          </a:r>
          <a:r>
            <a:rPr lang="en-US" sz="2000" dirty="0" err="1">
              <a:latin typeface="Calibri" panose="020F0502020204030204" pitchFamily="34" charset="0"/>
              <a:cs typeface="Calibri" panose="020F0502020204030204" pitchFamily="34" charset="0"/>
            </a:rPr>
            <a:t>biaya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bunga</a:t>
          </a:r>
          <a:r>
            <a:rPr lang="en-US" sz="2000" dirty="0">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sym typeface="Wingdings" pitchFamily="2" charset="2"/>
            </a:rPr>
            <a: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jika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membangun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sendiri</a:t>
          </a:r>
          <a:endParaRPr lang="en-ID" sz="2000" dirty="0">
            <a:latin typeface="Calibri" panose="020F0502020204030204" pitchFamily="34" charset="0"/>
            <a:cs typeface="Calibri" panose="020F0502020204030204" pitchFamily="34" charset="0"/>
          </a:endParaRPr>
        </a:p>
      </dgm:t>
    </dgm:pt>
    <dgm:pt modelId="{33CEA77D-82F2-BD43-816B-3335A642EFCC}" type="sibTrans" cxnId="{AD35E13E-ED05-0C42-84DA-1C1D498971F0}">
      <dgm:prSet/>
      <dgm:spPr/>
      <dgm:t>
        <a:bodyPr/>
        <a:lstStyle/>
        <a:p>
          <a:endParaRPr lang="en-US"/>
        </a:p>
      </dgm:t>
    </dgm:pt>
    <dgm:pt modelId="{DB8AA932-75CB-1E4E-B9E5-578630877A55}" type="parTrans" cxnId="{AD35E13E-ED05-0C42-84DA-1C1D498971F0}">
      <dgm:prSet/>
      <dgm:spPr/>
      <dgm:t>
        <a:bodyPr/>
        <a:lstStyle/>
        <a:p>
          <a:endParaRPr lang="en-US"/>
        </a:p>
      </dgm:t>
    </dgm:pt>
    <dgm:pt modelId="{BFBA3311-4BC8-9C4F-9E2A-B1A7A7A2DE80}">
      <dgm:prSet custT="1">
        <dgm:style>
          <a:lnRef idx="2">
            <a:schemeClr val="dk1">
              <a:shade val="50000"/>
            </a:schemeClr>
          </a:lnRef>
          <a:fillRef idx="1">
            <a:schemeClr val="dk1"/>
          </a:fillRef>
          <a:effectRef idx="0">
            <a:schemeClr val="dk1"/>
          </a:effectRef>
          <a:fontRef idx="minor">
            <a:schemeClr val="lt1"/>
          </a:fontRef>
        </dgm:style>
      </dgm:prSet>
      <dgm:spPr/>
      <dgm:t>
        <a:bodyPr/>
        <a:lstStyle/>
        <a:p>
          <a:pPr algn="l"/>
          <a:r>
            <a:rPr lang="en-US" sz="2000" dirty="0">
              <a:latin typeface="Calibri" panose="020F0502020204030204" pitchFamily="34" charset="0"/>
              <a:cs typeface="Calibri" panose="020F0502020204030204" pitchFamily="34" charset="0"/>
            </a:rPr>
            <a:t>Harga </a:t>
          </a:r>
          <a:r>
            <a:rPr lang="en-US" sz="2000" dirty="0" err="1">
              <a:latin typeface="Calibri" panose="020F0502020204030204" pitchFamily="34" charset="0"/>
              <a:cs typeface="Calibri" panose="020F0502020204030204" pitchFamily="34" charset="0"/>
            </a:rPr>
            <a:t>beli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bangunan</a:t>
          </a:r>
          <a:r>
            <a:rPr lang="en-US" sz="2000" dirty="0">
              <a:latin typeface="Calibri" panose="020F0502020204030204" pitchFamily="34" charset="0"/>
              <a:cs typeface="Calibri" panose="020F0502020204030204" pitchFamily="34" charset="0"/>
            </a:rPr>
            <a:t> dan </a:t>
          </a:r>
          <a:r>
            <a:rPr lang="en-US" sz="2000" dirty="0" err="1">
              <a:latin typeface="Calibri" panose="020F0502020204030204" pitchFamily="34" charset="0"/>
              <a:cs typeface="Calibri" panose="020F0502020204030204" pitchFamily="34" charset="0"/>
            </a:rPr>
            <a:t>pengurusan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hak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perolehan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bangunan</a:t>
          </a:r>
          <a:r>
            <a:rPr lang="en-US" sz="2000" dirty="0">
              <a:latin typeface="Calibri" panose="020F0502020204030204" pitchFamily="34" charset="0"/>
              <a:cs typeface="Calibri" panose="020F0502020204030204" pitchFamily="34" charset="0"/>
            </a:rPr>
            <a:t>.</a:t>
          </a:r>
          <a:endParaRPr lang="en-ID" sz="2000" dirty="0">
            <a:latin typeface="Calibri" panose="020F0502020204030204" pitchFamily="34" charset="0"/>
            <a:cs typeface="Calibri" panose="020F0502020204030204" pitchFamily="34" charset="0"/>
          </a:endParaRPr>
        </a:p>
      </dgm:t>
    </dgm:pt>
    <dgm:pt modelId="{FC168EE8-1E46-0E4B-B42E-F72C85559F22}" type="sibTrans" cxnId="{C36C4D47-855B-0F43-BD05-F9798C2CF3C8}">
      <dgm:prSet/>
      <dgm:spPr/>
      <dgm:t>
        <a:bodyPr/>
        <a:lstStyle/>
        <a:p>
          <a:endParaRPr lang="en-US"/>
        </a:p>
      </dgm:t>
    </dgm:pt>
    <dgm:pt modelId="{0CD81E15-A1FA-694D-ADBC-E654B9ED953E}" type="parTrans" cxnId="{C36C4D47-855B-0F43-BD05-F9798C2CF3C8}">
      <dgm:prSet/>
      <dgm:spPr/>
      <dgm:t>
        <a:bodyPr/>
        <a:lstStyle/>
        <a:p>
          <a:endParaRPr lang="en-US"/>
        </a:p>
      </dgm:t>
    </dgm:pt>
    <dgm:pt modelId="{7E25F478-1B14-0D49-9F70-6609F80C5EE8}">
      <dgm:prSet custT="1">
        <dgm:style>
          <a:lnRef idx="2">
            <a:schemeClr val="dk1">
              <a:shade val="50000"/>
            </a:schemeClr>
          </a:lnRef>
          <a:fillRef idx="1">
            <a:schemeClr val="dk1"/>
          </a:fillRef>
          <a:effectRef idx="0">
            <a:schemeClr val="dk1"/>
          </a:effectRef>
          <a:fontRef idx="minor">
            <a:schemeClr val="lt1"/>
          </a:fontRef>
        </dgm:style>
      </dgm:prSet>
      <dgm:spPr/>
      <dgm:t>
        <a:bodyPr/>
        <a:lstStyle/>
        <a:p>
          <a:pPr algn="l"/>
          <a:r>
            <a:rPr lang="en-US" sz="2000" dirty="0">
              <a:latin typeface="Calibri" panose="020F0502020204030204" pitchFamily="34" charset="0"/>
              <a:cs typeface="Calibri" panose="020F0502020204030204" pitchFamily="34" charset="0"/>
            </a:rPr>
            <a:t>Fee </a:t>
          </a:r>
          <a:r>
            <a:rPr lang="en-US" sz="2000" dirty="0" err="1">
              <a:latin typeface="Calibri" panose="020F0502020204030204" pitchFamily="34" charset="0"/>
              <a:cs typeface="Calibri" panose="020F0502020204030204" pitchFamily="34" charset="0"/>
            </a:rPr>
            <a:t>profesional</a:t>
          </a:r>
          <a:endParaRPr lang="en-ID" sz="2000" dirty="0">
            <a:latin typeface="Calibri" panose="020F0502020204030204" pitchFamily="34" charset="0"/>
            <a:cs typeface="Calibri" panose="020F0502020204030204" pitchFamily="34" charset="0"/>
          </a:endParaRPr>
        </a:p>
      </dgm:t>
    </dgm:pt>
    <dgm:pt modelId="{00EE3A04-9A87-2D48-9395-BF872E7CDB68}" type="sibTrans" cxnId="{5CE31BFB-C0C5-B442-8C3B-1B8E5C19BA43}">
      <dgm:prSet/>
      <dgm:spPr/>
      <dgm:t>
        <a:bodyPr/>
        <a:lstStyle/>
        <a:p>
          <a:endParaRPr lang="en-US"/>
        </a:p>
      </dgm:t>
    </dgm:pt>
    <dgm:pt modelId="{60A6EF00-A131-104D-9985-E96AB2DF6AB8}" type="parTrans" cxnId="{5CE31BFB-C0C5-B442-8C3B-1B8E5C19BA43}">
      <dgm:prSet/>
      <dgm:spPr/>
      <dgm:t>
        <a:bodyPr/>
        <a:lstStyle/>
        <a:p>
          <a:endParaRPr lang="en-US"/>
        </a:p>
      </dgm:t>
    </dgm:pt>
    <dgm:pt modelId="{E06D83A2-A73A-3F4F-9AC8-7F64489EA29C}">
      <dgm:prSet custT="1">
        <dgm:style>
          <a:lnRef idx="2">
            <a:schemeClr val="dk1">
              <a:shade val="50000"/>
            </a:schemeClr>
          </a:lnRef>
          <a:fillRef idx="1">
            <a:schemeClr val="dk1"/>
          </a:fillRef>
          <a:effectRef idx="0">
            <a:schemeClr val="dk1"/>
          </a:effectRef>
          <a:fontRef idx="minor">
            <a:schemeClr val="lt1"/>
          </a:fontRef>
        </dgm:style>
      </dgm:prSet>
      <dgm:spPr/>
      <dgm:t>
        <a:bodyPr/>
        <a:lstStyle/>
        <a:p>
          <a:pPr algn="l"/>
          <a:r>
            <a:rPr lang="en-US" sz="2000" dirty="0" err="1">
              <a:latin typeface="Calibri" panose="020F0502020204030204" pitchFamily="34" charset="0"/>
              <a:cs typeface="Calibri" panose="020F0502020204030204" pitchFamily="34" charset="0"/>
            </a:rPr>
            <a:t>Ijin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pendirian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bangunan</a:t>
          </a:r>
          <a:endParaRPr lang="en-ID" sz="2000" dirty="0">
            <a:latin typeface="Calibri" panose="020F0502020204030204" pitchFamily="34" charset="0"/>
            <a:cs typeface="Calibri" panose="020F0502020204030204" pitchFamily="34" charset="0"/>
          </a:endParaRPr>
        </a:p>
      </dgm:t>
    </dgm:pt>
    <dgm:pt modelId="{E4AD2A64-B6F6-FE44-8411-F1E3802738E8}" type="sibTrans" cxnId="{9DB2C196-4EE2-9F4A-9EA4-F4779B77A085}">
      <dgm:prSet/>
      <dgm:spPr/>
      <dgm:t>
        <a:bodyPr/>
        <a:lstStyle/>
        <a:p>
          <a:endParaRPr lang="en-US"/>
        </a:p>
      </dgm:t>
    </dgm:pt>
    <dgm:pt modelId="{3060A855-0658-9746-8067-B6ECC8615B36}" type="parTrans" cxnId="{9DB2C196-4EE2-9F4A-9EA4-F4779B77A085}">
      <dgm:prSet/>
      <dgm:spPr/>
      <dgm:t>
        <a:bodyPr/>
        <a:lstStyle/>
        <a:p>
          <a:endParaRPr lang="en-US"/>
        </a:p>
      </dgm:t>
    </dgm:pt>
    <dgm:pt modelId="{4517AEB0-C5B5-A248-957F-F94B52674606}" type="pres">
      <dgm:prSet presAssocID="{D3C85E15-8D42-184E-A67E-E07D2A0CC6A8}" presName="Name0" presStyleCnt="0">
        <dgm:presLayoutVars>
          <dgm:chMax val="7"/>
          <dgm:dir/>
          <dgm:animOne val="branch"/>
        </dgm:presLayoutVars>
      </dgm:prSet>
      <dgm:spPr/>
    </dgm:pt>
    <dgm:pt modelId="{C0128ED9-73B4-EF41-88B1-9B35FFA92DB1}" type="pres">
      <dgm:prSet presAssocID="{81D39F99-1258-754D-9118-3D3C5CC0B7F6}" presName="parTx1" presStyleLbl="node1" presStyleIdx="0" presStyleCnt="1" custScaleX="75699" custScaleY="71596"/>
      <dgm:spPr/>
    </dgm:pt>
    <dgm:pt modelId="{E9665E88-8CFE-9F49-B111-BC7679A2C74A}" type="pres">
      <dgm:prSet presAssocID="{81D39F99-1258-754D-9118-3D3C5CC0B7F6}" presName="spPre1" presStyleCnt="0"/>
      <dgm:spPr/>
    </dgm:pt>
    <dgm:pt modelId="{6FBFD58B-B3D9-124E-B77B-FDDAED2FEB4B}" type="pres">
      <dgm:prSet presAssocID="{81D39F99-1258-754D-9118-3D3C5CC0B7F6}" presName="chLin1" presStyleCnt="0"/>
      <dgm:spPr/>
    </dgm:pt>
    <dgm:pt modelId="{A474E5CE-7D4F-3E4A-B201-8CF8FE237A2B}" type="pres">
      <dgm:prSet presAssocID="{DB8AA932-75CB-1E4E-B9E5-578630877A55}" presName="Name11" presStyleLbl="parChTrans1D1" presStyleIdx="0" presStyleCnt="8"/>
      <dgm:spPr/>
    </dgm:pt>
    <dgm:pt modelId="{D11EA2D2-EE1A-6E47-AD04-E4822DEF6BB7}" type="pres">
      <dgm:prSet presAssocID="{25730ADB-EDE3-2D47-A5C4-65774D1549D8}" presName="txAndLines1" presStyleCnt="0"/>
      <dgm:spPr/>
    </dgm:pt>
    <dgm:pt modelId="{CB9C5000-3A89-2147-9042-5554832E532F}" type="pres">
      <dgm:prSet presAssocID="{25730ADB-EDE3-2D47-A5C4-65774D1549D8}" presName="anchor1" presStyleCnt="0"/>
      <dgm:spPr/>
    </dgm:pt>
    <dgm:pt modelId="{FDA9C3C1-41BA-4E43-BD99-B7B8B574BF74}" type="pres">
      <dgm:prSet presAssocID="{25730ADB-EDE3-2D47-A5C4-65774D1549D8}" presName="backup1" presStyleCnt="0"/>
      <dgm:spPr/>
    </dgm:pt>
    <dgm:pt modelId="{0C290B0B-2680-6C43-94BC-32D76D076E49}" type="pres">
      <dgm:prSet presAssocID="{25730ADB-EDE3-2D47-A5C4-65774D1549D8}" presName="preLine1" presStyleLbl="parChTrans1D1" presStyleIdx="1" presStyleCnt="8"/>
      <dgm:spPr/>
    </dgm:pt>
    <dgm:pt modelId="{52FF4C09-EEA8-D347-BF51-91C18A1E2B99}" type="pres">
      <dgm:prSet presAssocID="{25730ADB-EDE3-2D47-A5C4-65774D1549D8}" presName="desTx1" presStyleLbl="revTx" presStyleIdx="0" presStyleCnt="0" custScaleX="105966">
        <dgm:presLayoutVars>
          <dgm:bulletEnabled val="1"/>
        </dgm:presLayoutVars>
      </dgm:prSet>
      <dgm:spPr/>
    </dgm:pt>
    <dgm:pt modelId="{04D00861-296D-8C43-A00B-62B18497DD87}" type="pres">
      <dgm:prSet presAssocID="{0CD81E15-A1FA-694D-ADBC-E654B9ED953E}" presName="Name11" presStyleLbl="parChTrans1D1" presStyleIdx="2" presStyleCnt="8"/>
      <dgm:spPr/>
    </dgm:pt>
    <dgm:pt modelId="{182DBA41-EF86-DC46-9827-630FF9315507}" type="pres">
      <dgm:prSet presAssocID="{BFBA3311-4BC8-9C4F-9E2A-B1A7A7A2DE80}" presName="txAndLines1" presStyleCnt="0"/>
      <dgm:spPr/>
    </dgm:pt>
    <dgm:pt modelId="{8AD33796-BBF4-C24A-9F33-F7C32520CA66}" type="pres">
      <dgm:prSet presAssocID="{BFBA3311-4BC8-9C4F-9E2A-B1A7A7A2DE80}" presName="anchor1" presStyleCnt="0"/>
      <dgm:spPr/>
    </dgm:pt>
    <dgm:pt modelId="{DC06BF33-574E-CD44-9893-4FCF68A968BE}" type="pres">
      <dgm:prSet presAssocID="{BFBA3311-4BC8-9C4F-9E2A-B1A7A7A2DE80}" presName="backup1" presStyleCnt="0"/>
      <dgm:spPr/>
    </dgm:pt>
    <dgm:pt modelId="{5440640C-ABC8-4142-9247-26D808F04DC8}" type="pres">
      <dgm:prSet presAssocID="{BFBA3311-4BC8-9C4F-9E2A-B1A7A7A2DE80}" presName="preLine1" presStyleLbl="parChTrans1D1" presStyleIdx="3" presStyleCnt="8"/>
      <dgm:spPr/>
    </dgm:pt>
    <dgm:pt modelId="{E8611542-3537-3D46-A6D5-F332DA56A049}" type="pres">
      <dgm:prSet presAssocID="{BFBA3311-4BC8-9C4F-9E2A-B1A7A7A2DE80}" presName="desTx1" presStyleLbl="revTx" presStyleIdx="0" presStyleCnt="0" custLinFactNeighborY="19853">
        <dgm:presLayoutVars>
          <dgm:bulletEnabled val="1"/>
        </dgm:presLayoutVars>
      </dgm:prSet>
      <dgm:spPr/>
    </dgm:pt>
    <dgm:pt modelId="{A1DC96DC-3C56-7346-AD64-403B1DB8E2E7}" type="pres">
      <dgm:prSet presAssocID="{60A6EF00-A131-104D-9985-E96AB2DF6AB8}" presName="Name11" presStyleLbl="parChTrans1D1" presStyleIdx="4" presStyleCnt="8"/>
      <dgm:spPr/>
    </dgm:pt>
    <dgm:pt modelId="{CB4469EE-71CE-0D46-B6EE-43FEBF9150EE}" type="pres">
      <dgm:prSet presAssocID="{7E25F478-1B14-0D49-9F70-6609F80C5EE8}" presName="txAndLines1" presStyleCnt="0"/>
      <dgm:spPr/>
    </dgm:pt>
    <dgm:pt modelId="{A5ABFA39-7A90-5E40-B9AF-060FE0DE61AB}" type="pres">
      <dgm:prSet presAssocID="{7E25F478-1B14-0D49-9F70-6609F80C5EE8}" presName="anchor1" presStyleCnt="0"/>
      <dgm:spPr/>
    </dgm:pt>
    <dgm:pt modelId="{F0F87F36-C710-C94A-AA5C-AC14A5A54E54}" type="pres">
      <dgm:prSet presAssocID="{7E25F478-1B14-0D49-9F70-6609F80C5EE8}" presName="backup1" presStyleCnt="0"/>
      <dgm:spPr/>
    </dgm:pt>
    <dgm:pt modelId="{3E519C8E-71CF-1442-86E5-F85F6A3355D0}" type="pres">
      <dgm:prSet presAssocID="{7E25F478-1B14-0D49-9F70-6609F80C5EE8}" presName="preLine1" presStyleLbl="parChTrans1D1" presStyleIdx="5" presStyleCnt="8"/>
      <dgm:spPr/>
    </dgm:pt>
    <dgm:pt modelId="{220D7108-09AA-4F48-A030-17BCD8BA9E7B}" type="pres">
      <dgm:prSet presAssocID="{7E25F478-1B14-0D49-9F70-6609F80C5EE8}" presName="desTx1" presStyleLbl="revTx" presStyleIdx="0" presStyleCnt="0">
        <dgm:presLayoutVars>
          <dgm:bulletEnabled val="1"/>
        </dgm:presLayoutVars>
      </dgm:prSet>
      <dgm:spPr/>
    </dgm:pt>
    <dgm:pt modelId="{9D56EEC2-5F83-044A-A0EF-F750C5C3B96B}" type="pres">
      <dgm:prSet presAssocID="{3060A855-0658-9746-8067-B6ECC8615B36}" presName="Name11" presStyleLbl="parChTrans1D1" presStyleIdx="6" presStyleCnt="8"/>
      <dgm:spPr/>
    </dgm:pt>
    <dgm:pt modelId="{F463F470-BA32-EF44-A00B-783345F65374}" type="pres">
      <dgm:prSet presAssocID="{E06D83A2-A73A-3F4F-9AC8-7F64489EA29C}" presName="txAndLines1" presStyleCnt="0"/>
      <dgm:spPr/>
    </dgm:pt>
    <dgm:pt modelId="{4DA77891-D27E-3E4D-AAAD-5791D33AB330}" type="pres">
      <dgm:prSet presAssocID="{E06D83A2-A73A-3F4F-9AC8-7F64489EA29C}" presName="anchor1" presStyleCnt="0"/>
      <dgm:spPr/>
    </dgm:pt>
    <dgm:pt modelId="{3209A07F-5B18-D548-ACAA-4DE6D202FF79}" type="pres">
      <dgm:prSet presAssocID="{E06D83A2-A73A-3F4F-9AC8-7F64489EA29C}" presName="backup1" presStyleCnt="0"/>
      <dgm:spPr/>
    </dgm:pt>
    <dgm:pt modelId="{2E9FF81A-4CB0-7648-B87D-9B7EBCE1246B}" type="pres">
      <dgm:prSet presAssocID="{E06D83A2-A73A-3F4F-9AC8-7F64489EA29C}" presName="preLine1" presStyleLbl="parChTrans1D1" presStyleIdx="7" presStyleCnt="8"/>
      <dgm:spPr/>
    </dgm:pt>
    <dgm:pt modelId="{7D79CFC3-F369-4640-B877-3A4EB227FBE3}" type="pres">
      <dgm:prSet presAssocID="{E06D83A2-A73A-3F4F-9AC8-7F64489EA29C}" presName="desTx1" presStyleLbl="revTx" presStyleIdx="0" presStyleCnt="0">
        <dgm:presLayoutVars>
          <dgm:bulletEnabled val="1"/>
        </dgm:presLayoutVars>
      </dgm:prSet>
      <dgm:spPr/>
    </dgm:pt>
  </dgm:ptLst>
  <dgm:cxnLst>
    <dgm:cxn modelId="{545BDD06-F942-6E4A-876D-D315BA5AF7D1}" srcId="{D3C85E15-8D42-184E-A67E-E07D2A0CC6A8}" destId="{81D39F99-1258-754D-9118-3D3C5CC0B7F6}" srcOrd="0" destOrd="0" parTransId="{228B0B1C-FB4C-3343-96D3-30C05BD75B1E}" sibTransId="{2D66B444-A4DD-D444-807F-70A2B44325CD}"/>
    <dgm:cxn modelId="{AD35E13E-ED05-0C42-84DA-1C1D498971F0}" srcId="{81D39F99-1258-754D-9118-3D3C5CC0B7F6}" destId="{25730ADB-EDE3-2D47-A5C4-65774D1549D8}" srcOrd="0" destOrd="0" parTransId="{DB8AA932-75CB-1E4E-B9E5-578630877A55}" sibTransId="{33CEA77D-82F2-BD43-816B-3335A642EFCC}"/>
    <dgm:cxn modelId="{5A862046-0072-054A-A1C0-6791E2156CFF}" type="presOf" srcId="{E06D83A2-A73A-3F4F-9AC8-7F64489EA29C}" destId="{7D79CFC3-F369-4640-B877-3A4EB227FBE3}" srcOrd="0" destOrd="0" presId="urn:microsoft.com/office/officeart/2009/3/layout/SubStepProcess"/>
    <dgm:cxn modelId="{87CD6467-9234-8C41-A2B2-CF208CBAF52F}" type="presOf" srcId="{81D39F99-1258-754D-9118-3D3C5CC0B7F6}" destId="{C0128ED9-73B4-EF41-88B1-9B35FFA92DB1}" srcOrd="0" destOrd="0" presId="urn:microsoft.com/office/officeart/2009/3/layout/SubStepProcess"/>
    <dgm:cxn modelId="{C36C4D47-855B-0F43-BD05-F9798C2CF3C8}" srcId="{81D39F99-1258-754D-9118-3D3C5CC0B7F6}" destId="{BFBA3311-4BC8-9C4F-9E2A-B1A7A7A2DE80}" srcOrd="1" destOrd="0" parTransId="{0CD81E15-A1FA-694D-ADBC-E654B9ED953E}" sibTransId="{FC168EE8-1E46-0E4B-B42E-F72C85559F22}"/>
    <dgm:cxn modelId="{5EAB5873-D0FF-6B41-B4FA-C320171991DF}" type="presOf" srcId="{7E25F478-1B14-0D49-9F70-6609F80C5EE8}" destId="{220D7108-09AA-4F48-A030-17BCD8BA9E7B}" srcOrd="0" destOrd="0" presId="urn:microsoft.com/office/officeart/2009/3/layout/SubStepProcess"/>
    <dgm:cxn modelId="{9DB2C196-4EE2-9F4A-9EA4-F4779B77A085}" srcId="{81D39F99-1258-754D-9118-3D3C5CC0B7F6}" destId="{E06D83A2-A73A-3F4F-9AC8-7F64489EA29C}" srcOrd="3" destOrd="0" parTransId="{3060A855-0658-9746-8067-B6ECC8615B36}" sibTransId="{E4AD2A64-B6F6-FE44-8411-F1E3802738E8}"/>
    <dgm:cxn modelId="{5F39DCA2-3850-6043-BE82-5591E1972ED4}" type="presOf" srcId="{D3C85E15-8D42-184E-A67E-E07D2A0CC6A8}" destId="{4517AEB0-C5B5-A248-957F-F94B52674606}" srcOrd="0" destOrd="0" presId="urn:microsoft.com/office/officeart/2009/3/layout/SubStepProcess"/>
    <dgm:cxn modelId="{D13E89A3-DE0B-5145-B45E-8B6C043466E2}" type="presOf" srcId="{BFBA3311-4BC8-9C4F-9E2A-B1A7A7A2DE80}" destId="{E8611542-3537-3D46-A6D5-F332DA56A049}" srcOrd="0" destOrd="0" presId="urn:microsoft.com/office/officeart/2009/3/layout/SubStepProcess"/>
    <dgm:cxn modelId="{A783FBA4-E21B-EF49-B529-283047078776}" type="presOf" srcId="{25730ADB-EDE3-2D47-A5C4-65774D1549D8}" destId="{52FF4C09-EEA8-D347-BF51-91C18A1E2B99}" srcOrd="0" destOrd="0" presId="urn:microsoft.com/office/officeart/2009/3/layout/SubStepProcess"/>
    <dgm:cxn modelId="{5CE31BFB-C0C5-B442-8C3B-1B8E5C19BA43}" srcId="{81D39F99-1258-754D-9118-3D3C5CC0B7F6}" destId="{7E25F478-1B14-0D49-9F70-6609F80C5EE8}" srcOrd="2" destOrd="0" parTransId="{60A6EF00-A131-104D-9985-E96AB2DF6AB8}" sibTransId="{00EE3A04-9A87-2D48-9395-BF872E7CDB68}"/>
    <dgm:cxn modelId="{EFB35288-27A0-C54A-BBC5-C24A2E378DE2}" type="presParOf" srcId="{4517AEB0-C5B5-A248-957F-F94B52674606}" destId="{C0128ED9-73B4-EF41-88B1-9B35FFA92DB1}" srcOrd="0" destOrd="0" presId="urn:microsoft.com/office/officeart/2009/3/layout/SubStepProcess"/>
    <dgm:cxn modelId="{85946F59-A6AA-2C43-B973-07D73EF1EA9E}" type="presParOf" srcId="{4517AEB0-C5B5-A248-957F-F94B52674606}" destId="{E9665E88-8CFE-9F49-B111-BC7679A2C74A}" srcOrd="1" destOrd="0" presId="urn:microsoft.com/office/officeart/2009/3/layout/SubStepProcess"/>
    <dgm:cxn modelId="{DF6F9485-6864-A942-8948-AC414D7A0DFB}" type="presParOf" srcId="{4517AEB0-C5B5-A248-957F-F94B52674606}" destId="{6FBFD58B-B3D9-124E-B77B-FDDAED2FEB4B}" srcOrd="2" destOrd="0" presId="urn:microsoft.com/office/officeart/2009/3/layout/SubStepProcess"/>
    <dgm:cxn modelId="{E8030ACB-51E5-A144-880B-373D56D6BC8E}" type="presParOf" srcId="{6FBFD58B-B3D9-124E-B77B-FDDAED2FEB4B}" destId="{A474E5CE-7D4F-3E4A-B201-8CF8FE237A2B}" srcOrd="0" destOrd="0" presId="urn:microsoft.com/office/officeart/2009/3/layout/SubStepProcess"/>
    <dgm:cxn modelId="{8EAAA02C-83E3-5D46-A72C-AD11D5C9F37D}" type="presParOf" srcId="{6FBFD58B-B3D9-124E-B77B-FDDAED2FEB4B}" destId="{D11EA2D2-EE1A-6E47-AD04-E4822DEF6BB7}" srcOrd="1" destOrd="0" presId="urn:microsoft.com/office/officeart/2009/3/layout/SubStepProcess"/>
    <dgm:cxn modelId="{19C3588E-0316-334F-847D-2C651178B41B}" type="presParOf" srcId="{D11EA2D2-EE1A-6E47-AD04-E4822DEF6BB7}" destId="{CB9C5000-3A89-2147-9042-5554832E532F}" srcOrd="0" destOrd="0" presId="urn:microsoft.com/office/officeart/2009/3/layout/SubStepProcess"/>
    <dgm:cxn modelId="{47E10936-AC2F-0640-999B-019DFA4DAA88}" type="presParOf" srcId="{D11EA2D2-EE1A-6E47-AD04-E4822DEF6BB7}" destId="{FDA9C3C1-41BA-4E43-BD99-B7B8B574BF74}" srcOrd="1" destOrd="0" presId="urn:microsoft.com/office/officeart/2009/3/layout/SubStepProcess"/>
    <dgm:cxn modelId="{92F69D7F-0EB3-2242-B036-A32928D73EA3}" type="presParOf" srcId="{D11EA2D2-EE1A-6E47-AD04-E4822DEF6BB7}" destId="{0C290B0B-2680-6C43-94BC-32D76D076E49}" srcOrd="2" destOrd="0" presId="urn:microsoft.com/office/officeart/2009/3/layout/SubStepProcess"/>
    <dgm:cxn modelId="{39715253-C1A4-8047-88CD-585A55A167BC}" type="presParOf" srcId="{D11EA2D2-EE1A-6E47-AD04-E4822DEF6BB7}" destId="{52FF4C09-EEA8-D347-BF51-91C18A1E2B99}" srcOrd="3" destOrd="0" presId="urn:microsoft.com/office/officeart/2009/3/layout/SubStepProcess"/>
    <dgm:cxn modelId="{FB20E72D-1EB7-EF44-AB8E-BD6A1BFD28BF}" type="presParOf" srcId="{6FBFD58B-B3D9-124E-B77B-FDDAED2FEB4B}" destId="{04D00861-296D-8C43-A00B-62B18497DD87}" srcOrd="2" destOrd="0" presId="urn:microsoft.com/office/officeart/2009/3/layout/SubStepProcess"/>
    <dgm:cxn modelId="{D1696EF1-BB3D-F541-95F1-5A6C9399CE33}" type="presParOf" srcId="{6FBFD58B-B3D9-124E-B77B-FDDAED2FEB4B}" destId="{182DBA41-EF86-DC46-9827-630FF9315507}" srcOrd="3" destOrd="0" presId="urn:microsoft.com/office/officeart/2009/3/layout/SubStepProcess"/>
    <dgm:cxn modelId="{3B5C9A84-B6FB-F74D-B239-CD30F985CA60}" type="presParOf" srcId="{182DBA41-EF86-DC46-9827-630FF9315507}" destId="{8AD33796-BBF4-C24A-9F33-F7C32520CA66}" srcOrd="0" destOrd="0" presId="urn:microsoft.com/office/officeart/2009/3/layout/SubStepProcess"/>
    <dgm:cxn modelId="{1F5B85E2-6CE8-AA4E-A41E-58873B5C35D4}" type="presParOf" srcId="{182DBA41-EF86-DC46-9827-630FF9315507}" destId="{DC06BF33-574E-CD44-9893-4FCF68A968BE}" srcOrd="1" destOrd="0" presId="urn:microsoft.com/office/officeart/2009/3/layout/SubStepProcess"/>
    <dgm:cxn modelId="{59E2B123-B9E1-A143-9636-C6094A50DD9E}" type="presParOf" srcId="{182DBA41-EF86-DC46-9827-630FF9315507}" destId="{5440640C-ABC8-4142-9247-26D808F04DC8}" srcOrd="2" destOrd="0" presId="urn:microsoft.com/office/officeart/2009/3/layout/SubStepProcess"/>
    <dgm:cxn modelId="{6FC3FAE2-5429-D942-9501-9EC13E8D2D63}" type="presParOf" srcId="{182DBA41-EF86-DC46-9827-630FF9315507}" destId="{E8611542-3537-3D46-A6D5-F332DA56A049}" srcOrd="3" destOrd="0" presId="urn:microsoft.com/office/officeart/2009/3/layout/SubStepProcess"/>
    <dgm:cxn modelId="{B7F92D8D-EB76-AD4F-B169-F2478D22134D}" type="presParOf" srcId="{6FBFD58B-B3D9-124E-B77B-FDDAED2FEB4B}" destId="{A1DC96DC-3C56-7346-AD64-403B1DB8E2E7}" srcOrd="4" destOrd="0" presId="urn:microsoft.com/office/officeart/2009/3/layout/SubStepProcess"/>
    <dgm:cxn modelId="{FFD282AD-C2B7-0A41-BCA6-D1787591EA10}" type="presParOf" srcId="{6FBFD58B-B3D9-124E-B77B-FDDAED2FEB4B}" destId="{CB4469EE-71CE-0D46-B6EE-43FEBF9150EE}" srcOrd="5" destOrd="0" presId="urn:microsoft.com/office/officeart/2009/3/layout/SubStepProcess"/>
    <dgm:cxn modelId="{632B51AC-E9D0-184D-952A-78D78D540D6A}" type="presParOf" srcId="{CB4469EE-71CE-0D46-B6EE-43FEBF9150EE}" destId="{A5ABFA39-7A90-5E40-B9AF-060FE0DE61AB}" srcOrd="0" destOrd="0" presId="urn:microsoft.com/office/officeart/2009/3/layout/SubStepProcess"/>
    <dgm:cxn modelId="{6EC07267-E10B-7C40-A634-16DC8872EBB5}" type="presParOf" srcId="{CB4469EE-71CE-0D46-B6EE-43FEBF9150EE}" destId="{F0F87F36-C710-C94A-AA5C-AC14A5A54E54}" srcOrd="1" destOrd="0" presId="urn:microsoft.com/office/officeart/2009/3/layout/SubStepProcess"/>
    <dgm:cxn modelId="{CC0982F1-6171-E844-8EB9-469ED8F3B118}" type="presParOf" srcId="{CB4469EE-71CE-0D46-B6EE-43FEBF9150EE}" destId="{3E519C8E-71CF-1442-86E5-F85F6A3355D0}" srcOrd="2" destOrd="0" presId="urn:microsoft.com/office/officeart/2009/3/layout/SubStepProcess"/>
    <dgm:cxn modelId="{6F8CF354-6125-0749-B596-6E86559157E7}" type="presParOf" srcId="{CB4469EE-71CE-0D46-B6EE-43FEBF9150EE}" destId="{220D7108-09AA-4F48-A030-17BCD8BA9E7B}" srcOrd="3" destOrd="0" presId="urn:microsoft.com/office/officeart/2009/3/layout/SubStepProcess"/>
    <dgm:cxn modelId="{DCC57CAB-F218-154E-8E4E-0FB2BB21B0BB}" type="presParOf" srcId="{6FBFD58B-B3D9-124E-B77B-FDDAED2FEB4B}" destId="{9D56EEC2-5F83-044A-A0EF-F750C5C3B96B}" srcOrd="6" destOrd="0" presId="urn:microsoft.com/office/officeart/2009/3/layout/SubStepProcess"/>
    <dgm:cxn modelId="{B5758D8C-9104-3A4C-81D9-96A926611BA7}" type="presParOf" srcId="{6FBFD58B-B3D9-124E-B77B-FDDAED2FEB4B}" destId="{F463F470-BA32-EF44-A00B-783345F65374}" srcOrd="7" destOrd="0" presId="urn:microsoft.com/office/officeart/2009/3/layout/SubStepProcess"/>
    <dgm:cxn modelId="{15EB0C9D-C486-C840-BD34-785D9521382F}" type="presParOf" srcId="{F463F470-BA32-EF44-A00B-783345F65374}" destId="{4DA77891-D27E-3E4D-AAAD-5791D33AB330}" srcOrd="0" destOrd="0" presId="urn:microsoft.com/office/officeart/2009/3/layout/SubStepProcess"/>
    <dgm:cxn modelId="{04A21955-252F-DD4A-A492-C242968890CA}" type="presParOf" srcId="{F463F470-BA32-EF44-A00B-783345F65374}" destId="{3209A07F-5B18-D548-ACAA-4DE6D202FF79}" srcOrd="1" destOrd="0" presId="urn:microsoft.com/office/officeart/2009/3/layout/SubStepProcess"/>
    <dgm:cxn modelId="{69131200-B0DE-5245-9664-9CD31498BDFC}" type="presParOf" srcId="{F463F470-BA32-EF44-A00B-783345F65374}" destId="{2E9FF81A-4CB0-7648-B87D-9B7EBCE1246B}" srcOrd="2" destOrd="0" presId="urn:microsoft.com/office/officeart/2009/3/layout/SubStepProcess"/>
    <dgm:cxn modelId="{E30E4EDA-9198-B149-AE73-86E36E70355A}" type="presParOf" srcId="{F463F470-BA32-EF44-A00B-783345F65374}" destId="{7D79CFC3-F369-4640-B877-3A4EB227FBE3}" srcOrd="3"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14D44E9-F532-4EE7-BBDF-D25C346CAC32}" type="doc">
      <dgm:prSet loTypeId="urn:microsoft.com/office/officeart/2005/8/layout/arrow4" loCatId="relationship" qsTypeId="urn:microsoft.com/office/officeart/2005/8/quickstyle/simple1" qsCatId="simple" csTypeId="urn:microsoft.com/office/officeart/2005/8/colors/colorful5" csCatId="colorful" phldr="1"/>
      <dgm:spPr/>
      <dgm:t>
        <a:bodyPr/>
        <a:lstStyle/>
        <a:p>
          <a:endParaRPr lang="en-US"/>
        </a:p>
      </dgm:t>
    </dgm:pt>
    <dgm:pt modelId="{81E91C7F-2492-4798-96EE-BDF15F927094}">
      <dgm:prSet phldrT="[Text]"/>
      <dgm:spPr/>
      <dgm:t>
        <a:bodyPr/>
        <a:lstStyle/>
        <a:p>
          <a:r>
            <a:rPr lang="en-GB" dirty="0" err="1">
              <a:latin typeface="Calibri" panose="020F0502020204030204" pitchFamily="34" charset="0"/>
              <a:cs typeface="Calibri" panose="020F0502020204030204" pitchFamily="34" charset="0"/>
            </a:rPr>
            <a:t>Besar</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kemungkinan</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manfaat</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ekonomis</a:t>
          </a:r>
          <a:r>
            <a:rPr lang="en-GB" dirty="0">
              <a:latin typeface="Calibri" panose="020F0502020204030204" pitchFamily="34" charset="0"/>
              <a:cs typeface="Calibri" panose="020F0502020204030204" pitchFamily="34" charset="0"/>
            </a:rPr>
            <a:t> di masa </a:t>
          </a:r>
          <a:r>
            <a:rPr lang="en-GB" dirty="0" err="1">
              <a:latin typeface="Calibri" panose="020F0502020204030204" pitchFamily="34" charset="0"/>
              <a:cs typeface="Calibri" panose="020F0502020204030204" pitchFamily="34" charset="0"/>
            </a:rPr>
            <a:t>depan</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dari</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aset</a:t>
          </a:r>
          <a:r>
            <a:rPr lang="en-GB" dirty="0">
              <a:latin typeface="Calibri" panose="020F0502020204030204" pitchFamily="34" charset="0"/>
              <a:cs typeface="Calibri" panose="020F0502020204030204" pitchFamily="34" charset="0"/>
            </a:rPr>
            <a:t> yang </a:t>
          </a:r>
          <a:r>
            <a:rPr lang="en-GB" dirty="0" err="1">
              <a:latin typeface="Calibri" panose="020F0502020204030204" pitchFamily="34" charset="0"/>
              <a:cs typeface="Calibri" panose="020F0502020204030204" pitchFamily="34" charset="0"/>
            </a:rPr>
            <a:t>tergolong</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properti</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investasi</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akan</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mengalir</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ke</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dalam</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entitas</a:t>
          </a:r>
          <a:r>
            <a:rPr lang="en-GB" dirty="0">
              <a:latin typeface="Calibri" panose="020F0502020204030204" pitchFamily="34" charset="0"/>
              <a:cs typeface="Calibri" panose="020F0502020204030204" pitchFamily="34" charset="0"/>
            </a:rPr>
            <a:t>, dan</a:t>
          </a:r>
          <a:endParaRPr lang="en-US" dirty="0">
            <a:latin typeface="Calibri" panose="020F0502020204030204" pitchFamily="34" charset="0"/>
            <a:cs typeface="Calibri" panose="020F0502020204030204" pitchFamily="34" charset="0"/>
          </a:endParaRPr>
        </a:p>
      </dgm:t>
    </dgm:pt>
    <dgm:pt modelId="{75750D5F-B861-40B1-BF1F-49F16B944705}" type="parTrans" cxnId="{BFF0E2C3-EC3C-4EBF-9439-2FABEC42A9CA}">
      <dgm:prSet/>
      <dgm:spPr/>
      <dgm:t>
        <a:bodyPr/>
        <a:lstStyle/>
        <a:p>
          <a:endParaRPr lang="en-US">
            <a:solidFill>
              <a:srgbClr val="7030A0"/>
            </a:solidFill>
          </a:endParaRPr>
        </a:p>
      </dgm:t>
    </dgm:pt>
    <dgm:pt modelId="{25607C26-C69F-4031-9FF7-12FB8833972B}" type="sibTrans" cxnId="{BFF0E2C3-EC3C-4EBF-9439-2FABEC42A9CA}">
      <dgm:prSet/>
      <dgm:spPr/>
      <dgm:t>
        <a:bodyPr/>
        <a:lstStyle/>
        <a:p>
          <a:endParaRPr lang="en-US">
            <a:solidFill>
              <a:srgbClr val="7030A0"/>
            </a:solidFill>
          </a:endParaRPr>
        </a:p>
      </dgm:t>
    </dgm:pt>
    <dgm:pt modelId="{9AE29791-BC78-4110-AE11-7BC807CDAFF4}">
      <dgm:prSet/>
      <dgm:spPr/>
      <dgm:t>
        <a:bodyPr/>
        <a:lstStyle/>
        <a:p>
          <a:r>
            <a:rPr lang="en-GB" dirty="0" err="1">
              <a:latin typeface="Calibri" panose="020F0502020204030204" pitchFamily="34" charset="0"/>
              <a:cs typeface="Calibri" panose="020F0502020204030204" pitchFamily="34" charset="0"/>
            </a:rPr>
            <a:t>Biaya</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perolehan</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properti</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investasi</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dapat</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diukur</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dengan</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andal</a:t>
          </a:r>
          <a:r>
            <a:rPr lang="en-GB" dirty="0">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dgm:t>
    </dgm:pt>
    <dgm:pt modelId="{0DC6C588-8CF5-4791-9157-280252B11CE8}" type="parTrans" cxnId="{48ABDDAA-02D0-4883-81E3-9A57CB3D583E}">
      <dgm:prSet/>
      <dgm:spPr/>
      <dgm:t>
        <a:bodyPr/>
        <a:lstStyle/>
        <a:p>
          <a:endParaRPr lang="en-US">
            <a:solidFill>
              <a:srgbClr val="7030A0"/>
            </a:solidFill>
          </a:endParaRPr>
        </a:p>
      </dgm:t>
    </dgm:pt>
    <dgm:pt modelId="{EECB846A-9A44-424C-8419-A49FAC71FF2E}" type="sibTrans" cxnId="{48ABDDAA-02D0-4883-81E3-9A57CB3D583E}">
      <dgm:prSet/>
      <dgm:spPr/>
      <dgm:t>
        <a:bodyPr/>
        <a:lstStyle/>
        <a:p>
          <a:endParaRPr lang="en-US">
            <a:solidFill>
              <a:srgbClr val="7030A0"/>
            </a:solidFill>
          </a:endParaRPr>
        </a:p>
      </dgm:t>
    </dgm:pt>
    <dgm:pt modelId="{F8F97289-1815-4785-A2DE-569A49B093C7}" type="pres">
      <dgm:prSet presAssocID="{D14D44E9-F532-4EE7-BBDF-D25C346CAC32}" presName="compositeShape" presStyleCnt="0">
        <dgm:presLayoutVars>
          <dgm:chMax val="2"/>
          <dgm:dir/>
          <dgm:resizeHandles val="exact"/>
        </dgm:presLayoutVars>
      </dgm:prSet>
      <dgm:spPr/>
    </dgm:pt>
    <dgm:pt modelId="{6750B347-09DA-4234-9C4D-B068D1DD1E4F}" type="pres">
      <dgm:prSet presAssocID="{81E91C7F-2492-4798-96EE-BDF15F927094}" presName="upArrow" presStyleLbl="node1" presStyleIdx="0" presStyleCnt="2"/>
      <dgm:spPr/>
    </dgm:pt>
    <dgm:pt modelId="{B8526339-7AFE-4826-A5D8-3DE6EBE46F86}" type="pres">
      <dgm:prSet presAssocID="{81E91C7F-2492-4798-96EE-BDF15F927094}" presName="upArrowText" presStyleLbl="revTx" presStyleIdx="0" presStyleCnt="2">
        <dgm:presLayoutVars>
          <dgm:chMax val="0"/>
          <dgm:bulletEnabled val="1"/>
        </dgm:presLayoutVars>
      </dgm:prSet>
      <dgm:spPr/>
    </dgm:pt>
    <dgm:pt modelId="{5FC12DF4-B34C-4A53-9D9D-3A8E39D8C9C4}" type="pres">
      <dgm:prSet presAssocID="{9AE29791-BC78-4110-AE11-7BC807CDAFF4}" presName="downArrow" presStyleLbl="node1" presStyleIdx="1" presStyleCnt="2"/>
      <dgm:spPr/>
    </dgm:pt>
    <dgm:pt modelId="{0907C592-8C18-4002-B02B-A1F979358FB8}" type="pres">
      <dgm:prSet presAssocID="{9AE29791-BC78-4110-AE11-7BC807CDAFF4}" presName="downArrowText" presStyleLbl="revTx" presStyleIdx="1" presStyleCnt="2">
        <dgm:presLayoutVars>
          <dgm:chMax val="0"/>
          <dgm:bulletEnabled val="1"/>
        </dgm:presLayoutVars>
      </dgm:prSet>
      <dgm:spPr/>
    </dgm:pt>
  </dgm:ptLst>
  <dgm:cxnLst>
    <dgm:cxn modelId="{CB482D3D-8054-4CD3-8028-AD08B2E0A813}" type="presOf" srcId="{81E91C7F-2492-4798-96EE-BDF15F927094}" destId="{B8526339-7AFE-4826-A5D8-3DE6EBE46F86}" srcOrd="0" destOrd="0" presId="urn:microsoft.com/office/officeart/2005/8/layout/arrow4"/>
    <dgm:cxn modelId="{48ABDDAA-02D0-4883-81E3-9A57CB3D583E}" srcId="{D14D44E9-F532-4EE7-BBDF-D25C346CAC32}" destId="{9AE29791-BC78-4110-AE11-7BC807CDAFF4}" srcOrd="1" destOrd="0" parTransId="{0DC6C588-8CF5-4791-9157-280252B11CE8}" sibTransId="{EECB846A-9A44-424C-8419-A49FAC71FF2E}"/>
    <dgm:cxn modelId="{BFF0E2C3-EC3C-4EBF-9439-2FABEC42A9CA}" srcId="{D14D44E9-F532-4EE7-BBDF-D25C346CAC32}" destId="{81E91C7F-2492-4798-96EE-BDF15F927094}" srcOrd="0" destOrd="0" parTransId="{75750D5F-B861-40B1-BF1F-49F16B944705}" sibTransId="{25607C26-C69F-4031-9FF7-12FB8833972B}"/>
    <dgm:cxn modelId="{EA63D8D4-0EE9-448A-8D4C-DBC2C989A6EE}" type="presOf" srcId="{9AE29791-BC78-4110-AE11-7BC807CDAFF4}" destId="{0907C592-8C18-4002-B02B-A1F979358FB8}" srcOrd="0" destOrd="0" presId="urn:microsoft.com/office/officeart/2005/8/layout/arrow4"/>
    <dgm:cxn modelId="{59187DFF-881B-40F0-BDD3-DB6DDFC89CFD}" type="presOf" srcId="{D14D44E9-F532-4EE7-BBDF-D25C346CAC32}" destId="{F8F97289-1815-4785-A2DE-569A49B093C7}" srcOrd="0" destOrd="0" presId="urn:microsoft.com/office/officeart/2005/8/layout/arrow4"/>
    <dgm:cxn modelId="{FF16A838-7800-4EBD-B945-D02D9A163EF6}" type="presParOf" srcId="{F8F97289-1815-4785-A2DE-569A49B093C7}" destId="{6750B347-09DA-4234-9C4D-B068D1DD1E4F}" srcOrd="0" destOrd="0" presId="urn:microsoft.com/office/officeart/2005/8/layout/arrow4"/>
    <dgm:cxn modelId="{35570B49-DBA4-49DD-8BA7-BAC8C70B22DC}" type="presParOf" srcId="{F8F97289-1815-4785-A2DE-569A49B093C7}" destId="{B8526339-7AFE-4826-A5D8-3DE6EBE46F86}" srcOrd="1" destOrd="0" presId="urn:microsoft.com/office/officeart/2005/8/layout/arrow4"/>
    <dgm:cxn modelId="{BC5AB00B-3B48-4167-8EC8-307A89435870}" type="presParOf" srcId="{F8F97289-1815-4785-A2DE-569A49B093C7}" destId="{5FC12DF4-B34C-4A53-9D9D-3A8E39D8C9C4}" srcOrd="2" destOrd="0" presId="urn:microsoft.com/office/officeart/2005/8/layout/arrow4"/>
    <dgm:cxn modelId="{DFB244B6-FC12-4118-A04B-023233629828}" type="presParOf" srcId="{F8F97289-1815-4785-A2DE-569A49B093C7}" destId="{0907C592-8C18-4002-B02B-A1F979358FB8}" srcOrd="3" destOrd="0" presId="urn:microsoft.com/office/officeart/2005/8/layout/arrow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D3A556F-068F-4E4F-B06C-681E0FA8BED2}" type="doc">
      <dgm:prSet loTypeId="urn:microsoft.com/office/officeart/2005/8/layout/vList4" loCatId="list" qsTypeId="urn:microsoft.com/office/officeart/2005/8/quickstyle/simple1" qsCatId="simple" csTypeId="urn:microsoft.com/office/officeart/2005/8/colors/colorful4" csCatId="colorful" phldr="1"/>
      <dgm:spPr/>
      <dgm:t>
        <a:bodyPr/>
        <a:lstStyle/>
        <a:p>
          <a:endParaRPr lang="en-US"/>
        </a:p>
      </dgm:t>
    </dgm:pt>
    <dgm:pt modelId="{6142F966-2B96-0B4C-A696-61B0020883AA}">
      <dgm:prSet custT="1"/>
      <dgm:spPr/>
      <dgm:t>
        <a:bodyPr/>
        <a:lstStyle/>
        <a:p>
          <a:r>
            <a:rPr lang="en-US" sz="2000" dirty="0" err="1">
              <a:solidFill>
                <a:schemeClr val="tx1"/>
              </a:solidFill>
              <a:latin typeface="Calibri" panose="020F0502020204030204" pitchFamily="34" charset="0"/>
              <a:cs typeface="Calibri" panose="020F0502020204030204" pitchFamily="34" charset="0"/>
            </a:rPr>
            <a:t>Penurunan</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nilai</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dari</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aset</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terjadi</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jika</a:t>
          </a:r>
          <a:r>
            <a:rPr lang="en-US" sz="2000" dirty="0">
              <a:solidFill>
                <a:schemeClr val="tx1"/>
              </a:solidFill>
              <a:latin typeface="Calibri" panose="020F0502020204030204" pitchFamily="34" charset="0"/>
              <a:cs typeface="Calibri" panose="020F0502020204030204" pitchFamily="34" charset="0"/>
            </a:rPr>
            <a:t>: </a:t>
          </a:r>
          <a:r>
            <a:rPr lang="en-US" sz="2000" b="1" dirty="0">
              <a:solidFill>
                <a:schemeClr val="tx1"/>
              </a:solidFill>
              <a:latin typeface="Calibri" panose="020F0502020204030204" pitchFamily="34" charset="0"/>
              <a:cs typeface="Calibri" panose="020F0502020204030204" pitchFamily="34" charset="0"/>
            </a:rPr>
            <a:t>Nilai </a:t>
          </a:r>
          <a:r>
            <a:rPr lang="en-US" sz="2000" b="1" dirty="0" err="1">
              <a:solidFill>
                <a:schemeClr val="tx1"/>
              </a:solidFill>
              <a:latin typeface="Calibri" panose="020F0502020204030204" pitchFamily="34" charset="0"/>
              <a:cs typeface="Calibri" panose="020F0502020204030204" pitchFamily="34" charset="0"/>
            </a:rPr>
            <a:t>tercatat</a:t>
          </a:r>
          <a:r>
            <a:rPr lang="en-US" sz="2000" b="1" dirty="0">
              <a:solidFill>
                <a:schemeClr val="tx1"/>
              </a:solidFill>
              <a:latin typeface="Calibri" panose="020F0502020204030204" pitchFamily="34" charset="0"/>
              <a:cs typeface="Calibri" panose="020F0502020204030204" pitchFamily="34" charset="0"/>
            </a:rPr>
            <a:t> </a:t>
          </a:r>
          <a:r>
            <a:rPr lang="en-US" sz="2000" b="1" dirty="0" err="1">
              <a:solidFill>
                <a:schemeClr val="tx1"/>
              </a:solidFill>
              <a:latin typeface="Calibri" panose="020F0502020204030204" pitchFamily="34" charset="0"/>
              <a:cs typeface="Calibri" panose="020F0502020204030204" pitchFamily="34" charset="0"/>
            </a:rPr>
            <a:t>aset</a:t>
          </a:r>
          <a:r>
            <a:rPr lang="en-US" sz="2000" b="1" dirty="0">
              <a:solidFill>
                <a:schemeClr val="tx1"/>
              </a:solidFill>
              <a:latin typeface="Calibri" panose="020F0502020204030204" pitchFamily="34" charset="0"/>
              <a:cs typeface="Calibri" panose="020F0502020204030204" pitchFamily="34" charset="0"/>
            </a:rPr>
            <a:t> &gt; </a:t>
          </a:r>
          <a:r>
            <a:rPr lang="en-US" sz="2000" b="1" dirty="0" err="1">
              <a:solidFill>
                <a:schemeClr val="tx1"/>
              </a:solidFill>
              <a:latin typeface="Calibri" panose="020F0502020204030204" pitchFamily="34" charset="0"/>
              <a:cs typeface="Calibri" panose="020F0502020204030204" pitchFamily="34" charset="0"/>
            </a:rPr>
            <a:t>jumlah</a:t>
          </a:r>
          <a:r>
            <a:rPr lang="en-US" sz="2000" b="1" dirty="0">
              <a:solidFill>
                <a:schemeClr val="tx1"/>
              </a:solidFill>
              <a:latin typeface="Calibri" panose="020F0502020204030204" pitchFamily="34" charset="0"/>
              <a:cs typeface="Calibri" panose="020F0502020204030204" pitchFamily="34" charset="0"/>
            </a:rPr>
            <a:t> </a:t>
          </a:r>
          <a:r>
            <a:rPr lang="en-US" sz="2000" b="1" dirty="0" err="1">
              <a:solidFill>
                <a:schemeClr val="tx1"/>
              </a:solidFill>
              <a:latin typeface="Calibri" panose="020F0502020204030204" pitchFamily="34" charset="0"/>
              <a:cs typeface="Calibri" panose="020F0502020204030204" pitchFamily="34" charset="0"/>
            </a:rPr>
            <a:t>terpulihkan</a:t>
          </a:r>
          <a:endParaRPr lang="en-ID" sz="2000" dirty="0">
            <a:solidFill>
              <a:schemeClr val="tx1"/>
            </a:solidFill>
            <a:latin typeface="Calibri" panose="020F0502020204030204" pitchFamily="34" charset="0"/>
            <a:cs typeface="Calibri" panose="020F0502020204030204" pitchFamily="34" charset="0"/>
          </a:endParaRPr>
        </a:p>
      </dgm:t>
    </dgm:pt>
    <dgm:pt modelId="{B4F0D6F5-8097-6248-8B80-BAE7BE4F886F}" type="parTrans" cxnId="{26B60180-F64A-2D4E-A8F5-5E77B9BA8B3D}">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2179F60B-85DD-D240-88DA-6167ED216B7A}" type="sibTrans" cxnId="{26B60180-F64A-2D4E-A8F5-5E77B9BA8B3D}">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BA4FC65D-DB09-ED40-AE18-6D374F915DCF}">
      <dgm:prSet custT="1"/>
      <dgm:spPr/>
      <dgm:t>
        <a:bodyPr/>
        <a:lstStyle/>
        <a:p>
          <a:r>
            <a:rPr lang="en-US" sz="2000">
              <a:solidFill>
                <a:schemeClr val="tx1"/>
              </a:solidFill>
              <a:latin typeface="Calibri" panose="020F0502020204030204" pitchFamily="34" charset="0"/>
              <a:cs typeface="Calibri" panose="020F0502020204030204" pitchFamily="34" charset="0"/>
            </a:rPr>
            <a:t>Review dilakukan secara periodik </a:t>
          </a:r>
          <a:r>
            <a:rPr lang="en-US" sz="2000">
              <a:solidFill>
                <a:schemeClr val="tx1"/>
              </a:solidFill>
              <a:latin typeface="Calibri" panose="020F0502020204030204" pitchFamily="34" charset="0"/>
              <a:cs typeface="Calibri" panose="020F0502020204030204" pitchFamily="34" charset="0"/>
              <a:sym typeface="Wingdings" pitchFamily="2" charset="2"/>
            </a:rPr>
            <a:t></a:t>
          </a:r>
          <a:r>
            <a:rPr lang="en-US" sz="2000">
              <a:solidFill>
                <a:schemeClr val="tx1"/>
              </a:solidFill>
              <a:latin typeface="Calibri" panose="020F0502020204030204" pitchFamily="34" charset="0"/>
              <a:cs typeface="Calibri" panose="020F0502020204030204" pitchFamily="34" charset="0"/>
            </a:rPr>
            <a:t> ada atau tidaknya indikasi penurunan nilai (</a:t>
          </a:r>
          <a:r>
            <a:rPr lang="en-US" sz="2000" i="1">
              <a:solidFill>
                <a:schemeClr val="tx1"/>
              </a:solidFill>
              <a:latin typeface="Calibri" panose="020F0502020204030204" pitchFamily="34" charset="0"/>
              <a:cs typeface="Calibri" panose="020F0502020204030204" pitchFamily="34" charset="0"/>
            </a:rPr>
            <a:t>test of impairment)</a:t>
          </a:r>
          <a:endParaRPr lang="en-ID" sz="2000">
            <a:solidFill>
              <a:schemeClr val="tx1"/>
            </a:solidFill>
            <a:latin typeface="Calibri" panose="020F0502020204030204" pitchFamily="34" charset="0"/>
            <a:cs typeface="Calibri" panose="020F0502020204030204" pitchFamily="34" charset="0"/>
          </a:endParaRPr>
        </a:p>
      </dgm:t>
    </dgm:pt>
    <dgm:pt modelId="{9375EE75-D225-7A4E-850D-52E154A53E36}" type="parTrans" cxnId="{2DE19E3C-430D-8D41-852E-9B1DC4683E2C}">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0EA77227-32A5-254C-B0BE-F8F0A9731F6A}" type="sibTrans" cxnId="{2DE19E3C-430D-8D41-852E-9B1DC4683E2C}">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93D9AAD1-DA48-EF4E-8BD7-4AE7F625BF0A}">
      <dgm:prSet custT="1"/>
      <dgm:spPr>
        <a:solidFill>
          <a:srgbClr val="00B0F0"/>
        </a:solidFill>
        <a:ln>
          <a:solidFill>
            <a:schemeClr val="accent1"/>
          </a:solidFill>
        </a:ln>
      </dgm:spPr>
      <dgm:t>
        <a:bodyPr/>
        <a:lstStyle/>
        <a:p>
          <a:r>
            <a:rPr lang="en-US" sz="2000" dirty="0">
              <a:solidFill>
                <a:schemeClr val="tx1"/>
              </a:solidFill>
              <a:latin typeface="Calibri" panose="020F0502020204030204" pitchFamily="34" charset="0"/>
              <a:cs typeface="Calibri" panose="020F0502020204030204" pitchFamily="34" charset="0"/>
            </a:rPr>
            <a:t>Jika </a:t>
          </a:r>
          <a:r>
            <a:rPr lang="en-US" sz="2000" dirty="0" err="1">
              <a:solidFill>
                <a:schemeClr val="tx1"/>
              </a:solidFill>
              <a:latin typeface="Calibri" panose="020F0502020204030204" pitchFamily="34" charset="0"/>
              <a:cs typeface="Calibri" panose="020F0502020204030204" pitchFamily="34" charset="0"/>
            </a:rPr>
            <a:t>terdapat</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indikasi</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maka</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perusahaan</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harus</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menaksir</a:t>
          </a:r>
          <a:r>
            <a:rPr lang="en-US" sz="2000" dirty="0">
              <a:solidFill>
                <a:schemeClr val="tx1"/>
              </a:solidFill>
              <a:latin typeface="Calibri" panose="020F0502020204030204" pitchFamily="34" charset="0"/>
              <a:cs typeface="Calibri" panose="020F0502020204030204" pitchFamily="34" charset="0"/>
            </a:rPr>
            <a:t> </a:t>
          </a:r>
          <a:r>
            <a:rPr lang="en-US" sz="2000" i="1" dirty="0">
              <a:solidFill>
                <a:schemeClr val="tx1"/>
              </a:solidFill>
              <a:latin typeface="Calibri" panose="020F0502020204030204" pitchFamily="34" charset="0"/>
              <a:cs typeface="Calibri" panose="020F0502020204030204" pitchFamily="34" charset="0"/>
            </a:rPr>
            <a:t>recoverable amount </a:t>
          </a:r>
          <a:r>
            <a:rPr lang="en-US" sz="2000" dirty="0" err="1">
              <a:solidFill>
                <a:schemeClr val="tx1"/>
              </a:solidFill>
              <a:latin typeface="Calibri" panose="020F0502020204030204" pitchFamily="34" charset="0"/>
              <a:cs typeface="Calibri" panose="020F0502020204030204" pitchFamily="34" charset="0"/>
            </a:rPr>
            <a:t>dari</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aset</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tersebut</a:t>
          </a:r>
          <a:endParaRPr lang="en-ID" sz="2000" dirty="0">
            <a:solidFill>
              <a:schemeClr val="tx1"/>
            </a:solidFill>
            <a:latin typeface="Calibri" panose="020F0502020204030204" pitchFamily="34" charset="0"/>
            <a:cs typeface="Calibri" panose="020F0502020204030204" pitchFamily="34" charset="0"/>
          </a:endParaRPr>
        </a:p>
      </dgm:t>
    </dgm:pt>
    <dgm:pt modelId="{7981D411-1D8D-2A40-A9B5-174FDA282F30}" type="parTrans" cxnId="{2CD87C1A-9F21-D34D-9772-2BE3893062A9}">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D22F50AC-025E-0444-9C4A-464A70677F10}" type="sibTrans" cxnId="{2CD87C1A-9F21-D34D-9772-2BE3893062A9}">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04BAD779-85F5-3242-8D08-98EF4CD13730}" type="pres">
      <dgm:prSet presAssocID="{9D3A556F-068F-4E4F-B06C-681E0FA8BED2}" presName="linear" presStyleCnt="0">
        <dgm:presLayoutVars>
          <dgm:dir/>
          <dgm:resizeHandles val="exact"/>
        </dgm:presLayoutVars>
      </dgm:prSet>
      <dgm:spPr/>
    </dgm:pt>
    <dgm:pt modelId="{8BDB49FE-0C9A-6B45-AB5A-149B7F9BC307}" type="pres">
      <dgm:prSet presAssocID="{6142F966-2B96-0B4C-A696-61B0020883AA}" presName="comp" presStyleCnt="0"/>
      <dgm:spPr/>
    </dgm:pt>
    <dgm:pt modelId="{0BD160B9-8995-414C-8E09-BAADB3675175}" type="pres">
      <dgm:prSet presAssocID="{6142F966-2B96-0B4C-A696-61B0020883AA}" presName="box" presStyleLbl="node1" presStyleIdx="0" presStyleCnt="3"/>
      <dgm:spPr/>
    </dgm:pt>
    <dgm:pt modelId="{DF3BC850-BE4B-B146-A95E-9EC11A3FCFC2}" type="pres">
      <dgm:prSet presAssocID="{6142F966-2B96-0B4C-A696-61B0020883AA}" presName="img" presStyleLbl="fgImgPlace1" presStyleIdx="0" presStyleCnt="3"/>
      <dgm:spPr/>
    </dgm:pt>
    <dgm:pt modelId="{8213FB5C-A9EE-6343-8A17-EB1E3DE1A418}" type="pres">
      <dgm:prSet presAssocID="{6142F966-2B96-0B4C-A696-61B0020883AA}" presName="text" presStyleLbl="node1" presStyleIdx="0" presStyleCnt="3">
        <dgm:presLayoutVars>
          <dgm:bulletEnabled val="1"/>
        </dgm:presLayoutVars>
      </dgm:prSet>
      <dgm:spPr/>
    </dgm:pt>
    <dgm:pt modelId="{0948CF15-E5CF-E848-8F0A-04AC8126B3D6}" type="pres">
      <dgm:prSet presAssocID="{2179F60B-85DD-D240-88DA-6167ED216B7A}" presName="spacer" presStyleCnt="0"/>
      <dgm:spPr/>
    </dgm:pt>
    <dgm:pt modelId="{D056E712-65FC-2945-91D7-66E6EFC06475}" type="pres">
      <dgm:prSet presAssocID="{BA4FC65D-DB09-ED40-AE18-6D374F915DCF}" presName="comp" presStyleCnt="0"/>
      <dgm:spPr/>
    </dgm:pt>
    <dgm:pt modelId="{D2682A50-60E1-8446-A930-DF896AED322F}" type="pres">
      <dgm:prSet presAssocID="{BA4FC65D-DB09-ED40-AE18-6D374F915DCF}" presName="box" presStyleLbl="node1" presStyleIdx="1" presStyleCnt="3"/>
      <dgm:spPr/>
    </dgm:pt>
    <dgm:pt modelId="{656F312D-FB91-A446-824A-7235892E2228}" type="pres">
      <dgm:prSet presAssocID="{BA4FC65D-DB09-ED40-AE18-6D374F915DCF}" presName="img" presStyleLbl="fgImgPlace1" presStyleIdx="1" presStyleCnt="3"/>
      <dgm:spPr/>
    </dgm:pt>
    <dgm:pt modelId="{13FDE5E9-0374-9D45-B0AB-44E48679C7EC}" type="pres">
      <dgm:prSet presAssocID="{BA4FC65D-DB09-ED40-AE18-6D374F915DCF}" presName="text" presStyleLbl="node1" presStyleIdx="1" presStyleCnt="3">
        <dgm:presLayoutVars>
          <dgm:bulletEnabled val="1"/>
        </dgm:presLayoutVars>
      </dgm:prSet>
      <dgm:spPr/>
    </dgm:pt>
    <dgm:pt modelId="{B4C9942C-3D42-114A-B414-78FC9EB7FAA0}" type="pres">
      <dgm:prSet presAssocID="{0EA77227-32A5-254C-B0BE-F8F0A9731F6A}" presName="spacer" presStyleCnt="0"/>
      <dgm:spPr/>
    </dgm:pt>
    <dgm:pt modelId="{D1A77B76-38AE-2B45-8AD6-38A891872802}" type="pres">
      <dgm:prSet presAssocID="{93D9AAD1-DA48-EF4E-8BD7-4AE7F625BF0A}" presName="comp" presStyleCnt="0"/>
      <dgm:spPr/>
    </dgm:pt>
    <dgm:pt modelId="{8DE9AD26-056F-544D-842E-D111BD47C2A8}" type="pres">
      <dgm:prSet presAssocID="{93D9AAD1-DA48-EF4E-8BD7-4AE7F625BF0A}" presName="box" presStyleLbl="node1" presStyleIdx="2" presStyleCnt="3"/>
      <dgm:spPr/>
    </dgm:pt>
    <dgm:pt modelId="{E31D8993-DE47-0343-A582-2A7EDA53902E}" type="pres">
      <dgm:prSet presAssocID="{93D9AAD1-DA48-EF4E-8BD7-4AE7F625BF0A}" presName="img" presStyleLbl="fgImgPlace1" presStyleIdx="2" presStyleCnt="3"/>
      <dgm:spPr/>
    </dgm:pt>
    <dgm:pt modelId="{26EDA6F6-4096-B541-B2D3-F905930F5764}" type="pres">
      <dgm:prSet presAssocID="{93D9AAD1-DA48-EF4E-8BD7-4AE7F625BF0A}" presName="text" presStyleLbl="node1" presStyleIdx="2" presStyleCnt="3">
        <dgm:presLayoutVars>
          <dgm:bulletEnabled val="1"/>
        </dgm:presLayoutVars>
      </dgm:prSet>
      <dgm:spPr/>
    </dgm:pt>
  </dgm:ptLst>
  <dgm:cxnLst>
    <dgm:cxn modelId="{AFFB4401-3976-0149-B0FA-27384D9EF09E}" type="presOf" srcId="{93D9AAD1-DA48-EF4E-8BD7-4AE7F625BF0A}" destId="{26EDA6F6-4096-B541-B2D3-F905930F5764}" srcOrd="1" destOrd="0" presId="urn:microsoft.com/office/officeart/2005/8/layout/vList4"/>
    <dgm:cxn modelId="{D1B96610-FFDB-B143-A0FE-FC180CF74749}" type="presOf" srcId="{9D3A556F-068F-4E4F-B06C-681E0FA8BED2}" destId="{04BAD779-85F5-3242-8D08-98EF4CD13730}" srcOrd="0" destOrd="0" presId="urn:microsoft.com/office/officeart/2005/8/layout/vList4"/>
    <dgm:cxn modelId="{F48C0012-575A-564D-ACB2-F8246EA8FA2E}" type="presOf" srcId="{6142F966-2B96-0B4C-A696-61B0020883AA}" destId="{0BD160B9-8995-414C-8E09-BAADB3675175}" srcOrd="0" destOrd="0" presId="urn:microsoft.com/office/officeart/2005/8/layout/vList4"/>
    <dgm:cxn modelId="{2A764D14-3882-6C49-B8CA-13D669003E98}" type="presOf" srcId="{6142F966-2B96-0B4C-A696-61B0020883AA}" destId="{8213FB5C-A9EE-6343-8A17-EB1E3DE1A418}" srcOrd="1" destOrd="0" presId="urn:microsoft.com/office/officeart/2005/8/layout/vList4"/>
    <dgm:cxn modelId="{2CD87C1A-9F21-D34D-9772-2BE3893062A9}" srcId="{9D3A556F-068F-4E4F-B06C-681E0FA8BED2}" destId="{93D9AAD1-DA48-EF4E-8BD7-4AE7F625BF0A}" srcOrd="2" destOrd="0" parTransId="{7981D411-1D8D-2A40-A9B5-174FDA282F30}" sibTransId="{D22F50AC-025E-0444-9C4A-464A70677F10}"/>
    <dgm:cxn modelId="{EBFE252B-2893-4E4D-B1BB-5599B36CC1CB}" type="presOf" srcId="{93D9AAD1-DA48-EF4E-8BD7-4AE7F625BF0A}" destId="{8DE9AD26-056F-544D-842E-D111BD47C2A8}" srcOrd="0" destOrd="0" presId="urn:microsoft.com/office/officeart/2005/8/layout/vList4"/>
    <dgm:cxn modelId="{2DE19E3C-430D-8D41-852E-9B1DC4683E2C}" srcId="{9D3A556F-068F-4E4F-B06C-681E0FA8BED2}" destId="{BA4FC65D-DB09-ED40-AE18-6D374F915DCF}" srcOrd="1" destOrd="0" parTransId="{9375EE75-D225-7A4E-850D-52E154A53E36}" sibTransId="{0EA77227-32A5-254C-B0BE-F8F0A9731F6A}"/>
    <dgm:cxn modelId="{26B60180-F64A-2D4E-A8F5-5E77B9BA8B3D}" srcId="{9D3A556F-068F-4E4F-B06C-681E0FA8BED2}" destId="{6142F966-2B96-0B4C-A696-61B0020883AA}" srcOrd="0" destOrd="0" parTransId="{B4F0D6F5-8097-6248-8B80-BAE7BE4F886F}" sibTransId="{2179F60B-85DD-D240-88DA-6167ED216B7A}"/>
    <dgm:cxn modelId="{5DBCE2C9-3317-9B46-B843-0D249803EC59}" type="presOf" srcId="{BA4FC65D-DB09-ED40-AE18-6D374F915DCF}" destId="{13FDE5E9-0374-9D45-B0AB-44E48679C7EC}" srcOrd="1" destOrd="0" presId="urn:microsoft.com/office/officeart/2005/8/layout/vList4"/>
    <dgm:cxn modelId="{FADD3FF6-50AE-464E-9117-D607A874CCE6}" type="presOf" srcId="{BA4FC65D-DB09-ED40-AE18-6D374F915DCF}" destId="{D2682A50-60E1-8446-A930-DF896AED322F}" srcOrd="0" destOrd="0" presId="urn:microsoft.com/office/officeart/2005/8/layout/vList4"/>
    <dgm:cxn modelId="{8B44E8E2-009B-A94F-BD85-743013696E3D}" type="presParOf" srcId="{04BAD779-85F5-3242-8D08-98EF4CD13730}" destId="{8BDB49FE-0C9A-6B45-AB5A-149B7F9BC307}" srcOrd="0" destOrd="0" presId="urn:microsoft.com/office/officeart/2005/8/layout/vList4"/>
    <dgm:cxn modelId="{14774E33-1D05-2740-BB5F-E8B00AEE10CE}" type="presParOf" srcId="{8BDB49FE-0C9A-6B45-AB5A-149B7F9BC307}" destId="{0BD160B9-8995-414C-8E09-BAADB3675175}" srcOrd="0" destOrd="0" presId="urn:microsoft.com/office/officeart/2005/8/layout/vList4"/>
    <dgm:cxn modelId="{ECF53C8C-C4A7-0B45-A8A0-4945C9B858D2}" type="presParOf" srcId="{8BDB49FE-0C9A-6B45-AB5A-149B7F9BC307}" destId="{DF3BC850-BE4B-B146-A95E-9EC11A3FCFC2}" srcOrd="1" destOrd="0" presId="urn:microsoft.com/office/officeart/2005/8/layout/vList4"/>
    <dgm:cxn modelId="{84C81B42-0830-2B41-80ED-AEF09CA69D6C}" type="presParOf" srcId="{8BDB49FE-0C9A-6B45-AB5A-149B7F9BC307}" destId="{8213FB5C-A9EE-6343-8A17-EB1E3DE1A418}" srcOrd="2" destOrd="0" presId="urn:microsoft.com/office/officeart/2005/8/layout/vList4"/>
    <dgm:cxn modelId="{88B696C0-A8CA-E14E-809D-4655A3F12F20}" type="presParOf" srcId="{04BAD779-85F5-3242-8D08-98EF4CD13730}" destId="{0948CF15-E5CF-E848-8F0A-04AC8126B3D6}" srcOrd="1" destOrd="0" presId="urn:microsoft.com/office/officeart/2005/8/layout/vList4"/>
    <dgm:cxn modelId="{1475FCC8-078E-214E-8023-6EC3B39CDB8E}" type="presParOf" srcId="{04BAD779-85F5-3242-8D08-98EF4CD13730}" destId="{D056E712-65FC-2945-91D7-66E6EFC06475}" srcOrd="2" destOrd="0" presId="urn:microsoft.com/office/officeart/2005/8/layout/vList4"/>
    <dgm:cxn modelId="{A5DF1085-3FC1-F24B-8B8F-2C76F26E71AF}" type="presParOf" srcId="{D056E712-65FC-2945-91D7-66E6EFC06475}" destId="{D2682A50-60E1-8446-A930-DF896AED322F}" srcOrd="0" destOrd="0" presId="urn:microsoft.com/office/officeart/2005/8/layout/vList4"/>
    <dgm:cxn modelId="{98FA4968-FD9F-A248-9BE0-EF573766A064}" type="presParOf" srcId="{D056E712-65FC-2945-91D7-66E6EFC06475}" destId="{656F312D-FB91-A446-824A-7235892E2228}" srcOrd="1" destOrd="0" presId="urn:microsoft.com/office/officeart/2005/8/layout/vList4"/>
    <dgm:cxn modelId="{0BB1F0E9-F7EA-1B4F-93A7-D9C7543A7870}" type="presParOf" srcId="{D056E712-65FC-2945-91D7-66E6EFC06475}" destId="{13FDE5E9-0374-9D45-B0AB-44E48679C7EC}" srcOrd="2" destOrd="0" presId="urn:microsoft.com/office/officeart/2005/8/layout/vList4"/>
    <dgm:cxn modelId="{318144E1-AAED-6B40-8519-6F4838179B31}" type="presParOf" srcId="{04BAD779-85F5-3242-8D08-98EF4CD13730}" destId="{B4C9942C-3D42-114A-B414-78FC9EB7FAA0}" srcOrd="3" destOrd="0" presId="urn:microsoft.com/office/officeart/2005/8/layout/vList4"/>
    <dgm:cxn modelId="{42A7E182-C4DE-9748-B963-1C33341431C0}" type="presParOf" srcId="{04BAD779-85F5-3242-8D08-98EF4CD13730}" destId="{D1A77B76-38AE-2B45-8AD6-38A891872802}" srcOrd="4" destOrd="0" presId="urn:microsoft.com/office/officeart/2005/8/layout/vList4"/>
    <dgm:cxn modelId="{BC2C4C5B-99E7-6845-8F58-2C25DB18A9F5}" type="presParOf" srcId="{D1A77B76-38AE-2B45-8AD6-38A891872802}" destId="{8DE9AD26-056F-544D-842E-D111BD47C2A8}" srcOrd="0" destOrd="0" presId="urn:microsoft.com/office/officeart/2005/8/layout/vList4"/>
    <dgm:cxn modelId="{1EACCA9A-19A3-984A-905D-1D2BE9D04C1D}" type="presParOf" srcId="{D1A77B76-38AE-2B45-8AD6-38A891872802}" destId="{E31D8993-DE47-0343-A582-2A7EDA53902E}" srcOrd="1" destOrd="0" presId="urn:microsoft.com/office/officeart/2005/8/layout/vList4"/>
    <dgm:cxn modelId="{1F49C077-7FD3-6042-8EDA-59B1F174C329}" type="presParOf" srcId="{D1A77B76-38AE-2B45-8AD6-38A891872802}" destId="{26EDA6F6-4096-B541-B2D3-F905930F5764}"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5DCBC40-7F53-439B-BF62-520EAB62D770}"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ID"/>
        </a:p>
      </dgm:t>
    </dgm:pt>
    <dgm:pt modelId="{900CCA44-3E9F-4749-A41F-167818C07C58}">
      <dgm:prSet phldrT="[Text]" custT="1"/>
      <dgm:spPr/>
      <dgm:t>
        <a:bodyPr/>
        <a:lstStyle/>
        <a:p>
          <a:r>
            <a:rPr lang="af-ZA" sz="2000" dirty="0"/>
            <a:t>Aset non keuangan</a:t>
          </a:r>
          <a:endParaRPr lang="en-ID" sz="2000" dirty="0"/>
        </a:p>
      </dgm:t>
    </dgm:pt>
    <dgm:pt modelId="{4AE52591-859A-44A1-9FC7-A79E3FF82D27}" type="parTrans" cxnId="{1C566F37-324F-4DC1-8811-3BFFA2AA1E7B}">
      <dgm:prSet/>
      <dgm:spPr/>
      <dgm:t>
        <a:bodyPr/>
        <a:lstStyle/>
        <a:p>
          <a:endParaRPr lang="en-ID" sz="2000"/>
        </a:p>
      </dgm:t>
    </dgm:pt>
    <dgm:pt modelId="{7EF2979C-EC91-498B-907A-87BAB276985F}" type="sibTrans" cxnId="{1C566F37-324F-4DC1-8811-3BFFA2AA1E7B}">
      <dgm:prSet/>
      <dgm:spPr/>
      <dgm:t>
        <a:bodyPr/>
        <a:lstStyle/>
        <a:p>
          <a:endParaRPr lang="en-ID" sz="2000"/>
        </a:p>
      </dgm:t>
    </dgm:pt>
    <dgm:pt modelId="{BB18B212-55D5-4014-ABDF-493385F22ADF}">
      <dgm:prSet phldrT="[Text]" custT="1"/>
      <dgm:spPr/>
      <dgm:t>
        <a:bodyPr/>
        <a:lstStyle/>
        <a:p>
          <a:r>
            <a:rPr lang="af-ZA" sz="2000" dirty="0"/>
            <a:t>Penggunaan tertinggi dan terbaik untuk aset non keuangan</a:t>
          </a:r>
          <a:endParaRPr lang="en-ID" sz="2000" dirty="0"/>
        </a:p>
      </dgm:t>
    </dgm:pt>
    <dgm:pt modelId="{CC5D3EAD-9C5A-4D4A-9FF2-0746309CB0D3}" type="parTrans" cxnId="{5B21A0F5-6DDB-4FF7-A420-FB1D132A8FBD}">
      <dgm:prSet/>
      <dgm:spPr/>
      <dgm:t>
        <a:bodyPr/>
        <a:lstStyle/>
        <a:p>
          <a:endParaRPr lang="en-ID" sz="2000"/>
        </a:p>
      </dgm:t>
    </dgm:pt>
    <dgm:pt modelId="{6CE73A7F-B7C2-48A3-A435-2FEC1A1CC109}" type="sibTrans" cxnId="{5B21A0F5-6DDB-4FF7-A420-FB1D132A8FBD}">
      <dgm:prSet/>
      <dgm:spPr/>
      <dgm:t>
        <a:bodyPr/>
        <a:lstStyle/>
        <a:p>
          <a:endParaRPr lang="en-ID" sz="2000"/>
        </a:p>
      </dgm:t>
    </dgm:pt>
    <dgm:pt modelId="{6031BDCE-FACD-4A60-B74F-2701A01B71C9}">
      <dgm:prSet phldrT="[Text]" custT="1"/>
      <dgm:spPr/>
      <dgm:t>
        <a:bodyPr/>
        <a:lstStyle/>
        <a:p>
          <a:r>
            <a:rPr lang="af-ZA" sz="2000" dirty="0"/>
            <a:t>Premis penilaian untuk aset keuangan</a:t>
          </a:r>
          <a:endParaRPr lang="en-ID" sz="2000" dirty="0"/>
        </a:p>
      </dgm:t>
    </dgm:pt>
    <dgm:pt modelId="{6CF75263-DD24-4FC1-B3F3-037AFDF83B6F}" type="parTrans" cxnId="{9247F8B5-2E37-4BE3-AFD2-F86D4E216ABA}">
      <dgm:prSet/>
      <dgm:spPr/>
      <dgm:t>
        <a:bodyPr/>
        <a:lstStyle/>
        <a:p>
          <a:endParaRPr lang="en-ID" sz="2000"/>
        </a:p>
      </dgm:t>
    </dgm:pt>
    <dgm:pt modelId="{B0FD44C3-0C68-4C90-9CE1-262201030563}" type="sibTrans" cxnId="{9247F8B5-2E37-4BE3-AFD2-F86D4E216ABA}">
      <dgm:prSet/>
      <dgm:spPr/>
      <dgm:t>
        <a:bodyPr/>
        <a:lstStyle/>
        <a:p>
          <a:endParaRPr lang="en-ID" sz="2000"/>
        </a:p>
      </dgm:t>
    </dgm:pt>
    <dgm:pt modelId="{1AEF4BCF-5F80-4454-B3D9-06F49B180774}">
      <dgm:prSet phldrT="[Text]" custT="1"/>
      <dgm:spPr/>
      <dgm:t>
        <a:bodyPr/>
        <a:lstStyle/>
        <a:p>
          <a:r>
            <a:rPr lang="af-ZA" sz="2000" dirty="0"/>
            <a:t>Liabilitas dan ekuitas milik sendiri</a:t>
          </a:r>
          <a:endParaRPr lang="en-ID" sz="2000" dirty="0"/>
        </a:p>
      </dgm:t>
    </dgm:pt>
    <dgm:pt modelId="{3E72A0DC-0DCF-4D79-BBBA-692D8F7C0A3C}" type="parTrans" cxnId="{CAA72447-DEDB-46C2-BFED-0BBDDB060F3B}">
      <dgm:prSet/>
      <dgm:spPr/>
      <dgm:t>
        <a:bodyPr/>
        <a:lstStyle/>
        <a:p>
          <a:endParaRPr lang="en-ID" sz="2000"/>
        </a:p>
      </dgm:t>
    </dgm:pt>
    <dgm:pt modelId="{A40C493E-BA2C-49E6-88A8-D934249FE3CA}" type="sibTrans" cxnId="{CAA72447-DEDB-46C2-BFED-0BBDDB060F3B}">
      <dgm:prSet/>
      <dgm:spPr/>
      <dgm:t>
        <a:bodyPr/>
        <a:lstStyle/>
        <a:p>
          <a:endParaRPr lang="en-ID" sz="2000"/>
        </a:p>
      </dgm:t>
    </dgm:pt>
    <dgm:pt modelId="{252D04D7-C55B-440E-9D0B-CA84FE22934A}">
      <dgm:prSet phldrT="[Text]" custT="1"/>
      <dgm:spPr/>
      <dgm:t>
        <a:bodyPr/>
        <a:lstStyle/>
        <a:p>
          <a:r>
            <a:rPr lang="af-ZA" sz="2000" dirty="0"/>
            <a:t>Risiko wanprestasi</a:t>
          </a:r>
          <a:endParaRPr lang="en-ID" sz="2000" dirty="0"/>
        </a:p>
      </dgm:t>
    </dgm:pt>
    <dgm:pt modelId="{3E7DDA58-7B1F-4442-BFA0-6B8A66090DA4}" type="parTrans" cxnId="{2ACE7E63-F1E9-49CB-A433-A537CB147FE4}">
      <dgm:prSet/>
      <dgm:spPr/>
      <dgm:t>
        <a:bodyPr/>
        <a:lstStyle/>
        <a:p>
          <a:endParaRPr lang="en-ID" sz="2000"/>
        </a:p>
      </dgm:t>
    </dgm:pt>
    <dgm:pt modelId="{4BE14729-845F-4A54-A35F-2A69AA2BB2E2}" type="sibTrans" cxnId="{2ACE7E63-F1E9-49CB-A433-A537CB147FE4}">
      <dgm:prSet/>
      <dgm:spPr/>
      <dgm:t>
        <a:bodyPr/>
        <a:lstStyle/>
        <a:p>
          <a:endParaRPr lang="en-ID" sz="2000"/>
        </a:p>
      </dgm:t>
    </dgm:pt>
    <dgm:pt modelId="{6E4C2E04-E921-4A1B-96A1-DE95FC2CBE4E}">
      <dgm:prSet phldrT="[Text]" custT="1"/>
      <dgm:spPr/>
      <dgm:t>
        <a:bodyPr/>
        <a:lstStyle/>
        <a:p>
          <a:r>
            <a:rPr lang="af-ZA" sz="2000" dirty="0"/>
            <a:t>Liabiltas keuangan dengan fitur dapat ditarik kembali</a:t>
          </a:r>
          <a:endParaRPr lang="en-ID" sz="2000" dirty="0"/>
        </a:p>
      </dgm:t>
    </dgm:pt>
    <dgm:pt modelId="{D2838A11-D7B7-4788-9566-7CDFCC565D31}" type="parTrans" cxnId="{30591E3D-FE36-4576-B1FA-69580821DD84}">
      <dgm:prSet/>
      <dgm:spPr/>
      <dgm:t>
        <a:bodyPr/>
        <a:lstStyle/>
        <a:p>
          <a:endParaRPr lang="en-ID" sz="2000"/>
        </a:p>
      </dgm:t>
    </dgm:pt>
    <dgm:pt modelId="{258F5FED-6AF4-4F50-B4DD-5B50F08718DD}" type="sibTrans" cxnId="{30591E3D-FE36-4576-B1FA-69580821DD84}">
      <dgm:prSet/>
      <dgm:spPr/>
      <dgm:t>
        <a:bodyPr/>
        <a:lstStyle/>
        <a:p>
          <a:endParaRPr lang="en-ID" sz="2000"/>
        </a:p>
      </dgm:t>
    </dgm:pt>
    <dgm:pt modelId="{747FCED6-194D-4A1F-9156-9E0D606E1281}">
      <dgm:prSet phldrT="[Text]" custT="1"/>
      <dgm:spPr/>
      <dgm:t>
        <a:bodyPr/>
        <a:lstStyle/>
        <a:p>
          <a:r>
            <a:rPr lang="af-ZA" sz="2000" dirty="0"/>
            <a:t>Aset dan liabilitas keuangan  dengan posisi saling hapus pada risiko pasar dan kredit</a:t>
          </a:r>
          <a:endParaRPr lang="en-ID" sz="2000" dirty="0"/>
        </a:p>
      </dgm:t>
    </dgm:pt>
    <dgm:pt modelId="{84B4B27A-7A1D-46C4-9C62-E433CBC88FB7}" type="parTrans" cxnId="{26982D4D-D3FF-4AFF-B79A-5B5A1882F3C9}">
      <dgm:prSet/>
      <dgm:spPr/>
      <dgm:t>
        <a:bodyPr/>
        <a:lstStyle/>
        <a:p>
          <a:endParaRPr lang="en-ID" sz="2000"/>
        </a:p>
      </dgm:t>
    </dgm:pt>
    <dgm:pt modelId="{EF0FDB76-EFB4-42E9-A533-5A5FDED80750}" type="sibTrans" cxnId="{26982D4D-D3FF-4AFF-B79A-5B5A1882F3C9}">
      <dgm:prSet/>
      <dgm:spPr/>
      <dgm:t>
        <a:bodyPr/>
        <a:lstStyle/>
        <a:p>
          <a:endParaRPr lang="en-ID" sz="2000"/>
        </a:p>
      </dgm:t>
    </dgm:pt>
    <dgm:pt modelId="{238D031C-0004-4686-8E59-7B6DAE02AAC6}">
      <dgm:prSet phldrT="[Text]" custT="1"/>
      <dgm:spPr/>
      <dgm:t>
        <a:bodyPr/>
        <a:lstStyle/>
        <a:p>
          <a:r>
            <a:rPr lang="af-ZA" sz="2000" dirty="0"/>
            <a:t>Eksposur terhadap risiko pasar</a:t>
          </a:r>
          <a:endParaRPr lang="en-ID" sz="2000" dirty="0"/>
        </a:p>
      </dgm:t>
    </dgm:pt>
    <dgm:pt modelId="{6B4E64A5-3CFE-4B93-AC1A-72406F199C58}" type="parTrans" cxnId="{9E6C8CBA-C422-4358-9EED-25BB77CFBF24}">
      <dgm:prSet/>
      <dgm:spPr/>
      <dgm:t>
        <a:bodyPr/>
        <a:lstStyle/>
        <a:p>
          <a:endParaRPr lang="en-ID" sz="2000"/>
        </a:p>
      </dgm:t>
    </dgm:pt>
    <dgm:pt modelId="{560B329D-2D7B-4C90-A782-2265257962A9}" type="sibTrans" cxnId="{9E6C8CBA-C422-4358-9EED-25BB77CFBF24}">
      <dgm:prSet/>
      <dgm:spPr/>
      <dgm:t>
        <a:bodyPr/>
        <a:lstStyle/>
        <a:p>
          <a:endParaRPr lang="en-ID" sz="2000"/>
        </a:p>
      </dgm:t>
    </dgm:pt>
    <dgm:pt modelId="{10C693C0-5887-490A-9F81-E7963F8DC8F8}">
      <dgm:prSet phldrT="[Text]" custT="1"/>
      <dgm:spPr/>
      <dgm:t>
        <a:bodyPr/>
        <a:lstStyle/>
        <a:p>
          <a:r>
            <a:rPr lang="af-ZA" sz="2000" dirty="0"/>
            <a:t>Eksposur terhadap risiko kredit pihak lawan</a:t>
          </a:r>
          <a:endParaRPr lang="en-ID" sz="2000" dirty="0"/>
        </a:p>
      </dgm:t>
    </dgm:pt>
    <dgm:pt modelId="{DE88DFB1-F649-4586-A91B-DD6F2CE07F1D}" type="parTrans" cxnId="{45D5849A-FA40-4C13-A952-28054411EC80}">
      <dgm:prSet/>
      <dgm:spPr/>
      <dgm:t>
        <a:bodyPr/>
        <a:lstStyle/>
        <a:p>
          <a:endParaRPr lang="en-ID" sz="2000"/>
        </a:p>
      </dgm:t>
    </dgm:pt>
    <dgm:pt modelId="{2CE4B863-C5D8-4333-86D3-1B0E61644EA8}" type="sibTrans" cxnId="{45D5849A-FA40-4C13-A952-28054411EC80}">
      <dgm:prSet/>
      <dgm:spPr/>
      <dgm:t>
        <a:bodyPr/>
        <a:lstStyle/>
        <a:p>
          <a:endParaRPr lang="en-ID" sz="2000"/>
        </a:p>
      </dgm:t>
    </dgm:pt>
    <dgm:pt modelId="{F7F6DBB7-BDEE-4762-88B0-4EB65136198D}">
      <dgm:prSet phldrT="[Text]" custT="1"/>
      <dgm:spPr/>
      <dgm:t>
        <a:bodyPr/>
        <a:lstStyle/>
        <a:p>
          <a:r>
            <a:rPr lang="af-ZA" sz="2000" dirty="0"/>
            <a:t>Prinsip umum</a:t>
          </a:r>
          <a:endParaRPr lang="en-ID" sz="2000" dirty="0"/>
        </a:p>
      </dgm:t>
    </dgm:pt>
    <dgm:pt modelId="{BE4B30CC-EAE9-4CE1-9DA2-98BB0F6025E3}" type="parTrans" cxnId="{A6B9D787-3149-455D-BC3C-D8D89FC9F6B5}">
      <dgm:prSet/>
      <dgm:spPr/>
      <dgm:t>
        <a:bodyPr/>
        <a:lstStyle/>
        <a:p>
          <a:endParaRPr lang="en-ID" sz="2000"/>
        </a:p>
      </dgm:t>
    </dgm:pt>
    <dgm:pt modelId="{64640162-E932-4CEE-8C5E-3B4BCA2606D9}" type="sibTrans" cxnId="{A6B9D787-3149-455D-BC3C-D8D89FC9F6B5}">
      <dgm:prSet/>
      <dgm:spPr/>
      <dgm:t>
        <a:bodyPr/>
        <a:lstStyle/>
        <a:p>
          <a:endParaRPr lang="en-ID" sz="2000"/>
        </a:p>
      </dgm:t>
    </dgm:pt>
    <dgm:pt modelId="{37D01873-5B9C-4797-976D-0A8F0BF92911}">
      <dgm:prSet phldrT="[Text]" custT="1"/>
      <dgm:spPr/>
      <dgm:t>
        <a:bodyPr/>
        <a:lstStyle/>
        <a:p>
          <a:r>
            <a:rPr lang="af-ZA" sz="2000" dirty="0"/>
            <a:t>Liablitas dan instrumen ekuitas yang dimiliki pihak lain</a:t>
          </a:r>
          <a:endParaRPr lang="en-ID" sz="2000" dirty="0"/>
        </a:p>
      </dgm:t>
    </dgm:pt>
    <dgm:pt modelId="{1BF282B2-F53A-479D-A6D3-7627782C3453}" type="parTrans" cxnId="{FED8232B-D343-4142-9384-6EDE407057B0}">
      <dgm:prSet/>
      <dgm:spPr/>
      <dgm:t>
        <a:bodyPr/>
        <a:lstStyle/>
        <a:p>
          <a:endParaRPr lang="en-ID" sz="2000"/>
        </a:p>
      </dgm:t>
    </dgm:pt>
    <dgm:pt modelId="{CE777724-6869-4802-BD75-06AFED8094F3}" type="sibTrans" cxnId="{FED8232B-D343-4142-9384-6EDE407057B0}">
      <dgm:prSet/>
      <dgm:spPr/>
      <dgm:t>
        <a:bodyPr/>
        <a:lstStyle/>
        <a:p>
          <a:endParaRPr lang="en-ID" sz="2000"/>
        </a:p>
      </dgm:t>
    </dgm:pt>
    <dgm:pt modelId="{12B0CDDC-538A-4876-B63B-B287EE6ADCE0}">
      <dgm:prSet phldrT="[Text]" custT="1"/>
      <dgm:spPr/>
      <dgm:t>
        <a:bodyPr/>
        <a:lstStyle/>
        <a:p>
          <a:r>
            <a:rPr lang="af-ZA" sz="2000" dirty="0"/>
            <a:t>Liabilitas dan ekuitas yang tidak dimiliki pihak lain sebagai aset</a:t>
          </a:r>
          <a:endParaRPr lang="en-ID" sz="2000" dirty="0"/>
        </a:p>
      </dgm:t>
    </dgm:pt>
    <dgm:pt modelId="{109EEAF8-942B-4105-91D2-98A3182C6491}" type="parTrans" cxnId="{70A27EFA-8567-4BE9-B570-C9A7083B9A0B}">
      <dgm:prSet/>
      <dgm:spPr/>
      <dgm:t>
        <a:bodyPr/>
        <a:lstStyle/>
        <a:p>
          <a:endParaRPr lang="en-ID" sz="2000"/>
        </a:p>
      </dgm:t>
    </dgm:pt>
    <dgm:pt modelId="{82C45143-AA5E-4E4C-9FFA-B0586E668E57}" type="sibTrans" cxnId="{70A27EFA-8567-4BE9-B570-C9A7083B9A0B}">
      <dgm:prSet/>
      <dgm:spPr/>
      <dgm:t>
        <a:bodyPr/>
        <a:lstStyle/>
        <a:p>
          <a:endParaRPr lang="en-ID" sz="2000"/>
        </a:p>
      </dgm:t>
    </dgm:pt>
    <dgm:pt modelId="{FDF016A6-64C7-4975-9B4C-F4B320B29AD0}">
      <dgm:prSet phldrT="[Text]" custT="1"/>
      <dgm:spPr/>
      <dgm:t>
        <a:bodyPr/>
        <a:lstStyle/>
        <a:p>
          <a:r>
            <a:rPr lang="af-ZA" sz="2000" dirty="0"/>
            <a:t>Pembatasan yang mencegah pengalihan liabilitas atau instrumen ekuitas milik sendiri</a:t>
          </a:r>
          <a:endParaRPr lang="en-ID" sz="2000" dirty="0"/>
        </a:p>
      </dgm:t>
    </dgm:pt>
    <dgm:pt modelId="{A34D0B7A-F0E7-47F8-A1B2-28C98AC6D6F5}" type="parTrans" cxnId="{0BF7B72B-2418-46D7-B744-78701BE65275}">
      <dgm:prSet/>
      <dgm:spPr/>
      <dgm:t>
        <a:bodyPr/>
        <a:lstStyle/>
        <a:p>
          <a:endParaRPr lang="en-ID"/>
        </a:p>
      </dgm:t>
    </dgm:pt>
    <dgm:pt modelId="{06C62C63-A020-4484-9C39-61ED99CAA046}" type="sibTrans" cxnId="{0BF7B72B-2418-46D7-B744-78701BE65275}">
      <dgm:prSet/>
      <dgm:spPr/>
      <dgm:t>
        <a:bodyPr/>
        <a:lstStyle/>
        <a:p>
          <a:endParaRPr lang="en-ID"/>
        </a:p>
      </dgm:t>
    </dgm:pt>
    <dgm:pt modelId="{78AC843A-5EA3-48E1-B362-4E831F8475D9}" type="pres">
      <dgm:prSet presAssocID="{F5DCBC40-7F53-439B-BF62-520EAB62D770}" presName="linear" presStyleCnt="0">
        <dgm:presLayoutVars>
          <dgm:dir/>
          <dgm:animLvl val="lvl"/>
          <dgm:resizeHandles val="exact"/>
        </dgm:presLayoutVars>
      </dgm:prSet>
      <dgm:spPr/>
    </dgm:pt>
    <dgm:pt modelId="{571F69DE-1F5B-4981-B1F4-2AA1816643E4}" type="pres">
      <dgm:prSet presAssocID="{900CCA44-3E9F-4749-A41F-167818C07C58}" presName="parentLin" presStyleCnt="0"/>
      <dgm:spPr/>
    </dgm:pt>
    <dgm:pt modelId="{8776F6B2-FDEE-484B-B0BC-A65BD7707E07}" type="pres">
      <dgm:prSet presAssocID="{900CCA44-3E9F-4749-A41F-167818C07C58}" presName="parentLeftMargin" presStyleLbl="node1" presStyleIdx="0" presStyleCnt="3"/>
      <dgm:spPr/>
    </dgm:pt>
    <dgm:pt modelId="{377D2CF5-2C0A-438A-BE20-39D0942B3652}" type="pres">
      <dgm:prSet presAssocID="{900CCA44-3E9F-4749-A41F-167818C07C58}" presName="parentText" presStyleLbl="node1" presStyleIdx="0" presStyleCnt="3" custScaleY="185158">
        <dgm:presLayoutVars>
          <dgm:chMax val="0"/>
          <dgm:bulletEnabled val="1"/>
        </dgm:presLayoutVars>
      </dgm:prSet>
      <dgm:spPr/>
    </dgm:pt>
    <dgm:pt modelId="{C88EF9AE-C803-4F31-85D6-D3A584E3A538}" type="pres">
      <dgm:prSet presAssocID="{900CCA44-3E9F-4749-A41F-167818C07C58}" presName="negativeSpace" presStyleCnt="0"/>
      <dgm:spPr/>
    </dgm:pt>
    <dgm:pt modelId="{741019ED-A6AA-458F-820F-9D68BE67166C}" type="pres">
      <dgm:prSet presAssocID="{900CCA44-3E9F-4749-A41F-167818C07C58}" presName="childText" presStyleLbl="conFgAcc1" presStyleIdx="0" presStyleCnt="3">
        <dgm:presLayoutVars>
          <dgm:bulletEnabled val="1"/>
        </dgm:presLayoutVars>
      </dgm:prSet>
      <dgm:spPr/>
    </dgm:pt>
    <dgm:pt modelId="{0C96686E-B558-4636-ACCA-005DE87C563C}" type="pres">
      <dgm:prSet presAssocID="{7EF2979C-EC91-498B-907A-87BAB276985F}" presName="spaceBetweenRectangles" presStyleCnt="0"/>
      <dgm:spPr/>
    </dgm:pt>
    <dgm:pt modelId="{91759F22-5743-4304-9642-91F030EC2666}" type="pres">
      <dgm:prSet presAssocID="{1AEF4BCF-5F80-4454-B3D9-06F49B180774}" presName="parentLin" presStyleCnt="0"/>
      <dgm:spPr/>
    </dgm:pt>
    <dgm:pt modelId="{C8A2D4B0-3E5F-422A-8707-069E9D45D8F8}" type="pres">
      <dgm:prSet presAssocID="{1AEF4BCF-5F80-4454-B3D9-06F49B180774}" presName="parentLeftMargin" presStyleLbl="node1" presStyleIdx="0" presStyleCnt="3"/>
      <dgm:spPr/>
    </dgm:pt>
    <dgm:pt modelId="{16C05CBF-0392-41CB-B4E8-1F85648D936B}" type="pres">
      <dgm:prSet presAssocID="{1AEF4BCF-5F80-4454-B3D9-06F49B180774}" presName="parentText" presStyleLbl="node1" presStyleIdx="1" presStyleCnt="3" custScaleY="162992">
        <dgm:presLayoutVars>
          <dgm:chMax val="0"/>
          <dgm:bulletEnabled val="1"/>
        </dgm:presLayoutVars>
      </dgm:prSet>
      <dgm:spPr/>
    </dgm:pt>
    <dgm:pt modelId="{66BD11DA-3960-4210-828A-5ADC911288B0}" type="pres">
      <dgm:prSet presAssocID="{1AEF4BCF-5F80-4454-B3D9-06F49B180774}" presName="negativeSpace" presStyleCnt="0"/>
      <dgm:spPr/>
    </dgm:pt>
    <dgm:pt modelId="{DCF67526-CEE9-41FB-835C-24504DA5E9FD}" type="pres">
      <dgm:prSet presAssocID="{1AEF4BCF-5F80-4454-B3D9-06F49B180774}" presName="childText" presStyleLbl="conFgAcc1" presStyleIdx="1" presStyleCnt="3">
        <dgm:presLayoutVars>
          <dgm:bulletEnabled val="1"/>
        </dgm:presLayoutVars>
      </dgm:prSet>
      <dgm:spPr/>
    </dgm:pt>
    <dgm:pt modelId="{AA98DABF-BF98-4D62-8ADA-0E06B458F4E5}" type="pres">
      <dgm:prSet presAssocID="{A40C493E-BA2C-49E6-88A8-D934249FE3CA}" presName="spaceBetweenRectangles" presStyleCnt="0"/>
      <dgm:spPr/>
    </dgm:pt>
    <dgm:pt modelId="{0F67A1CE-7828-4AF3-92CB-E319E2D83422}" type="pres">
      <dgm:prSet presAssocID="{747FCED6-194D-4A1F-9156-9E0D606E1281}" presName="parentLin" presStyleCnt="0"/>
      <dgm:spPr/>
    </dgm:pt>
    <dgm:pt modelId="{B5BE0689-470C-4C62-A61A-BF886CA07107}" type="pres">
      <dgm:prSet presAssocID="{747FCED6-194D-4A1F-9156-9E0D606E1281}" presName="parentLeftMargin" presStyleLbl="node1" presStyleIdx="1" presStyleCnt="3"/>
      <dgm:spPr/>
    </dgm:pt>
    <dgm:pt modelId="{A16C23DD-B7F9-4A6A-B9DD-A2D94856C3A9}" type="pres">
      <dgm:prSet presAssocID="{747FCED6-194D-4A1F-9156-9E0D606E1281}" presName="parentText" presStyleLbl="node1" presStyleIdx="2" presStyleCnt="3" custScaleY="282771" custLinFactNeighborY="17500">
        <dgm:presLayoutVars>
          <dgm:chMax val="0"/>
          <dgm:bulletEnabled val="1"/>
        </dgm:presLayoutVars>
      </dgm:prSet>
      <dgm:spPr/>
    </dgm:pt>
    <dgm:pt modelId="{2D5EFE89-FEDE-4B8A-B36B-29F34470EAFD}" type="pres">
      <dgm:prSet presAssocID="{747FCED6-194D-4A1F-9156-9E0D606E1281}" presName="negativeSpace" presStyleCnt="0"/>
      <dgm:spPr/>
    </dgm:pt>
    <dgm:pt modelId="{99A92A62-662A-458F-A9EC-BB69299308A8}" type="pres">
      <dgm:prSet presAssocID="{747FCED6-194D-4A1F-9156-9E0D606E1281}" presName="childText" presStyleLbl="conFgAcc1" presStyleIdx="2" presStyleCnt="3">
        <dgm:presLayoutVars>
          <dgm:bulletEnabled val="1"/>
        </dgm:presLayoutVars>
      </dgm:prSet>
      <dgm:spPr/>
    </dgm:pt>
  </dgm:ptLst>
  <dgm:cxnLst>
    <dgm:cxn modelId="{21BE7B17-EB7B-4106-BA32-B5E29DC8E95D}" type="presOf" srcId="{10C693C0-5887-490A-9F81-E7963F8DC8F8}" destId="{99A92A62-662A-458F-A9EC-BB69299308A8}" srcOrd="0" destOrd="1" presId="urn:microsoft.com/office/officeart/2005/8/layout/list1"/>
    <dgm:cxn modelId="{0363E521-8AC7-4DFC-8802-22B16FD30F97}" type="presOf" srcId="{37D01873-5B9C-4797-976D-0A8F0BF92911}" destId="{DCF67526-CEE9-41FB-835C-24504DA5E9FD}" srcOrd="0" destOrd="1" presId="urn:microsoft.com/office/officeart/2005/8/layout/list1"/>
    <dgm:cxn modelId="{FED8232B-D343-4142-9384-6EDE407057B0}" srcId="{F7F6DBB7-BDEE-4762-88B0-4EB65136198D}" destId="{37D01873-5B9C-4797-976D-0A8F0BF92911}" srcOrd="0" destOrd="0" parTransId="{1BF282B2-F53A-479D-A6D3-7627782C3453}" sibTransId="{CE777724-6869-4802-BD75-06AFED8094F3}"/>
    <dgm:cxn modelId="{0BF7B72B-2418-46D7-B744-78701BE65275}" srcId="{1AEF4BCF-5F80-4454-B3D9-06F49B180774}" destId="{FDF016A6-64C7-4975-9B4C-F4B320B29AD0}" srcOrd="2" destOrd="0" parTransId="{A34D0B7A-F0E7-47F8-A1B2-28C98AC6D6F5}" sibTransId="{06C62C63-A020-4484-9C39-61ED99CAA046}"/>
    <dgm:cxn modelId="{54EB5230-FD25-4A9C-9F1D-982FC3337999}" type="presOf" srcId="{238D031C-0004-4686-8E59-7B6DAE02AAC6}" destId="{99A92A62-662A-458F-A9EC-BB69299308A8}" srcOrd="0" destOrd="0" presId="urn:microsoft.com/office/officeart/2005/8/layout/list1"/>
    <dgm:cxn modelId="{1C566F37-324F-4DC1-8811-3BFFA2AA1E7B}" srcId="{F5DCBC40-7F53-439B-BF62-520EAB62D770}" destId="{900CCA44-3E9F-4749-A41F-167818C07C58}" srcOrd="0" destOrd="0" parTransId="{4AE52591-859A-44A1-9FC7-A79E3FF82D27}" sibTransId="{7EF2979C-EC91-498B-907A-87BAB276985F}"/>
    <dgm:cxn modelId="{30591E3D-FE36-4576-B1FA-69580821DD84}" srcId="{1AEF4BCF-5F80-4454-B3D9-06F49B180774}" destId="{6E4C2E04-E921-4A1B-96A1-DE95FC2CBE4E}" srcOrd="3" destOrd="0" parTransId="{D2838A11-D7B7-4788-9566-7CDFCC565D31}" sibTransId="{258F5FED-6AF4-4F50-B4DD-5B50F08718DD}"/>
    <dgm:cxn modelId="{2ACE7E63-F1E9-49CB-A433-A537CB147FE4}" srcId="{1AEF4BCF-5F80-4454-B3D9-06F49B180774}" destId="{252D04D7-C55B-440E-9D0B-CA84FE22934A}" srcOrd="1" destOrd="0" parTransId="{3E7DDA58-7B1F-4442-BFA0-6B8A66090DA4}" sibTransId="{4BE14729-845F-4A54-A35F-2A69AA2BB2E2}"/>
    <dgm:cxn modelId="{CAA72447-DEDB-46C2-BFED-0BBDDB060F3B}" srcId="{F5DCBC40-7F53-439B-BF62-520EAB62D770}" destId="{1AEF4BCF-5F80-4454-B3D9-06F49B180774}" srcOrd="1" destOrd="0" parTransId="{3E72A0DC-0DCF-4D79-BBBA-692D8F7C0A3C}" sibTransId="{A40C493E-BA2C-49E6-88A8-D934249FE3CA}"/>
    <dgm:cxn modelId="{E3B2BA68-0F3E-46A0-AB6E-E9541314B40B}" type="presOf" srcId="{6031BDCE-FACD-4A60-B74F-2701A01B71C9}" destId="{741019ED-A6AA-458F-820F-9D68BE67166C}" srcOrd="0" destOrd="1" presId="urn:microsoft.com/office/officeart/2005/8/layout/list1"/>
    <dgm:cxn modelId="{7B31A949-7C11-4740-AC37-8EF2B73999E4}" type="presOf" srcId="{F7F6DBB7-BDEE-4762-88B0-4EB65136198D}" destId="{DCF67526-CEE9-41FB-835C-24504DA5E9FD}" srcOrd="0" destOrd="0" presId="urn:microsoft.com/office/officeart/2005/8/layout/list1"/>
    <dgm:cxn modelId="{D6ECB74C-FAB0-413F-A105-63255C7198F1}" type="presOf" srcId="{747FCED6-194D-4A1F-9156-9E0D606E1281}" destId="{B5BE0689-470C-4C62-A61A-BF886CA07107}" srcOrd="0" destOrd="0" presId="urn:microsoft.com/office/officeart/2005/8/layout/list1"/>
    <dgm:cxn modelId="{26982D4D-D3FF-4AFF-B79A-5B5A1882F3C9}" srcId="{F5DCBC40-7F53-439B-BF62-520EAB62D770}" destId="{747FCED6-194D-4A1F-9156-9E0D606E1281}" srcOrd="2" destOrd="0" parTransId="{84B4B27A-7A1D-46C4-9C62-E433CBC88FB7}" sibTransId="{EF0FDB76-EFB4-42E9-A533-5A5FDED80750}"/>
    <dgm:cxn modelId="{D3884173-F5D2-4B0B-AAA3-107B99316D8D}" type="presOf" srcId="{12B0CDDC-538A-4876-B63B-B287EE6ADCE0}" destId="{DCF67526-CEE9-41FB-835C-24504DA5E9FD}" srcOrd="0" destOrd="2" presId="urn:microsoft.com/office/officeart/2005/8/layout/list1"/>
    <dgm:cxn modelId="{0C8ADE81-F367-4997-B8DC-D0076CD72CA5}" type="presOf" srcId="{900CCA44-3E9F-4749-A41F-167818C07C58}" destId="{377D2CF5-2C0A-438A-BE20-39D0942B3652}" srcOrd="1" destOrd="0" presId="urn:microsoft.com/office/officeart/2005/8/layout/list1"/>
    <dgm:cxn modelId="{A6B9D787-3149-455D-BC3C-D8D89FC9F6B5}" srcId="{1AEF4BCF-5F80-4454-B3D9-06F49B180774}" destId="{F7F6DBB7-BDEE-4762-88B0-4EB65136198D}" srcOrd="0" destOrd="0" parTransId="{BE4B30CC-EAE9-4CE1-9DA2-98BB0F6025E3}" sibTransId="{64640162-E932-4CEE-8C5E-3B4BCA2606D9}"/>
    <dgm:cxn modelId="{7D63138C-1359-4265-9D4B-15EF7CDD77B4}" type="presOf" srcId="{747FCED6-194D-4A1F-9156-9E0D606E1281}" destId="{A16C23DD-B7F9-4A6A-B9DD-A2D94856C3A9}" srcOrd="1" destOrd="0" presId="urn:microsoft.com/office/officeart/2005/8/layout/list1"/>
    <dgm:cxn modelId="{45D5849A-FA40-4C13-A952-28054411EC80}" srcId="{747FCED6-194D-4A1F-9156-9E0D606E1281}" destId="{10C693C0-5887-490A-9F81-E7963F8DC8F8}" srcOrd="1" destOrd="0" parTransId="{DE88DFB1-F649-4586-A91B-DD6F2CE07F1D}" sibTransId="{2CE4B863-C5D8-4333-86D3-1B0E61644EA8}"/>
    <dgm:cxn modelId="{9247F8B5-2E37-4BE3-AFD2-F86D4E216ABA}" srcId="{900CCA44-3E9F-4749-A41F-167818C07C58}" destId="{6031BDCE-FACD-4A60-B74F-2701A01B71C9}" srcOrd="1" destOrd="0" parTransId="{6CF75263-DD24-4FC1-B3F3-037AFDF83B6F}" sibTransId="{B0FD44C3-0C68-4C90-9CE1-262201030563}"/>
    <dgm:cxn modelId="{9E6C8CBA-C422-4358-9EED-25BB77CFBF24}" srcId="{747FCED6-194D-4A1F-9156-9E0D606E1281}" destId="{238D031C-0004-4686-8E59-7B6DAE02AAC6}" srcOrd="0" destOrd="0" parTransId="{6B4E64A5-3CFE-4B93-AC1A-72406F199C58}" sibTransId="{560B329D-2D7B-4C90-A782-2265257962A9}"/>
    <dgm:cxn modelId="{E0E536BD-EBE5-49A2-B5C2-372A1C51F127}" type="presOf" srcId="{1AEF4BCF-5F80-4454-B3D9-06F49B180774}" destId="{16C05CBF-0392-41CB-B4E8-1F85648D936B}" srcOrd="1" destOrd="0" presId="urn:microsoft.com/office/officeart/2005/8/layout/list1"/>
    <dgm:cxn modelId="{8333DFC9-0211-4955-916E-D4C207323999}" type="presOf" srcId="{900CCA44-3E9F-4749-A41F-167818C07C58}" destId="{8776F6B2-FDEE-484B-B0BC-A65BD7707E07}" srcOrd="0" destOrd="0" presId="urn:microsoft.com/office/officeart/2005/8/layout/list1"/>
    <dgm:cxn modelId="{319245CA-F7DE-42F1-91E5-8E7F8312C19B}" type="presOf" srcId="{6E4C2E04-E921-4A1B-96A1-DE95FC2CBE4E}" destId="{DCF67526-CEE9-41FB-835C-24504DA5E9FD}" srcOrd="0" destOrd="5" presId="urn:microsoft.com/office/officeart/2005/8/layout/list1"/>
    <dgm:cxn modelId="{19D7D3CE-12F7-4FF0-BC45-963A8FD850FA}" type="presOf" srcId="{252D04D7-C55B-440E-9D0B-CA84FE22934A}" destId="{DCF67526-CEE9-41FB-835C-24504DA5E9FD}" srcOrd="0" destOrd="3" presId="urn:microsoft.com/office/officeart/2005/8/layout/list1"/>
    <dgm:cxn modelId="{7E209FD5-E1E5-4188-8336-FB1BA6F53B21}" type="presOf" srcId="{F5DCBC40-7F53-439B-BF62-520EAB62D770}" destId="{78AC843A-5EA3-48E1-B362-4E831F8475D9}" srcOrd="0" destOrd="0" presId="urn:microsoft.com/office/officeart/2005/8/layout/list1"/>
    <dgm:cxn modelId="{206FDAE7-B530-423E-9C25-F4835ECFFA66}" type="presOf" srcId="{BB18B212-55D5-4014-ABDF-493385F22ADF}" destId="{741019ED-A6AA-458F-820F-9D68BE67166C}" srcOrd="0" destOrd="0" presId="urn:microsoft.com/office/officeart/2005/8/layout/list1"/>
    <dgm:cxn modelId="{7B0297EB-078F-4567-9792-48A37BBB08B3}" type="presOf" srcId="{1AEF4BCF-5F80-4454-B3D9-06F49B180774}" destId="{C8A2D4B0-3E5F-422A-8707-069E9D45D8F8}" srcOrd="0" destOrd="0" presId="urn:microsoft.com/office/officeart/2005/8/layout/list1"/>
    <dgm:cxn modelId="{5B21A0F5-6DDB-4FF7-A420-FB1D132A8FBD}" srcId="{900CCA44-3E9F-4749-A41F-167818C07C58}" destId="{BB18B212-55D5-4014-ABDF-493385F22ADF}" srcOrd="0" destOrd="0" parTransId="{CC5D3EAD-9C5A-4D4A-9FF2-0746309CB0D3}" sibTransId="{6CE73A7F-B7C2-48A3-A435-2FEC1A1CC109}"/>
    <dgm:cxn modelId="{70A27EFA-8567-4BE9-B570-C9A7083B9A0B}" srcId="{F7F6DBB7-BDEE-4762-88B0-4EB65136198D}" destId="{12B0CDDC-538A-4876-B63B-B287EE6ADCE0}" srcOrd="1" destOrd="0" parTransId="{109EEAF8-942B-4105-91D2-98A3182C6491}" sibTransId="{82C45143-AA5E-4E4C-9FFA-B0586E668E57}"/>
    <dgm:cxn modelId="{B82DF3FB-2420-4C19-9370-8F56241F2368}" type="presOf" srcId="{FDF016A6-64C7-4975-9B4C-F4B320B29AD0}" destId="{DCF67526-CEE9-41FB-835C-24504DA5E9FD}" srcOrd="0" destOrd="4" presId="urn:microsoft.com/office/officeart/2005/8/layout/list1"/>
    <dgm:cxn modelId="{0DA9061F-54CE-42CB-9CEC-DE0CAA108542}" type="presParOf" srcId="{78AC843A-5EA3-48E1-B362-4E831F8475D9}" destId="{571F69DE-1F5B-4981-B1F4-2AA1816643E4}" srcOrd="0" destOrd="0" presId="urn:microsoft.com/office/officeart/2005/8/layout/list1"/>
    <dgm:cxn modelId="{E732498F-371F-4E79-B3F6-FE75F30897D5}" type="presParOf" srcId="{571F69DE-1F5B-4981-B1F4-2AA1816643E4}" destId="{8776F6B2-FDEE-484B-B0BC-A65BD7707E07}" srcOrd="0" destOrd="0" presId="urn:microsoft.com/office/officeart/2005/8/layout/list1"/>
    <dgm:cxn modelId="{13C896BF-746E-443D-AB2F-8F985E0FBF3F}" type="presParOf" srcId="{571F69DE-1F5B-4981-B1F4-2AA1816643E4}" destId="{377D2CF5-2C0A-438A-BE20-39D0942B3652}" srcOrd="1" destOrd="0" presId="urn:microsoft.com/office/officeart/2005/8/layout/list1"/>
    <dgm:cxn modelId="{3618FE12-763E-4CCC-BE0E-9C7C9D859C59}" type="presParOf" srcId="{78AC843A-5EA3-48E1-B362-4E831F8475D9}" destId="{C88EF9AE-C803-4F31-85D6-D3A584E3A538}" srcOrd="1" destOrd="0" presId="urn:microsoft.com/office/officeart/2005/8/layout/list1"/>
    <dgm:cxn modelId="{BEE1955F-73F1-485F-958B-624630DC14A1}" type="presParOf" srcId="{78AC843A-5EA3-48E1-B362-4E831F8475D9}" destId="{741019ED-A6AA-458F-820F-9D68BE67166C}" srcOrd="2" destOrd="0" presId="urn:microsoft.com/office/officeart/2005/8/layout/list1"/>
    <dgm:cxn modelId="{B0704A31-B34D-475C-A1C7-660BC09C406C}" type="presParOf" srcId="{78AC843A-5EA3-48E1-B362-4E831F8475D9}" destId="{0C96686E-B558-4636-ACCA-005DE87C563C}" srcOrd="3" destOrd="0" presId="urn:microsoft.com/office/officeart/2005/8/layout/list1"/>
    <dgm:cxn modelId="{C50D529A-7FBE-4D78-90BA-2ED709B459A3}" type="presParOf" srcId="{78AC843A-5EA3-48E1-B362-4E831F8475D9}" destId="{91759F22-5743-4304-9642-91F030EC2666}" srcOrd="4" destOrd="0" presId="urn:microsoft.com/office/officeart/2005/8/layout/list1"/>
    <dgm:cxn modelId="{DD987166-1EFA-4138-AA09-104967FB4843}" type="presParOf" srcId="{91759F22-5743-4304-9642-91F030EC2666}" destId="{C8A2D4B0-3E5F-422A-8707-069E9D45D8F8}" srcOrd="0" destOrd="0" presId="urn:microsoft.com/office/officeart/2005/8/layout/list1"/>
    <dgm:cxn modelId="{537EB438-CD8C-4B4A-8A79-A7AEEF945FA1}" type="presParOf" srcId="{91759F22-5743-4304-9642-91F030EC2666}" destId="{16C05CBF-0392-41CB-B4E8-1F85648D936B}" srcOrd="1" destOrd="0" presId="urn:microsoft.com/office/officeart/2005/8/layout/list1"/>
    <dgm:cxn modelId="{494977FC-E495-4373-B107-A99C4FBBDB0E}" type="presParOf" srcId="{78AC843A-5EA3-48E1-B362-4E831F8475D9}" destId="{66BD11DA-3960-4210-828A-5ADC911288B0}" srcOrd="5" destOrd="0" presId="urn:microsoft.com/office/officeart/2005/8/layout/list1"/>
    <dgm:cxn modelId="{8FE786B2-ADE3-4434-A26C-ECC8C9FB6B9E}" type="presParOf" srcId="{78AC843A-5EA3-48E1-B362-4E831F8475D9}" destId="{DCF67526-CEE9-41FB-835C-24504DA5E9FD}" srcOrd="6" destOrd="0" presId="urn:microsoft.com/office/officeart/2005/8/layout/list1"/>
    <dgm:cxn modelId="{1D6B8480-A009-4B3A-A9BF-AC4B565F42A2}" type="presParOf" srcId="{78AC843A-5EA3-48E1-B362-4E831F8475D9}" destId="{AA98DABF-BF98-4D62-8ADA-0E06B458F4E5}" srcOrd="7" destOrd="0" presId="urn:microsoft.com/office/officeart/2005/8/layout/list1"/>
    <dgm:cxn modelId="{228E62D3-4304-4360-8721-AD1943C80802}" type="presParOf" srcId="{78AC843A-5EA3-48E1-B362-4E831F8475D9}" destId="{0F67A1CE-7828-4AF3-92CB-E319E2D83422}" srcOrd="8" destOrd="0" presId="urn:microsoft.com/office/officeart/2005/8/layout/list1"/>
    <dgm:cxn modelId="{774142FC-A5FF-47E7-B54D-C3641EDB0378}" type="presParOf" srcId="{0F67A1CE-7828-4AF3-92CB-E319E2D83422}" destId="{B5BE0689-470C-4C62-A61A-BF886CA07107}" srcOrd="0" destOrd="0" presId="urn:microsoft.com/office/officeart/2005/8/layout/list1"/>
    <dgm:cxn modelId="{C9D67D71-DC20-4473-8D74-9C654B02D35A}" type="presParOf" srcId="{0F67A1CE-7828-4AF3-92CB-E319E2D83422}" destId="{A16C23DD-B7F9-4A6A-B9DD-A2D94856C3A9}" srcOrd="1" destOrd="0" presId="urn:microsoft.com/office/officeart/2005/8/layout/list1"/>
    <dgm:cxn modelId="{728B837F-71D2-419C-A227-D889987F68F6}" type="presParOf" srcId="{78AC843A-5EA3-48E1-B362-4E831F8475D9}" destId="{2D5EFE89-FEDE-4B8A-B36B-29F34470EAFD}" srcOrd="9" destOrd="0" presId="urn:microsoft.com/office/officeart/2005/8/layout/list1"/>
    <dgm:cxn modelId="{56B993AB-1D64-4961-851E-563171994B94}" type="presParOf" srcId="{78AC843A-5EA3-48E1-B362-4E831F8475D9}" destId="{99A92A62-662A-458F-A9EC-BB69299308A8}"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1C1798-7299-4F5D-A4CF-341FF3FC7C60}">
      <dsp:nvSpPr>
        <dsp:cNvPr id="0" name=""/>
        <dsp:cNvSpPr/>
      </dsp:nvSpPr>
      <dsp:spPr>
        <a:xfrm>
          <a:off x="0" y="22112"/>
          <a:ext cx="9129036" cy="432534"/>
        </a:xfrm>
        <a:prstGeom prst="homePlat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228600" algn="l" defTabSz="800100">
            <a:lnSpc>
              <a:spcPct val="90000"/>
            </a:lnSpc>
            <a:spcBef>
              <a:spcPct val="0"/>
            </a:spcBef>
            <a:spcAft>
              <a:spcPct val="35000"/>
            </a:spcAft>
            <a:buNone/>
          </a:pPr>
          <a:r>
            <a:rPr lang="en-US" sz="1800" b="0" kern="1200">
              <a:latin typeface="Calibri" panose="020F0502020204030204" pitchFamily="34" charset="0"/>
              <a:ea typeface="+mn-ea"/>
              <a:cs typeface="Calibri" panose="020F0502020204030204" pitchFamily="34" charset="0"/>
            </a:rPr>
            <a:t>Standar Akuntansi Keuangan Internasional – Eff 1 Jan 2023 – full IFRS</a:t>
          </a:r>
          <a:endParaRPr lang="en-US" sz="1800" b="0" i="1" kern="1200" dirty="0">
            <a:latin typeface="Calibri" panose="020F0502020204030204" pitchFamily="34" charset="0"/>
            <a:ea typeface="+mn-ea"/>
            <a:cs typeface="Calibri" panose="020F0502020204030204" pitchFamily="34" charset="0"/>
          </a:endParaRPr>
        </a:p>
      </dsp:txBody>
      <dsp:txXfrm>
        <a:off x="0" y="22112"/>
        <a:ext cx="9020903" cy="432534"/>
      </dsp:txXfrm>
    </dsp:sp>
    <dsp:sp modelId="{06DF6428-A94E-488D-8F66-A807B4E12153}">
      <dsp:nvSpPr>
        <dsp:cNvPr id="0" name=""/>
        <dsp:cNvSpPr/>
      </dsp:nvSpPr>
      <dsp:spPr>
        <a:xfrm>
          <a:off x="0" y="492087"/>
          <a:ext cx="9129036" cy="43253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228600" algn="l" defTabSz="800100">
            <a:lnSpc>
              <a:spcPct val="90000"/>
            </a:lnSpc>
            <a:spcBef>
              <a:spcPct val="0"/>
            </a:spcBef>
            <a:spcAft>
              <a:spcPct val="35000"/>
            </a:spcAft>
            <a:buNone/>
          </a:pPr>
          <a:r>
            <a:rPr lang="en-US" sz="1800" b="0" kern="1200">
              <a:latin typeface="Calibri" panose="020F0502020204030204" pitchFamily="34" charset="0"/>
              <a:ea typeface="+mn-ea"/>
              <a:cs typeface="Calibri" panose="020F0502020204030204" pitchFamily="34" charset="0"/>
            </a:rPr>
            <a:t>Standar Akuntansi Keuangan Indonesia – PSAK </a:t>
          </a:r>
          <a:r>
            <a:rPr lang="en-US" sz="1800" b="0" kern="1200">
              <a:latin typeface="Calibri" panose="020F0502020204030204" pitchFamily="34" charset="0"/>
              <a:ea typeface="+mn-ea"/>
              <a:cs typeface="Calibri" panose="020F0502020204030204" pitchFamily="34" charset="0"/>
              <a:sym typeface="Wingdings" panose="05000000000000000000" pitchFamily="2" charset="2"/>
            </a:rPr>
            <a:t> berbasis IFRS</a:t>
          </a:r>
          <a:endParaRPr lang="en-US" sz="1800" b="0" kern="1200" dirty="0">
            <a:latin typeface="Calibri" panose="020F0502020204030204" pitchFamily="34" charset="0"/>
            <a:ea typeface="+mn-ea"/>
            <a:cs typeface="Calibri" panose="020F0502020204030204" pitchFamily="34" charset="0"/>
          </a:endParaRPr>
        </a:p>
      </dsp:txBody>
      <dsp:txXfrm>
        <a:off x="21115" y="513202"/>
        <a:ext cx="9086806" cy="390304"/>
      </dsp:txXfrm>
    </dsp:sp>
    <dsp:sp modelId="{EF22A19A-E83A-491A-B548-01E0A3DB6774}">
      <dsp:nvSpPr>
        <dsp:cNvPr id="0" name=""/>
        <dsp:cNvSpPr/>
      </dsp:nvSpPr>
      <dsp:spPr>
        <a:xfrm>
          <a:off x="0" y="954363"/>
          <a:ext cx="9129036" cy="432534"/>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228600" algn="l" defTabSz="800100">
            <a:lnSpc>
              <a:spcPct val="90000"/>
            </a:lnSpc>
            <a:spcBef>
              <a:spcPct val="0"/>
            </a:spcBef>
            <a:spcAft>
              <a:spcPct val="35000"/>
            </a:spcAft>
            <a:buNone/>
          </a:pPr>
          <a:r>
            <a:rPr lang="en-US" sz="1800" b="0" kern="1200">
              <a:latin typeface="Calibri" panose="020F0502020204030204" pitchFamily="34" charset="0"/>
              <a:ea typeface="+mn-ea"/>
              <a:cs typeface="Calibri" panose="020F0502020204030204" pitchFamily="34" charset="0"/>
            </a:rPr>
            <a:t>Standar Akuntansi Keuangan Entitas Privat – SAKEP – eff 1 Januari 2025 sebelumnya SAK ETAP</a:t>
          </a:r>
          <a:endParaRPr lang="en-US" sz="1800" b="0" kern="1200" dirty="0">
            <a:latin typeface="Calibri" panose="020F0502020204030204" pitchFamily="34" charset="0"/>
            <a:ea typeface="+mn-ea"/>
            <a:cs typeface="Calibri" panose="020F0502020204030204" pitchFamily="34" charset="0"/>
          </a:endParaRPr>
        </a:p>
      </dsp:txBody>
      <dsp:txXfrm>
        <a:off x="21115" y="975478"/>
        <a:ext cx="9086806" cy="390304"/>
      </dsp:txXfrm>
    </dsp:sp>
    <dsp:sp modelId="{C9C004D7-8C26-45A6-AB91-8C2DD58B8874}">
      <dsp:nvSpPr>
        <dsp:cNvPr id="0" name=""/>
        <dsp:cNvSpPr/>
      </dsp:nvSpPr>
      <dsp:spPr>
        <a:xfrm>
          <a:off x="0" y="1432035"/>
          <a:ext cx="9129036" cy="432534"/>
        </a:xfrm>
        <a:prstGeom prst="homePlat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4625" lvl="0" indent="0" algn="l" defTabSz="800100">
            <a:lnSpc>
              <a:spcPct val="90000"/>
            </a:lnSpc>
            <a:spcBef>
              <a:spcPct val="0"/>
            </a:spcBef>
            <a:spcAft>
              <a:spcPct val="35000"/>
            </a:spcAft>
            <a:buNone/>
          </a:pPr>
          <a:r>
            <a:rPr lang="en-US" sz="1800" b="0" kern="1200">
              <a:latin typeface="Calibri" panose="020F0502020204030204" pitchFamily="34" charset="0"/>
              <a:ea typeface="+mn-ea"/>
              <a:cs typeface="Calibri" panose="020F0502020204030204" pitchFamily="34" charset="0"/>
            </a:rPr>
            <a:t>Standar Akuntansi Entitas Mikro Kecil Menengah - SAK EMKM</a:t>
          </a:r>
          <a:endParaRPr lang="en-US" sz="1800" b="0" kern="1200" dirty="0">
            <a:latin typeface="Calibri" panose="020F0502020204030204" pitchFamily="34" charset="0"/>
            <a:ea typeface="+mn-ea"/>
            <a:cs typeface="Calibri" panose="020F0502020204030204" pitchFamily="34" charset="0"/>
          </a:endParaRPr>
        </a:p>
      </dsp:txBody>
      <dsp:txXfrm>
        <a:off x="0" y="1432035"/>
        <a:ext cx="9020903" cy="4325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C10334-3C2E-4F8B-98D5-7577365E8EF8}">
      <dsp:nvSpPr>
        <dsp:cNvPr id="0" name=""/>
        <dsp:cNvSpPr/>
      </dsp:nvSpPr>
      <dsp:spPr>
        <a:xfrm>
          <a:off x="0" y="221634"/>
          <a:ext cx="9753600" cy="16726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56988" tIns="374904" rIns="756988" bIns="128016" numCol="1" spcCol="1270" anchor="t" anchorCtr="0">
          <a:noAutofit/>
        </a:bodyPr>
        <a:lstStyle/>
        <a:p>
          <a:pPr marL="185738" lvl="1" indent="-185738" algn="l" defTabSz="800100">
            <a:lnSpc>
              <a:spcPct val="90000"/>
            </a:lnSpc>
            <a:spcBef>
              <a:spcPct val="0"/>
            </a:spcBef>
            <a:spcAft>
              <a:spcPts val="600"/>
            </a:spcAft>
            <a:buChar char="•"/>
          </a:pPr>
          <a:r>
            <a:rPr lang="en-US" sz="1800" kern="1200" dirty="0" err="1">
              <a:solidFill>
                <a:schemeClr val="tx1"/>
              </a:solidFill>
              <a:latin typeface="Calibri" panose="020F0502020204030204" pitchFamily="34" charset="0"/>
              <a:cs typeface="Calibri" panose="020F0502020204030204" pitchFamily="34" charset="0"/>
            </a:rPr>
            <a:t>digunakan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dalam</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produksi</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atau</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penyediaan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produk</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agrikultur</a:t>
          </a:r>
          <a:r>
            <a:rPr lang="en-US" sz="1800" kern="1200" dirty="0">
              <a:solidFill>
                <a:schemeClr val="tx1"/>
              </a:solidFill>
              <a:latin typeface="Calibri" panose="020F0502020204030204" pitchFamily="34" charset="0"/>
              <a:cs typeface="Calibri" panose="020F0502020204030204" pitchFamily="34" charset="0"/>
            </a:rPr>
            <a:t>; </a:t>
          </a:r>
        </a:p>
        <a:p>
          <a:pPr marL="185738" lvl="1" indent="-185738" algn="l" defTabSz="800100">
            <a:lnSpc>
              <a:spcPct val="90000"/>
            </a:lnSpc>
            <a:spcBef>
              <a:spcPct val="0"/>
            </a:spcBef>
            <a:spcAft>
              <a:spcPts val="600"/>
            </a:spcAft>
            <a:buChar char="•"/>
          </a:pPr>
          <a:r>
            <a:rPr lang="en-US" sz="1800" kern="1200" dirty="0" err="1">
              <a:solidFill>
                <a:schemeClr val="tx1"/>
              </a:solidFill>
              <a:latin typeface="Calibri" panose="020F0502020204030204" pitchFamily="34" charset="0"/>
              <a:cs typeface="Calibri" panose="020F0502020204030204" pitchFamily="34" charset="0"/>
            </a:rPr>
            <a:t>diharapkan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menghasilkan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produk</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untuk</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jangka</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waktu</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lebih</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dari</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satu</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periode</a:t>
          </a:r>
          <a:r>
            <a:rPr lang="en-US" sz="1800" kern="1200" dirty="0">
              <a:solidFill>
                <a:schemeClr val="tx1"/>
              </a:solidFill>
              <a:latin typeface="Calibri" panose="020F0502020204030204" pitchFamily="34" charset="0"/>
              <a:cs typeface="Calibri" panose="020F0502020204030204" pitchFamily="34" charset="0"/>
            </a:rPr>
            <a:t>; dan </a:t>
          </a:r>
        </a:p>
        <a:p>
          <a:pPr marL="185738" lvl="1" indent="-185738" algn="l" defTabSz="800100">
            <a:lnSpc>
              <a:spcPct val="90000"/>
            </a:lnSpc>
            <a:spcBef>
              <a:spcPct val="0"/>
            </a:spcBef>
            <a:spcAft>
              <a:spcPts val="600"/>
            </a:spcAft>
            <a:buChar char="•"/>
          </a:pPr>
          <a:r>
            <a:rPr lang="en-US" sz="1800" kern="1200" dirty="0" err="1">
              <a:solidFill>
                <a:schemeClr val="tx1"/>
              </a:solidFill>
              <a:latin typeface="Calibri" panose="020F0502020204030204" pitchFamily="34" charset="0"/>
              <a:cs typeface="Calibri" panose="020F0502020204030204" pitchFamily="34" charset="0"/>
            </a:rPr>
            <a:t>memiliki</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kemungkinan</a:t>
          </a:r>
          <a:r>
            <a:rPr lang="en-US" sz="1800" kern="1200" dirty="0">
              <a:solidFill>
                <a:schemeClr val="tx1"/>
              </a:solidFill>
              <a:latin typeface="Calibri" panose="020F0502020204030204" pitchFamily="34" charset="0"/>
              <a:cs typeface="Calibri" panose="020F0502020204030204" pitchFamily="34" charset="0"/>
            </a:rPr>
            <a:t> yang sangat </a:t>
          </a:r>
          <a:r>
            <a:rPr lang="en-US" sz="1800" kern="1200" dirty="0" err="1">
              <a:solidFill>
                <a:schemeClr val="tx1"/>
              </a:solidFill>
              <a:latin typeface="Calibri" panose="020F0502020204030204" pitchFamily="34" charset="0"/>
              <a:cs typeface="Calibri" panose="020F0502020204030204" pitchFamily="34" charset="0"/>
            </a:rPr>
            <a:t>jarang</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untuk</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dijual</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sebagai</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produk</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agrikultur</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kecuali</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untuk</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penjualan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sisa</a:t>
          </a:r>
          <a:r>
            <a:rPr lang="en-US" sz="1800" kern="1200" dirty="0">
              <a:solidFill>
                <a:schemeClr val="tx1"/>
              </a:solidFill>
              <a:latin typeface="Calibri" panose="020F0502020204030204" pitchFamily="34" charset="0"/>
              <a:cs typeface="Calibri" panose="020F0502020204030204" pitchFamily="34" charset="0"/>
            </a:rPr>
            <a:t> yang </a:t>
          </a:r>
          <a:r>
            <a:rPr lang="en-US" sz="1800" kern="1200" dirty="0" err="1">
              <a:solidFill>
                <a:schemeClr val="tx1"/>
              </a:solidFill>
              <a:latin typeface="Calibri" panose="020F0502020204030204" pitchFamily="34" charset="0"/>
              <a:cs typeface="Calibri" panose="020F0502020204030204" pitchFamily="34" charset="0"/>
            </a:rPr>
            <a:t>insidental</a:t>
          </a:r>
          <a:r>
            <a:rPr lang="en-US" sz="1800" kern="1200" dirty="0">
              <a:solidFill>
                <a:schemeClr val="tx1"/>
              </a:solidFill>
              <a:latin typeface="Calibri" panose="020F0502020204030204" pitchFamily="34" charset="0"/>
              <a:cs typeface="Calibri" panose="020F0502020204030204" pitchFamily="34" charset="0"/>
            </a:rPr>
            <a:t> (incidental scrap).</a:t>
          </a:r>
        </a:p>
      </dsp:txBody>
      <dsp:txXfrm>
        <a:off x="0" y="221634"/>
        <a:ext cx="9753600" cy="1672650"/>
      </dsp:txXfrm>
    </dsp:sp>
    <dsp:sp modelId="{EF37DF56-0295-4543-8B85-EB97E0F1565A}">
      <dsp:nvSpPr>
        <dsp:cNvPr id="0" name=""/>
        <dsp:cNvSpPr/>
      </dsp:nvSpPr>
      <dsp:spPr>
        <a:xfrm>
          <a:off x="487680" y="63299"/>
          <a:ext cx="7437285" cy="42401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064" tIns="0" rIns="258064" bIns="0" numCol="1" spcCol="1270" anchor="ctr" anchorCtr="0">
          <a:noAutofit/>
        </a:bodyPr>
        <a:lstStyle/>
        <a:p>
          <a:pPr marL="0" lvl="0" indent="0" algn="l" defTabSz="800100">
            <a:lnSpc>
              <a:spcPct val="100000"/>
            </a:lnSpc>
            <a:spcBef>
              <a:spcPct val="0"/>
            </a:spcBef>
            <a:spcAft>
              <a:spcPct val="35000"/>
            </a:spcAft>
            <a:buNone/>
          </a:pPr>
          <a:r>
            <a:rPr lang="en-US" sz="1800" b="1" kern="1200" dirty="0" err="1">
              <a:solidFill>
                <a:schemeClr val="tx1"/>
              </a:solidFill>
              <a:latin typeface="Calibri" panose="020F0502020204030204" pitchFamily="34" charset="0"/>
              <a:cs typeface="Calibri" panose="020F0502020204030204" pitchFamily="34" charset="0"/>
            </a:rPr>
            <a:t>Tanaman</a:t>
          </a:r>
          <a:r>
            <a:rPr lang="en-US" sz="1800" b="1" kern="1200" dirty="0">
              <a:solidFill>
                <a:schemeClr val="tx1"/>
              </a:solidFill>
              <a:latin typeface="Calibri" panose="020F0502020204030204" pitchFamily="34" charset="0"/>
              <a:cs typeface="Calibri" panose="020F0502020204030204" pitchFamily="34" charset="0"/>
            </a:rPr>
            <a:t> </a:t>
          </a:r>
          <a:r>
            <a:rPr lang="en-US" sz="1800" b="1" kern="1200" dirty="0" err="1">
              <a:solidFill>
                <a:schemeClr val="tx1"/>
              </a:solidFill>
              <a:latin typeface="Calibri" panose="020F0502020204030204" pitchFamily="34" charset="0"/>
              <a:cs typeface="Calibri" panose="020F0502020204030204" pitchFamily="34" charset="0"/>
            </a:rPr>
            <a:t>produktif</a:t>
          </a:r>
          <a:r>
            <a:rPr lang="en-US" sz="1800" kern="1200" dirty="0">
              <a:solidFill>
                <a:schemeClr val="tx1"/>
              </a:solidFill>
              <a:latin typeface="Calibri" panose="020F0502020204030204" pitchFamily="34" charset="0"/>
              <a:cs typeface="Calibri" panose="020F0502020204030204" pitchFamily="34" charset="0"/>
            </a:rPr>
            <a:t> (</a:t>
          </a:r>
          <a:r>
            <a:rPr lang="en-US" sz="1800" b="1" i="1" kern="1200" dirty="0">
              <a:solidFill>
                <a:schemeClr val="tx1"/>
              </a:solidFill>
              <a:latin typeface="Calibri" panose="020F0502020204030204" pitchFamily="34" charset="0"/>
              <a:cs typeface="Calibri" panose="020F0502020204030204" pitchFamily="34" charset="0"/>
            </a:rPr>
            <a:t>bearer plants</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adalah</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tanaman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hidup</a:t>
          </a:r>
          <a:r>
            <a:rPr lang="en-US" sz="1800" kern="1200" dirty="0">
              <a:solidFill>
                <a:schemeClr val="tx1"/>
              </a:solidFill>
              <a:latin typeface="Calibri" panose="020F0502020204030204" pitchFamily="34" charset="0"/>
              <a:cs typeface="Calibri" panose="020F0502020204030204" pitchFamily="34" charset="0"/>
            </a:rPr>
            <a:t> yang:</a:t>
          </a:r>
        </a:p>
      </dsp:txBody>
      <dsp:txXfrm>
        <a:off x="508379" y="83998"/>
        <a:ext cx="7395887" cy="382616"/>
      </dsp:txXfrm>
    </dsp:sp>
    <dsp:sp modelId="{A4CEEA51-86D0-4551-BC00-0E7B46056A17}">
      <dsp:nvSpPr>
        <dsp:cNvPr id="0" name=""/>
        <dsp:cNvSpPr/>
      </dsp:nvSpPr>
      <dsp:spPr>
        <a:xfrm>
          <a:off x="0" y="2257164"/>
          <a:ext cx="9753600" cy="453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58CC82-6705-4F6E-8D92-62A18AF26900}">
      <dsp:nvSpPr>
        <dsp:cNvPr id="0" name=""/>
        <dsp:cNvSpPr/>
      </dsp:nvSpPr>
      <dsp:spPr>
        <a:xfrm>
          <a:off x="487680" y="1991484"/>
          <a:ext cx="7437285" cy="5313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064" tIns="0" rIns="258064" bIns="0" numCol="1" spcCol="1270" anchor="ctr" anchorCtr="0">
          <a:noAutofit/>
        </a:bodyPr>
        <a:lstStyle/>
        <a:p>
          <a:pPr marL="0" lvl="0" indent="0" algn="l" defTabSz="800100">
            <a:lnSpc>
              <a:spcPct val="100000"/>
            </a:lnSpc>
            <a:spcBef>
              <a:spcPct val="0"/>
            </a:spcBef>
            <a:spcAft>
              <a:spcPct val="35000"/>
            </a:spcAft>
            <a:buNone/>
          </a:pPr>
          <a:r>
            <a:rPr lang="en-US" sz="1800" kern="1200" dirty="0" err="1">
              <a:solidFill>
                <a:schemeClr val="tx1"/>
              </a:solidFill>
              <a:latin typeface="Calibri" panose="020F0502020204030204" pitchFamily="34" charset="0"/>
              <a:cs typeface="Calibri" panose="020F0502020204030204" pitchFamily="34" charset="0"/>
            </a:rPr>
            <a:t>Tanaman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produktif</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dicatat</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dengan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cara</a:t>
          </a:r>
          <a:r>
            <a:rPr lang="en-US" sz="1800" kern="1200" dirty="0">
              <a:solidFill>
                <a:schemeClr val="tx1"/>
              </a:solidFill>
              <a:latin typeface="Calibri" panose="020F0502020204030204" pitchFamily="34" charset="0"/>
              <a:cs typeface="Calibri" panose="020F0502020204030204" pitchFamily="34" charset="0"/>
            </a:rPr>
            <a:t> yang </a:t>
          </a:r>
          <a:r>
            <a:rPr lang="en-US" sz="1800" kern="1200" dirty="0" err="1">
              <a:solidFill>
                <a:schemeClr val="tx1"/>
              </a:solidFill>
              <a:latin typeface="Calibri" panose="020F0502020204030204" pitchFamily="34" charset="0"/>
              <a:cs typeface="Calibri" panose="020F0502020204030204" pitchFamily="34" charset="0"/>
            </a:rPr>
            <a:t>sama</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dengan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aset</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tetap</a:t>
          </a:r>
          <a:r>
            <a:rPr lang="en-US" sz="1800" kern="1200" dirty="0">
              <a:solidFill>
                <a:schemeClr val="tx1"/>
              </a:solidFill>
              <a:latin typeface="Calibri" panose="020F0502020204030204" pitchFamily="34" charset="0"/>
              <a:cs typeface="Calibri" panose="020F0502020204030204" pitchFamily="34" charset="0"/>
            </a:rPr>
            <a:t> yang </a:t>
          </a:r>
          <a:r>
            <a:rPr lang="en-US" sz="1800" kern="1200" dirty="0" err="1">
              <a:solidFill>
                <a:schemeClr val="tx1"/>
              </a:solidFill>
              <a:latin typeface="Calibri" panose="020F0502020204030204" pitchFamily="34" charset="0"/>
              <a:cs typeface="Calibri" panose="020F0502020204030204" pitchFamily="34" charset="0"/>
            </a:rPr>
            <a:t>dikonstruksi</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sebelum</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digunakan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sesuai</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dengan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intensi</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manajemen</a:t>
          </a:r>
          <a:r>
            <a:rPr lang="en-US" sz="1800" kern="1200" dirty="0">
              <a:solidFill>
                <a:schemeClr val="tx1"/>
              </a:solidFill>
              <a:latin typeface="Calibri" panose="020F0502020204030204" pitchFamily="34" charset="0"/>
              <a:cs typeface="Calibri" panose="020F0502020204030204" pitchFamily="34" charset="0"/>
            </a:rPr>
            <a:t>. </a:t>
          </a:r>
        </a:p>
      </dsp:txBody>
      <dsp:txXfrm>
        <a:off x="513619" y="2017423"/>
        <a:ext cx="7385407" cy="479482"/>
      </dsp:txXfrm>
    </dsp:sp>
    <dsp:sp modelId="{100E2447-EFFB-4D40-810F-9ECDB23ECD75}">
      <dsp:nvSpPr>
        <dsp:cNvPr id="0" name=""/>
        <dsp:cNvSpPr/>
      </dsp:nvSpPr>
      <dsp:spPr>
        <a:xfrm>
          <a:off x="0" y="3065791"/>
          <a:ext cx="9753600" cy="4536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1601958-CBD2-497B-8D93-D50259B09FCB}">
      <dsp:nvSpPr>
        <dsp:cNvPr id="0" name=""/>
        <dsp:cNvSpPr/>
      </dsp:nvSpPr>
      <dsp:spPr>
        <a:xfrm>
          <a:off x="610624" y="2807964"/>
          <a:ext cx="7437285" cy="523506"/>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064" tIns="0" rIns="258064" bIns="0" numCol="1" spcCol="1270" anchor="ctr" anchorCtr="0">
          <a:noAutofit/>
        </a:bodyPr>
        <a:lstStyle/>
        <a:p>
          <a:pPr marL="0" lvl="0" indent="0" algn="l" defTabSz="800100">
            <a:lnSpc>
              <a:spcPct val="100000"/>
            </a:lnSpc>
            <a:spcBef>
              <a:spcPct val="0"/>
            </a:spcBef>
            <a:spcAft>
              <a:spcPct val="35000"/>
            </a:spcAft>
            <a:buNone/>
          </a:pPr>
          <a:r>
            <a:rPr lang="en-US" sz="1800" kern="1200" dirty="0">
              <a:solidFill>
                <a:schemeClr val="tx1"/>
              </a:solidFill>
              <a:latin typeface="Calibri" panose="020F0502020204030204" pitchFamily="34" charset="0"/>
              <a:cs typeface="Calibri" panose="020F0502020204030204" pitchFamily="34" charset="0"/>
            </a:rPr>
            <a:t>“</a:t>
          </a:r>
          <a:r>
            <a:rPr lang="en-US" sz="1800" kern="1200" dirty="0" err="1">
              <a:solidFill>
                <a:schemeClr val="tx1"/>
              </a:solidFill>
              <a:latin typeface="Calibri" panose="020F0502020204030204" pitchFamily="34" charset="0"/>
              <a:cs typeface="Calibri" panose="020F0502020204030204" pitchFamily="34" charset="0"/>
            </a:rPr>
            <a:t>Konstruksi</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adalah</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aktivitas</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untuk</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membudidayakan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tanaman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produktif</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untuk</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siap</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digunakan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sesuai</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dengan</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intensi</a:t>
          </a:r>
          <a:r>
            <a:rPr lang="en-US" sz="1800" kern="1200" dirty="0">
              <a:solidFill>
                <a:schemeClr val="tx1"/>
              </a:solidFill>
              <a:latin typeface="Calibri" panose="020F0502020204030204" pitchFamily="34" charset="0"/>
              <a:cs typeface="Calibri" panose="020F0502020204030204" pitchFamily="34" charset="0"/>
            </a:rPr>
            <a:t> </a:t>
          </a:r>
          <a:r>
            <a:rPr lang="en-US" sz="1800" kern="1200" dirty="0" err="1">
              <a:solidFill>
                <a:schemeClr val="tx1"/>
              </a:solidFill>
              <a:latin typeface="Calibri" panose="020F0502020204030204" pitchFamily="34" charset="0"/>
              <a:cs typeface="Calibri" panose="020F0502020204030204" pitchFamily="34" charset="0"/>
            </a:rPr>
            <a:t>manajemen</a:t>
          </a:r>
          <a:r>
            <a:rPr lang="en-US" sz="1800" kern="1200" dirty="0">
              <a:solidFill>
                <a:schemeClr val="tx1"/>
              </a:solidFill>
              <a:latin typeface="Calibri" panose="020F0502020204030204" pitchFamily="34" charset="0"/>
              <a:cs typeface="Calibri" panose="020F0502020204030204" pitchFamily="34" charset="0"/>
            </a:rPr>
            <a:t>.</a:t>
          </a:r>
          <a:endParaRPr lang="en-ID" sz="1800" kern="1200" dirty="0">
            <a:solidFill>
              <a:schemeClr val="tx1"/>
            </a:solidFill>
            <a:latin typeface="Calibri" panose="020F0502020204030204" pitchFamily="34" charset="0"/>
            <a:cs typeface="Calibri" panose="020F0502020204030204" pitchFamily="34" charset="0"/>
          </a:endParaRPr>
        </a:p>
      </dsp:txBody>
      <dsp:txXfrm>
        <a:off x="636179" y="2833519"/>
        <a:ext cx="7386175" cy="4723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128ED9-73B4-EF41-88B1-9B35FFA92DB1}">
      <dsp:nvSpPr>
        <dsp:cNvPr id="0" name=""/>
        <dsp:cNvSpPr/>
      </dsp:nvSpPr>
      <dsp:spPr>
        <a:xfrm>
          <a:off x="1185" y="621618"/>
          <a:ext cx="2955559" cy="2795363"/>
        </a:xfrm>
        <a:prstGeom prst="ellipse">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dirty="0" err="1">
              <a:solidFill>
                <a:schemeClr val="tx1"/>
              </a:solidFill>
              <a:latin typeface="Calibri" panose="020F0502020204030204" pitchFamily="34" charset="0"/>
              <a:cs typeface="Calibri" panose="020F0502020204030204" pitchFamily="34" charset="0"/>
            </a:rPr>
            <a:t>Semua</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biaya</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terkait</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dengan</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akuisisi</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atau</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konstruksi</a:t>
          </a:r>
          <a:r>
            <a:rPr lang="en-US" sz="2000" kern="1200" dirty="0">
              <a:solidFill>
                <a:schemeClr val="tx1"/>
              </a:solidFill>
              <a:latin typeface="Calibri" panose="020F0502020204030204" pitchFamily="34" charset="0"/>
              <a:cs typeface="Calibri" panose="020F0502020204030204" pitchFamily="34" charset="0"/>
            </a:rPr>
            <a:t> :</a:t>
          </a:r>
          <a:endParaRPr lang="en-ID" sz="2000" kern="1200" dirty="0">
            <a:solidFill>
              <a:schemeClr val="tx1"/>
            </a:solidFill>
            <a:latin typeface="Calibri" panose="020F0502020204030204" pitchFamily="34" charset="0"/>
            <a:cs typeface="Calibri" panose="020F0502020204030204" pitchFamily="34" charset="0"/>
          </a:endParaRPr>
        </a:p>
      </dsp:txBody>
      <dsp:txXfrm>
        <a:off x="434017" y="1030989"/>
        <a:ext cx="2089895" cy="1976621"/>
      </dsp:txXfrm>
    </dsp:sp>
    <dsp:sp modelId="{A474E5CE-7D4F-3E4A-B201-8CF8FE237A2B}">
      <dsp:nvSpPr>
        <dsp:cNvPr id="0" name=""/>
        <dsp:cNvSpPr/>
      </dsp:nvSpPr>
      <dsp:spPr>
        <a:xfrm rot="18292530">
          <a:off x="2721398" y="1179860"/>
          <a:ext cx="1640827" cy="0"/>
        </a:xfrm>
        <a:custGeom>
          <a:avLst/>
          <a:gdLst/>
          <a:ahLst/>
          <a:cxnLst/>
          <a:rect l="0" t="0" r="0" b="0"/>
          <a:pathLst>
            <a:path>
              <a:moveTo>
                <a:pt x="0" y="0"/>
              </a:moveTo>
              <a:lnTo>
                <a:pt x="1640827" y="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290B0B-2680-6C43-94BC-32D76D076E49}">
      <dsp:nvSpPr>
        <dsp:cNvPr id="0" name=""/>
        <dsp:cNvSpPr/>
      </dsp:nvSpPr>
      <dsp:spPr>
        <a:xfrm>
          <a:off x="4010920" y="506795"/>
          <a:ext cx="483591"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FF4C09-EEA8-D347-BF51-91C18A1E2B99}">
      <dsp:nvSpPr>
        <dsp:cNvPr id="0" name=""/>
        <dsp:cNvSpPr/>
      </dsp:nvSpPr>
      <dsp:spPr>
        <a:xfrm>
          <a:off x="4494512" y="2627"/>
          <a:ext cx="3429102" cy="1008336"/>
        </a:xfrm>
        <a:prstGeom prst="rect">
          <a:avLst/>
        </a:prstGeom>
        <a:noFill/>
        <a:ln w="12700" cap="flat" cmpd="sng" algn="ctr">
          <a:noFill/>
          <a:prstDash val="solid"/>
          <a:miter lim="800000"/>
        </a:ln>
        <a:effectLst/>
        <a:sp3d/>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Calibri" panose="020F0502020204030204" pitchFamily="34" charset="0"/>
              <a:cs typeface="Calibri" panose="020F0502020204030204" pitchFamily="34" charset="0"/>
            </a:rPr>
            <a:t>Material, </a:t>
          </a:r>
          <a:r>
            <a:rPr lang="en-US" sz="2000" kern="1200" dirty="0" err="1">
              <a:latin typeface="Calibri" panose="020F0502020204030204" pitchFamily="34" charset="0"/>
              <a:cs typeface="Calibri" panose="020F0502020204030204" pitchFamily="34" charset="0"/>
            </a:rPr>
            <a:t>tenaga</a:t>
          </a:r>
          <a:r>
            <a:rPr lang="en-US" sz="2000" kern="1200" dirty="0">
              <a:latin typeface="Calibri" panose="020F0502020204030204" pitchFamily="34" charset="0"/>
              <a:cs typeface="Calibri" panose="020F0502020204030204" pitchFamily="34" charset="0"/>
            </a:rPr>
            <a:t> </a:t>
          </a:r>
          <a:r>
            <a:rPr lang="en-US" sz="2000" kern="1200" dirty="0" err="1">
              <a:latin typeface="Calibri" panose="020F0502020204030204" pitchFamily="34" charset="0"/>
              <a:cs typeface="Calibri" panose="020F0502020204030204" pitchFamily="34" charset="0"/>
            </a:rPr>
            <a:t>kerja</a:t>
          </a:r>
          <a:r>
            <a:rPr lang="en-US" sz="2000" kern="1200" dirty="0">
              <a:latin typeface="Calibri" panose="020F0502020204030204" pitchFamily="34" charset="0"/>
              <a:cs typeface="Calibri" panose="020F0502020204030204" pitchFamily="34" charset="0"/>
            </a:rPr>
            <a:t>, overhead </a:t>
          </a:r>
          <a:r>
            <a:rPr lang="en-US" sz="2000" kern="1200" dirty="0" err="1">
              <a:latin typeface="Calibri" panose="020F0502020204030204" pitchFamily="34" charset="0"/>
              <a:cs typeface="Calibri" panose="020F0502020204030204" pitchFamily="34" charset="0"/>
            </a:rPr>
            <a:t>selama</a:t>
          </a:r>
          <a:r>
            <a:rPr lang="en-US" sz="2000" kern="1200" dirty="0">
              <a:latin typeface="Calibri" panose="020F0502020204030204" pitchFamily="34" charset="0"/>
              <a:cs typeface="Calibri" panose="020F0502020204030204" pitchFamily="34" charset="0"/>
            </a:rPr>
            <a:t> proses </a:t>
          </a:r>
          <a:r>
            <a:rPr lang="en-US" sz="2000" kern="1200" dirty="0" err="1">
              <a:latin typeface="Calibri" panose="020F0502020204030204" pitchFamily="34" charset="0"/>
              <a:cs typeface="Calibri" panose="020F0502020204030204" pitchFamily="34" charset="0"/>
            </a:rPr>
            <a:t>konstruksi</a:t>
          </a:r>
          <a:r>
            <a:rPr lang="en-US" sz="2000" kern="1200" dirty="0">
              <a:latin typeface="Calibri" panose="020F0502020204030204" pitchFamily="34" charset="0"/>
              <a:cs typeface="Calibri" panose="020F0502020204030204" pitchFamily="34" charset="0"/>
            </a:rPr>
            <a:t> , </a:t>
          </a:r>
          <a:r>
            <a:rPr lang="en-US" sz="2000" kern="1200" dirty="0" err="1">
              <a:latin typeface="Calibri" panose="020F0502020204030204" pitchFamily="34" charset="0"/>
              <a:cs typeface="Calibri" panose="020F0502020204030204" pitchFamily="34" charset="0"/>
            </a:rPr>
            <a:t>biaya</a:t>
          </a:r>
          <a:r>
            <a:rPr lang="en-US" sz="2000" kern="1200" dirty="0">
              <a:latin typeface="Calibri" panose="020F0502020204030204" pitchFamily="34" charset="0"/>
              <a:cs typeface="Calibri" panose="020F0502020204030204" pitchFamily="34" charset="0"/>
            </a:rPr>
            <a:t> </a:t>
          </a:r>
          <a:r>
            <a:rPr lang="en-US" sz="2000" kern="1200" dirty="0" err="1">
              <a:latin typeface="Calibri" panose="020F0502020204030204" pitchFamily="34" charset="0"/>
              <a:cs typeface="Calibri" panose="020F0502020204030204" pitchFamily="34" charset="0"/>
            </a:rPr>
            <a:t>bunga</a:t>
          </a:r>
          <a:r>
            <a:rPr lang="en-US" sz="2000" kern="1200" dirty="0">
              <a:latin typeface="Calibri" panose="020F0502020204030204" pitchFamily="34" charset="0"/>
              <a:cs typeface="Calibri" panose="020F0502020204030204" pitchFamily="34" charset="0"/>
            </a:rPr>
            <a:t> </a:t>
          </a:r>
          <a:r>
            <a:rPr lang="en-US" sz="2000" kern="1200" dirty="0">
              <a:latin typeface="Calibri" panose="020F0502020204030204" pitchFamily="34" charset="0"/>
              <a:cs typeface="Calibri" panose="020F0502020204030204" pitchFamily="34" charset="0"/>
              <a:sym typeface="Wingdings" pitchFamily="2" charset="2"/>
            </a:rPr>
            <a:t></a:t>
          </a:r>
          <a:r>
            <a:rPr lang="en-US" sz="2000" kern="1200" dirty="0">
              <a:latin typeface="Calibri" panose="020F0502020204030204" pitchFamily="34" charset="0"/>
              <a:cs typeface="Calibri" panose="020F0502020204030204" pitchFamily="34" charset="0"/>
            </a:rPr>
            <a:t> </a:t>
          </a:r>
          <a:r>
            <a:rPr lang="en-US" sz="2000" kern="1200" dirty="0" err="1">
              <a:latin typeface="Calibri" panose="020F0502020204030204" pitchFamily="34" charset="0"/>
              <a:cs typeface="Calibri" panose="020F0502020204030204" pitchFamily="34" charset="0"/>
            </a:rPr>
            <a:t>jika</a:t>
          </a:r>
          <a:r>
            <a:rPr lang="en-US" sz="2000" kern="1200" dirty="0">
              <a:latin typeface="Calibri" panose="020F0502020204030204" pitchFamily="34" charset="0"/>
              <a:cs typeface="Calibri" panose="020F0502020204030204" pitchFamily="34" charset="0"/>
            </a:rPr>
            <a:t> </a:t>
          </a:r>
          <a:r>
            <a:rPr lang="en-US" sz="2000" kern="1200" dirty="0" err="1">
              <a:latin typeface="Calibri" panose="020F0502020204030204" pitchFamily="34" charset="0"/>
              <a:cs typeface="Calibri" panose="020F0502020204030204" pitchFamily="34" charset="0"/>
            </a:rPr>
            <a:t>membangun</a:t>
          </a:r>
          <a:r>
            <a:rPr lang="en-US" sz="2000" kern="1200" dirty="0">
              <a:latin typeface="Calibri" panose="020F0502020204030204" pitchFamily="34" charset="0"/>
              <a:cs typeface="Calibri" panose="020F0502020204030204" pitchFamily="34" charset="0"/>
            </a:rPr>
            <a:t> </a:t>
          </a:r>
          <a:r>
            <a:rPr lang="en-US" sz="2000" kern="1200" dirty="0" err="1">
              <a:latin typeface="Calibri" panose="020F0502020204030204" pitchFamily="34" charset="0"/>
              <a:cs typeface="Calibri" panose="020F0502020204030204" pitchFamily="34" charset="0"/>
            </a:rPr>
            <a:t>sendiri</a:t>
          </a:r>
          <a:endParaRPr lang="en-ID" sz="2000" kern="1200" dirty="0">
            <a:latin typeface="Calibri" panose="020F0502020204030204" pitchFamily="34" charset="0"/>
            <a:cs typeface="Calibri" panose="020F0502020204030204" pitchFamily="34" charset="0"/>
          </a:endParaRPr>
        </a:p>
      </dsp:txBody>
      <dsp:txXfrm>
        <a:off x="4494512" y="2627"/>
        <a:ext cx="3429102" cy="1008336"/>
      </dsp:txXfrm>
    </dsp:sp>
    <dsp:sp modelId="{04D00861-296D-8C43-A00B-62B18497DD87}">
      <dsp:nvSpPr>
        <dsp:cNvPr id="0" name=""/>
        <dsp:cNvSpPr/>
      </dsp:nvSpPr>
      <dsp:spPr>
        <a:xfrm rot="20722064">
          <a:off x="3067452" y="1850589"/>
          <a:ext cx="1070980" cy="0"/>
        </a:xfrm>
        <a:custGeom>
          <a:avLst/>
          <a:gdLst/>
          <a:ahLst/>
          <a:cxnLst/>
          <a:rect l="0" t="0" r="0" b="0"/>
          <a:pathLst>
            <a:path>
              <a:moveTo>
                <a:pt x="0" y="0"/>
              </a:moveTo>
              <a:lnTo>
                <a:pt x="1070980" y="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40640C-ABC8-4142-9247-26D808F04DC8}">
      <dsp:nvSpPr>
        <dsp:cNvPr id="0" name=""/>
        <dsp:cNvSpPr/>
      </dsp:nvSpPr>
      <dsp:spPr>
        <a:xfrm>
          <a:off x="4121065" y="1715316"/>
          <a:ext cx="456364"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611542-3537-3D46-A6D5-F332DA56A049}">
      <dsp:nvSpPr>
        <dsp:cNvPr id="0" name=""/>
        <dsp:cNvSpPr/>
      </dsp:nvSpPr>
      <dsp:spPr>
        <a:xfrm>
          <a:off x="4577429" y="1211148"/>
          <a:ext cx="3236040" cy="1008336"/>
        </a:xfrm>
        <a:prstGeom prst="rect">
          <a:avLst/>
        </a:prstGeom>
        <a:noFill/>
        <a:ln w="12700" cap="flat" cmpd="sng" algn="ctr">
          <a:noFill/>
          <a:prstDash val="solid"/>
          <a:miter lim="800000"/>
        </a:ln>
        <a:effectLst/>
        <a:sp3d/>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Calibri" panose="020F0502020204030204" pitchFamily="34" charset="0"/>
              <a:cs typeface="Calibri" panose="020F0502020204030204" pitchFamily="34" charset="0"/>
            </a:rPr>
            <a:t>Harga </a:t>
          </a:r>
          <a:r>
            <a:rPr lang="en-US" sz="2000" kern="1200" dirty="0" err="1">
              <a:latin typeface="Calibri" panose="020F0502020204030204" pitchFamily="34" charset="0"/>
              <a:cs typeface="Calibri" panose="020F0502020204030204" pitchFamily="34" charset="0"/>
            </a:rPr>
            <a:t>beli</a:t>
          </a:r>
          <a:r>
            <a:rPr lang="en-US" sz="2000" kern="1200" dirty="0">
              <a:latin typeface="Calibri" panose="020F0502020204030204" pitchFamily="34" charset="0"/>
              <a:cs typeface="Calibri" panose="020F0502020204030204" pitchFamily="34" charset="0"/>
            </a:rPr>
            <a:t> </a:t>
          </a:r>
          <a:r>
            <a:rPr lang="en-US" sz="2000" kern="1200" dirty="0" err="1">
              <a:latin typeface="Calibri" panose="020F0502020204030204" pitchFamily="34" charset="0"/>
              <a:cs typeface="Calibri" panose="020F0502020204030204" pitchFamily="34" charset="0"/>
            </a:rPr>
            <a:t>bangunan</a:t>
          </a:r>
          <a:r>
            <a:rPr lang="en-US" sz="2000" kern="1200" dirty="0">
              <a:latin typeface="Calibri" panose="020F0502020204030204" pitchFamily="34" charset="0"/>
              <a:cs typeface="Calibri" panose="020F0502020204030204" pitchFamily="34" charset="0"/>
            </a:rPr>
            <a:t> dan </a:t>
          </a:r>
          <a:r>
            <a:rPr lang="en-US" sz="2000" kern="1200" dirty="0" err="1">
              <a:latin typeface="Calibri" panose="020F0502020204030204" pitchFamily="34" charset="0"/>
              <a:cs typeface="Calibri" panose="020F0502020204030204" pitchFamily="34" charset="0"/>
            </a:rPr>
            <a:t>pengurusan</a:t>
          </a:r>
          <a:r>
            <a:rPr lang="en-US" sz="2000" kern="1200" dirty="0">
              <a:latin typeface="Calibri" panose="020F0502020204030204" pitchFamily="34" charset="0"/>
              <a:cs typeface="Calibri" panose="020F0502020204030204" pitchFamily="34" charset="0"/>
            </a:rPr>
            <a:t> </a:t>
          </a:r>
          <a:r>
            <a:rPr lang="en-US" sz="2000" kern="1200" dirty="0" err="1">
              <a:latin typeface="Calibri" panose="020F0502020204030204" pitchFamily="34" charset="0"/>
              <a:cs typeface="Calibri" panose="020F0502020204030204" pitchFamily="34" charset="0"/>
            </a:rPr>
            <a:t>hak</a:t>
          </a:r>
          <a:r>
            <a:rPr lang="en-US" sz="2000" kern="1200" dirty="0">
              <a:latin typeface="Calibri" panose="020F0502020204030204" pitchFamily="34" charset="0"/>
              <a:cs typeface="Calibri" panose="020F0502020204030204" pitchFamily="34" charset="0"/>
            </a:rPr>
            <a:t> </a:t>
          </a:r>
          <a:r>
            <a:rPr lang="en-US" sz="2000" kern="1200" dirty="0" err="1">
              <a:latin typeface="Calibri" panose="020F0502020204030204" pitchFamily="34" charset="0"/>
              <a:cs typeface="Calibri" panose="020F0502020204030204" pitchFamily="34" charset="0"/>
            </a:rPr>
            <a:t>perolehan</a:t>
          </a:r>
          <a:r>
            <a:rPr lang="en-US" sz="2000" kern="1200" dirty="0">
              <a:latin typeface="Calibri" panose="020F0502020204030204" pitchFamily="34" charset="0"/>
              <a:cs typeface="Calibri" panose="020F0502020204030204" pitchFamily="34" charset="0"/>
            </a:rPr>
            <a:t> </a:t>
          </a:r>
          <a:r>
            <a:rPr lang="en-US" sz="2000" kern="1200" dirty="0" err="1">
              <a:latin typeface="Calibri" panose="020F0502020204030204" pitchFamily="34" charset="0"/>
              <a:cs typeface="Calibri" panose="020F0502020204030204" pitchFamily="34" charset="0"/>
            </a:rPr>
            <a:t>bangunan</a:t>
          </a:r>
          <a:r>
            <a:rPr lang="en-US" sz="2000" kern="1200" dirty="0">
              <a:latin typeface="Calibri" panose="020F0502020204030204" pitchFamily="34" charset="0"/>
              <a:cs typeface="Calibri" panose="020F0502020204030204" pitchFamily="34" charset="0"/>
            </a:rPr>
            <a:t>.</a:t>
          </a:r>
          <a:endParaRPr lang="en-ID" sz="2000" kern="1200" dirty="0">
            <a:latin typeface="Calibri" panose="020F0502020204030204" pitchFamily="34" charset="0"/>
            <a:cs typeface="Calibri" panose="020F0502020204030204" pitchFamily="34" charset="0"/>
          </a:endParaRPr>
        </a:p>
      </dsp:txBody>
      <dsp:txXfrm>
        <a:off x="4577429" y="1211148"/>
        <a:ext cx="3236040" cy="1008336"/>
      </dsp:txXfrm>
    </dsp:sp>
    <dsp:sp modelId="{A1DC96DC-3C56-7346-AD64-403B1DB8E2E7}">
      <dsp:nvSpPr>
        <dsp:cNvPr id="0" name=""/>
        <dsp:cNvSpPr/>
      </dsp:nvSpPr>
      <dsp:spPr>
        <a:xfrm rot="1404799">
          <a:off x="3038330" y="2299113"/>
          <a:ext cx="1129223" cy="0"/>
        </a:xfrm>
        <a:custGeom>
          <a:avLst/>
          <a:gdLst/>
          <a:ahLst/>
          <a:cxnLst/>
          <a:rect l="0" t="0" r="0" b="0"/>
          <a:pathLst>
            <a:path>
              <a:moveTo>
                <a:pt x="0" y="0"/>
              </a:moveTo>
              <a:lnTo>
                <a:pt x="1129223" y="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E519C8E-71CF-1442-86E5-F85F6A3355D0}">
      <dsp:nvSpPr>
        <dsp:cNvPr id="0" name=""/>
        <dsp:cNvSpPr/>
      </dsp:nvSpPr>
      <dsp:spPr>
        <a:xfrm>
          <a:off x="4121065" y="2523468"/>
          <a:ext cx="456364"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20D7108-09AA-4F48-A030-17BCD8BA9E7B}">
      <dsp:nvSpPr>
        <dsp:cNvPr id="0" name=""/>
        <dsp:cNvSpPr/>
      </dsp:nvSpPr>
      <dsp:spPr>
        <a:xfrm>
          <a:off x="4577429" y="2019300"/>
          <a:ext cx="3236040" cy="1008336"/>
        </a:xfrm>
        <a:prstGeom prst="rect">
          <a:avLst/>
        </a:prstGeom>
        <a:noFill/>
        <a:ln w="12700" cap="flat" cmpd="sng" algn="ctr">
          <a:noFill/>
          <a:prstDash val="solid"/>
          <a:miter lim="800000"/>
        </a:ln>
        <a:effectLst/>
        <a:sp3d/>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Calibri" panose="020F0502020204030204" pitchFamily="34" charset="0"/>
              <a:cs typeface="Calibri" panose="020F0502020204030204" pitchFamily="34" charset="0"/>
            </a:rPr>
            <a:t>Fee </a:t>
          </a:r>
          <a:r>
            <a:rPr lang="en-US" sz="2000" kern="1200" dirty="0" err="1">
              <a:latin typeface="Calibri" panose="020F0502020204030204" pitchFamily="34" charset="0"/>
              <a:cs typeface="Calibri" panose="020F0502020204030204" pitchFamily="34" charset="0"/>
            </a:rPr>
            <a:t>profesional</a:t>
          </a:r>
          <a:endParaRPr lang="en-ID" sz="2000" kern="1200" dirty="0">
            <a:latin typeface="Calibri" panose="020F0502020204030204" pitchFamily="34" charset="0"/>
            <a:cs typeface="Calibri" panose="020F0502020204030204" pitchFamily="34" charset="0"/>
          </a:endParaRPr>
        </a:p>
      </dsp:txBody>
      <dsp:txXfrm>
        <a:off x="4577429" y="2019300"/>
        <a:ext cx="3236040" cy="1008336"/>
      </dsp:txXfrm>
    </dsp:sp>
    <dsp:sp modelId="{9D56EEC2-5F83-044A-A0EF-F750C5C3B96B}">
      <dsp:nvSpPr>
        <dsp:cNvPr id="0" name=""/>
        <dsp:cNvSpPr/>
      </dsp:nvSpPr>
      <dsp:spPr>
        <a:xfrm rot="3144662">
          <a:off x="2753550" y="2858739"/>
          <a:ext cx="1698784" cy="0"/>
        </a:xfrm>
        <a:custGeom>
          <a:avLst/>
          <a:gdLst/>
          <a:ahLst/>
          <a:cxnLst/>
          <a:rect l="0" t="0" r="0" b="0"/>
          <a:pathLst>
            <a:path>
              <a:moveTo>
                <a:pt x="0" y="0"/>
              </a:moveTo>
              <a:lnTo>
                <a:pt x="1698784" y="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9FF81A-4CB0-7648-B87D-9B7EBCE1246B}">
      <dsp:nvSpPr>
        <dsp:cNvPr id="0" name=""/>
        <dsp:cNvSpPr/>
      </dsp:nvSpPr>
      <dsp:spPr>
        <a:xfrm>
          <a:off x="4121065" y="3531804"/>
          <a:ext cx="456364"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79CFC3-F369-4640-B877-3A4EB227FBE3}">
      <dsp:nvSpPr>
        <dsp:cNvPr id="0" name=""/>
        <dsp:cNvSpPr/>
      </dsp:nvSpPr>
      <dsp:spPr>
        <a:xfrm>
          <a:off x="4577429" y="3027636"/>
          <a:ext cx="3236040" cy="1008336"/>
        </a:xfrm>
        <a:prstGeom prst="rect">
          <a:avLst/>
        </a:prstGeom>
        <a:noFill/>
        <a:ln w="12700" cap="flat" cmpd="sng" algn="ctr">
          <a:noFill/>
          <a:prstDash val="solid"/>
          <a:miter lim="800000"/>
        </a:ln>
        <a:effectLst/>
        <a:sp3d/>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en-US" sz="2000" kern="1200" dirty="0" err="1">
              <a:latin typeface="Calibri" panose="020F0502020204030204" pitchFamily="34" charset="0"/>
              <a:cs typeface="Calibri" panose="020F0502020204030204" pitchFamily="34" charset="0"/>
            </a:rPr>
            <a:t>Ijin</a:t>
          </a:r>
          <a:r>
            <a:rPr lang="en-US" sz="2000" kern="1200" dirty="0">
              <a:latin typeface="Calibri" panose="020F0502020204030204" pitchFamily="34" charset="0"/>
              <a:cs typeface="Calibri" panose="020F0502020204030204" pitchFamily="34" charset="0"/>
            </a:rPr>
            <a:t> </a:t>
          </a:r>
          <a:r>
            <a:rPr lang="en-US" sz="2000" kern="1200" dirty="0" err="1">
              <a:latin typeface="Calibri" panose="020F0502020204030204" pitchFamily="34" charset="0"/>
              <a:cs typeface="Calibri" panose="020F0502020204030204" pitchFamily="34" charset="0"/>
            </a:rPr>
            <a:t>pendirian</a:t>
          </a:r>
          <a:r>
            <a:rPr lang="en-US" sz="2000" kern="1200" dirty="0">
              <a:latin typeface="Calibri" panose="020F0502020204030204" pitchFamily="34" charset="0"/>
              <a:cs typeface="Calibri" panose="020F0502020204030204" pitchFamily="34" charset="0"/>
            </a:rPr>
            <a:t> </a:t>
          </a:r>
          <a:r>
            <a:rPr lang="en-US" sz="2000" kern="1200" dirty="0" err="1">
              <a:latin typeface="Calibri" panose="020F0502020204030204" pitchFamily="34" charset="0"/>
              <a:cs typeface="Calibri" panose="020F0502020204030204" pitchFamily="34" charset="0"/>
            </a:rPr>
            <a:t>bangunan</a:t>
          </a:r>
          <a:endParaRPr lang="en-ID" sz="2000" kern="1200" dirty="0">
            <a:latin typeface="Calibri" panose="020F0502020204030204" pitchFamily="34" charset="0"/>
            <a:cs typeface="Calibri" panose="020F0502020204030204" pitchFamily="34" charset="0"/>
          </a:endParaRPr>
        </a:p>
      </dsp:txBody>
      <dsp:txXfrm>
        <a:off x="4577429" y="3027636"/>
        <a:ext cx="3236040" cy="10083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50B347-09DA-4234-9C4D-B068D1DD1E4F}">
      <dsp:nvSpPr>
        <dsp:cNvPr id="0" name=""/>
        <dsp:cNvSpPr/>
      </dsp:nvSpPr>
      <dsp:spPr>
        <a:xfrm>
          <a:off x="2855" y="0"/>
          <a:ext cx="1713431" cy="1797319"/>
        </a:xfrm>
        <a:prstGeom prst="upArrow">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526339-7AFE-4826-A5D8-3DE6EBE46F86}">
      <dsp:nvSpPr>
        <dsp:cNvPr id="0" name=""/>
        <dsp:cNvSpPr/>
      </dsp:nvSpPr>
      <dsp:spPr>
        <a:xfrm>
          <a:off x="1767689" y="0"/>
          <a:ext cx="2907640" cy="1797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0" rIns="135128" bIns="135128" numCol="1" spcCol="1270" anchor="ctr" anchorCtr="0">
          <a:noAutofit/>
        </a:bodyPr>
        <a:lstStyle/>
        <a:p>
          <a:pPr marL="0" lvl="0" indent="0" algn="l" defTabSz="844550">
            <a:lnSpc>
              <a:spcPct val="90000"/>
            </a:lnSpc>
            <a:spcBef>
              <a:spcPct val="0"/>
            </a:spcBef>
            <a:spcAft>
              <a:spcPct val="35000"/>
            </a:spcAft>
            <a:buNone/>
          </a:pPr>
          <a:r>
            <a:rPr lang="en-GB" sz="1900" kern="1200" dirty="0" err="1">
              <a:latin typeface="Calibri" panose="020F0502020204030204" pitchFamily="34" charset="0"/>
              <a:cs typeface="Calibri" panose="020F0502020204030204" pitchFamily="34" charset="0"/>
            </a:rPr>
            <a:t>Besar</a:t>
          </a:r>
          <a:r>
            <a:rPr lang="en-GB" sz="1900" kern="1200" dirty="0">
              <a:latin typeface="Calibri" panose="020F0502020204030204" pitchFamily="34" charset="0"/>
              <a:cs typeface="Calibri" panose="020F0502020204030204" pitchFamily="34" charset="0"/>
            </a:rPr>
            <a:t> </a:t>
          </a:r>
          <a:r>
            <a:rPr lang="en-GB" sz="1900" kern="1200" dirty="0" err="1">
              <a:latin typeface="Calibri" panose="020F0502020204030204" pitchFamily="34" charset="0"/>
              <a:cs typeface="Calibri" panose="020F0502020204030204" pitchFamily="34" charset="0"/>
            </a:rPr>
            <a:t>kemungkinan</a:t>
          </a:r>
          <a:r>
            <a:rPr lang="en-GB" sz="1900" kern="1200" dirty="0">
              <a:latin typeface="Calibri" panose="020F0502020204030204" pitchFamily="34" charset="0"/>
              <a:cs typeface="Calibri" panose="020F0502020204030204" pitchFamily="34" charset="0"/>
            </a:rPr>
            <a:t> </a:t>
          </a:r>
          <a:r>
            <a:rPr lang="en-GB" sz="1900" kern="1200" dirty="0" err="1">
              <a:latin typeface="Calibri" panose="020F0502020204030204" pitchFamily="34" charset="0"/>
              <a:cs typeface="Calibri" panose="020F0502020204030204" pitchFamily="34" charset="0"/>
            </a:rPr>
            <a:t>manfaat</a:t>
          </a:r>
          <a:r>
            <a:rPr lang="en-GB" sz="1900" kern="1200" dirty="0">
              <a:latin typeface="Calibri" panose="020F0502020204030204" pitchFamily="34" charset="0"/>
              <a:cs typeface="Calibri" panose="020F0502020204030204" pitchFamily="34" charset="0"/>
            </a:rPr>
            <a:t> </a:t>
          </a:r>
          <a:r>
            <a:rPr lang="en-GB" sz="1900" kern="1200" dirty="0" err="1">
              <a:latin typeface="Calibri" panose="020F0502020204030204" pitchFamily="34" charset="0"/>
              <a:cs typeface="Calibri" panose="020F0502020204030204" pitchFamily="34" charset="0"/>
            </a:rPr>
            <a:t>ekonomis</a:t>
          </a:r>
          <a:r>
            <a:rPr lang="en-GB" sz="1900" kern="1200" dirty="0">
              <a:latin typeface="Calibri" panose="020F0502020204030204" pitchFamily="34" charset="0"/>
              <a:cs typeface="Calibri" panose="020F0502020204030204" pitchFamily="34" charset="0"/>
            </a:rPr>
            <a:t> di masa </a:t>
          </a:r>
          <a:r>
            <a:rPr lang="en-GB" sz="1900" kern="1200" dirty="0" err="1">
              <a:latin typeface="Calibri" panose="020F0502020204030204" pitchFamily="34" charset="0"/>
              <a:cs typeface="Calibri" panose="020F0502020204030204" pitchFamily="34" charset="0"/>
            </a:rPr>
            <a:t>depan</a:t>
          </a:r>
          <a:r>
            <a:rPr lang="en-GB" sz="1900" kern="1200" dirty="0">
              <a:latin typeface="Calibri" panose="020F0502020204030204" pitchFamily="34" charset="0"/>
              <a:cs typeface="Calibri" panose="020F0502020204030204" pitchFamily="34" charset="0"/>
            </a:rPr>
            <a:t> </a:t>
          </a:r>
          <a:r>
            <a:rPr lang="en-GB" sz="1900" kern="1200" dirty="0" err="1">
              <a:latin typeface="Calibri" panose="020F0502020204030204" pitchFamily="34" charset="0"/>
              <a:cs typeface="Calibri" panose="020F0502020204030204" pitchFamily="34" charset="0"/>
            </a:rPr>
            <a:t>dari</a:t>
          </a:r>
          <a:r>
            <a:rPr lang="en-GB" sz="1900" kern="1200" dirty="0">
              <a:latin typeface="Calibri" panose="020F0502020204030204" pitchFamily="34" charset="0"/>
              <a:cs typeface="Calibri" panose="020F0502020204030204" pitchFamily="34" charset="0"/>
            </a:rPr>
            <a:t> </a:t>
          </a:r>
          <a:r>
            <a:rPr lang="en-GB" sz="1900" kern="1200" dirty="0" err="1">
              <a:latin typeface="Calibri" panose="020F0502020204030204" pitchFamily="34" charset="0"/>
              <a:cs typeface="Calibri" panose="020F0502020204030204" pitchFamily="34" charset="0"/>
            </a:rPr>
            <a:t>aset</a:t>
          </a:r>
          <a:r>
            <a:rPr lang="en-GB" sz="1900" kern="1200" dirty="0">
              <a:latin typeface="Calibri" panose="020F0502020204030204" pitchFamily="34" charset="0"/>
              <a:cs typeface="Calibri" panose="020F0502020204030204" pitchFamily="34" charset="0"/>
            </a:rPr>
            <a:t> yang </a:t>
          </a:r>
          <a:r>
            <a:rPr lang="en-GB" sz="1900" kern="1200" dirty="0" err="1">
              <a:latin typeface="Calibri" panose="020F0502020204030204" pitchFamily="34" charset="0"/>
              <a:cs typeface="Calibri" panose="020F0502020204030204" pitchFamily="34" charset="0"/>
            </a:rPr>
            <a:t>tergolong</a:t>
          </a:r>
          <a:r>
            <a:rPr lang="en-GB" sz="1900" kern="1200" dirty="0">
              <a:latin typeface="Calibri" panose="020F0502020204030204" pitchFamily="34" charset="0"/>
              <a:cs typeface="Calibri" panose="020F0502020204030204" pitchFamily="34" charset="0"/>
            </a:rPr>
            <a:t> </a:t>
          </a:r>
          <a:r>
            <a:rPr lang="en-GB" sz="1900" kern="1200" dirty="0" err="1">
              <a:latin typeface="Calibri" panose="020F0502020204030204" pitchFamily="34" charset="0"/>
              <a:cs typeface="Calibri" panose="020F0502020204030204" pitchFamily="34" charset="0"/>
            </a:rPr>
            <a:t>properti</a:t>
          </a:r>
          <a:r>
            <a:rPr lang="en-GB" sz="1900" kern="1200" dirty="0">
              <a:latin typeface="Calibri" panose="020F0502020204030204" pitchFamily="34" charset="0"/>
              <a:cs typeface="Calibri" panose="020F0502020204030204" pitchFamily="34" charset="0"/>
            </a:rPr>
            <a:t> </a:t>
          </a:r>
          <a:r>
            <a:rPr lang="en-GB" sz="1900" kern="1200" dirty="0" err="1">
              <a:latin typeface="Calibri" panose="020F0502020204030204" pitchFamily="34" charset="0"/>
              <a:cs typeface="Calibri" panose="020F0502020204030204" pitchFamily="34" charset="0"/>
            </a:rPr>
            <a:t>investasi</a:t>
          </a:r>
          <a:r>
            <a:rPr lang="en-GB" sz="1900" kern="1200" dirty="0">
              <a:latin typeface="Calibri" panose="020F0502020204030204" pitchFamily="34" charset="0"/>
              <a:cs typeface="Calibri" panose="020F0502020204030204" pitchFamily="34" charset="0"/>
            </a:rPr>
            <a:t> </a:t>
          </a:r>
          <a:r>
            <a:rPr lang="en-GB" sz="1900" kern="1200" dirty="0" err="1">
              <a:latin typeface="Calibri" panose="020F0502020204030204" pitchFamily="34" charset="0"/>
              <a:cs typeface="Calibri" panose="020F0502020204030204" pitchFamily="34" charset="0"/>
            </a:rPr>
            <a:t>akan</a:t>
          </a:r>
          <a:r>
            <a:rPr lang="en-GB" sz="1900" kern="1200" dirty="0">
              <a:latin typeface="Calibri" panose="020F0502020204030204" pitchFamily="34" charset="0"/>
              <a:cs typeface="Calibri" panose="020F0502020204030204" pitchFamily="34" charset="0"/>
            </a:rPr>
            <a:t> </a:t>
          </a:r>
          <a:r>
            <a:rPr lang="en-GB" sz="1900" kern="1200" dirty="0" err="1">
              <a:latin typeface="Calibri" panose="020F0502020204030204" pitchFamily="34" charset="0"/>
              <a:cs typeface="Calibri" panose="020F0502020204030204" pitchFamily="34" charset="0"/>
            </a:rPr>
            <a:t>mengalir</a:t>
          </a:r>
          <a:r>
            <a:rPr lang="en-GB" sz="1900" kern="1200" dirty="0">
              <a:latin typeface="Calibri" panose="020F0502020204030204" pitchFamily="34" charset="0"/>
              <a:cs typeface="Calibri" panose="020F0502020204030204" pitchFamily="34" charset="0"/>
            </a:rPr>
            <a:t> </a:t>
          </a:r>
          <a:r>
            <a:rPr lang="en-GB" sz="1900" kern="1200" dirty="0" err="1">
              <a:latin typeface="Calibri" panose="020F0502020204030204" pitchFamily="34" charset="0"/>
              <a:cs typeface="Calibri" panose="020F0502020204030204" pitchFamily="34" charset="0"/>
            </a:rPr>
            <a:t>ke</a:t>
          </a:r>
          <a:r>
            <a:rPr lang="en-GB" sz="1900" kern="1200" dirty="0">
              <a:latin typeface="Calibri" panose="020F0502020204030204" pitchFamily="34" charset="0"/>
              <a:cs typeface="Calibri" panose="020F0502020204030204" pitchFamily="34" charset="0"/>
            </a:rPr>
            <a:t> </a:t>
          </a:r>
          <a:r>
            <a:rPr lang="en-GB" sz="1900" kern="1200" dirty="0" err="1">
              <a:latin typeface="Calibri" panose="020F0502020204030204" pitchFamily="34" charset="0"/>
              <a:cs typeface="Calibri" panose="020F0502020204030204" pitchFamily="34" charset="0"/>
            </a:rPr>
            <a:t>dalam</a:t>
          </a:r>
          <a:r>
            <a:rPr lang="en-GB" sz="1900" kern="1200" dirty="0">
              <a:latin typeface="Calibri" panose="020F0502020204030204" pitchFamily="34" charset="0"/>
              <a:cs typeface="Calibri" panose="020F0502020204030204" pitchFamily="34" charset="0"/>
            </a:rPr>
            <a:t> </a:t>
          </a:r>
          <a:r>
            <a:rPr lang="en-GB" sz="1900" kern="1200" dirty="0" err="1">
              <a:latin typeface="Calibri" panose="020F0502020204030204" pitchFamily="34" charset="0"/>
              <a:cs typeface="Calibri" panose="020F0502020204030204" pitchFamily="34" charset="0"/>
            </a:rPr>
            <a:t>entitas</a:t>
          </a:r>
          <a:r>
            <a:rPr lang="en-GB" sz="1900" kern="1200" dirty="0">
              <a:latin typeface="Calibri" panose="020F0502020204030204" pitchFamily="34" charset="0"/>
              <a:cs typeface="Calibri" panose="020F0502020204030204" pitchFamily="34" charset="0"/>
            </a:rPr>
            <a:t>, dan</a:t>
          </a:r>
          <a:endParaRPr lang="en-US" sz="1900" kern="1200" dirty="0">
            <a:latin typeface="Calibri" panose="020F0502020204030204" pitchFamily="34" charset="0"/>
            <a:cs typeface="Calibri" panose="020F0502020204030204" pitchFamily="34" charset="0"/>
          </a:endParaRPr>
        </a:p>
      </dsp:txBody>
      <dsp:txXfrm>
        <a:off x="1767689" y="0"/>
        <a:ext cx="2907640" cy="1797319"/>
      </dsp:txXfrm>
    </dsp:sp>
    <dsp:sp modelId="{5FC12DF4-B34C-4A53-9D9D-3A8E39D8C9C4}">
      <dsp:nvSpPr>
        <dsp:cNvPr id="0" name=""/>
        <dsp:cNvSpPr/>
      </dsp:nvSpPr>
      <dsp:spPr>
        <a:xfrm>
          <a:off x="516885" y="1947096"/>
          <a:ext cx="1713431" cy="1797319"/>
        </a:xfrm>
        <a:prstGeom prst="downArrow">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07C592-8C18-4002-B02B-A1F979358FB8}">
      <dsp:nvSpPr>
        <dsp:cNvPr id="0" name=""/>
        <dsp:cNvSpPr/>
      </dsp:nvSpPr>
      <dsp:spPr>
        <a:xfrm>
          <a:off x="2281719" y="1947096"/>
          <a:ext cx="2907640" cy="1797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0" rIns="135128" bIns="135128" numCol="1" spcCol="1270" anchor="ctr" anchorCtr="0">
          <a:noAutofit/>
        </a:bodyPr>
        <a:lstStyle/>
        <a:p>
          <a:pPr marL="0" lvl="0" indent="0" algn="l" defTabSz="844550">
            <a:lnSpc>
              <a:spcPct val="90000"/>
            </a:lnSpc>
            <a:spcBef>
              <a:spcPct val="0"/>
            </a:spcBef>
            <a:spcAft>
              <a:spcPct val="35000"/>
            </a:spcAft>
            <a:buNone/>
          </a:pPr>
          <a:r>
            <a:rPr lang="en-GB" sz="1900" kern="1200" dirty="0" err="1">
              <a:latin typeface="Calibri" panose="020F0502020204030204" pitchFamily="34" charset="0"/>
              <a:cs typeface="Calibri" panose="020F0502020204030204" pitchFamily="34" charset="0"/>
            </a:rPr>
            <a:t>Biaya</a:t>
          </a:r>
          <a:r>
            <a:rPr lang="en-GB" sz="1900" kern="1200" dirty="0">
              <a:latin typeface="Calibri" panose="020F0502020204030204" pitchFamily="34" charset="0"/>
              <a:cs typeface="Calibri" panose="020F0502020204030204" pitchFamily="34" charset="0"/>
            </a:rPr>
            <a:t> </a:t>
          </a:r>
          <a:r>
            <a:rPr lang="en-GB" sz="1900" kern="1200" dirty="0" err="1">
              <a:latin typeface="Calibri" panose="020F0502020204030204" pitchFamily="34" charset="0"/>
              <a:cs typeface="Calibri" panose="020F0502020204030204" pitchFamily="34" charset="0"/>
            </a:rPr>
            <a:t>perolehan</a:t>
          </a:r>
          <a:r>
            <a:rPr lang="en-GB" sz="1900" kern="1200" dirty="0">
              <a:latin typeface="Calibri" panose="020F0502020204030204" pitchFamily="34" charset="0"/>
              <a:cs typeface="Calibri" panose="020F0502020204030204" pitchFamily="34" charset="0"/>
            </a:rPr>
            <a:t> </a:t>
          </a:r>
          <a:r>
            <a:rPr lang="en-GB" sz="1900" kern="1200" dirty="0" err="1">
              <a:latin typeface="Calibri" panose="020F0502020204030204" pitchFamily="34" charset="0"/>
              <a:cs typeface="Calibri" panose="020F0502020204030204" pitchFamily="34" charset="0"/>
            </a:rPr>
            <a:t>properti</a:t>
          </a:r>
          <a:r>
            <a:rPr lang="en-GB" sz="1900" kern="1200" dirty="0">
              <a:latin typeface="Calibri" panose="020F0502020204030204" pitchFamily="34" charset="0"/>
              <a:cs typeface="Calibri" panose="020F0502020204030204" pitchFamily="34" charset="0"/>
            </a:rPr>
            <a:t> </a:t>
          </a:r>
          <a:r>
            <a:rPr lang="en-GB" sz="1900" kern="1200" dirty="0" err="1">
              <a:latin typeface="Calibri" panose="020F0502020204030204" pitchFamily="34" charset="0"/>
              <a:cs typeface="Calibri" panose="020F0502020204030204" pitchFamily="34" charset="0"/>
            </a:rPr>
            <a:t>investasi</a:t>
          </a:r>
          <a:r>
            <a:rPr lang="en-GB" sz="1900" kern="1200" dirty="0">
              <a:latin typeface="Calibri" panose="020F0502020204030204" pitchFamily="34" charset="0"/>
              <a:cs typeface="Calibri" panose="020F0502020204030204" pitchFamily="34" charset="0"/>
            </a:rPr>
            <a:t> </a:t>
          </a:r>
          <a:r>
            <a:rPr lang="en-GB" sz="1900" kern="1200" dirty="0" err="1">
              <a:latin typeface="Calibri" panose="020F0502020204030204" pitchFamily="34" charset="0"/>
              <a:cs typeface="Calibri" panose="020F0502020204030204" pitchFamily="34" charset="0"/>
            </a:rPr>
            <a:t>dapat</a:t>
          </a:r>
          <a:r>
            <a:rPr lang="en-GB" sz="1900" kern="1200" dirty="0">
              <a:latin typeface="Calibri" panose="020F0502020204030204" pitchFamily="34" charset="0"/>
              <a:cs typeface="Calibri" panose="020F0502020204030204" pitchFamily="34" charset="0"/>
            </a:rPr>
            <a:t> </a:t>
          </a:r>
          <a:r>
            <a:rPr lang="en-GB" sz="1900" kern="1200" dirty="0" err="1">
              <a:latin typeface="Calibri" panose="020F0502020204030204" pitchFamily="34" charset="0"/>
              <a:cs typeface="Calibri" panose="020F0502020204030204" pitchFamily="34" charset="0"/>
            </a:rPr>
            <a:t>diukur</a:t>
          </a:r>
          <a:r>
            <a:rPr lang="en-GB" sz="1900" kern="1200" dirty="0">
              <a:latin typeface="Calibri" panose="020F0502020204030204" pitchFamily="34" charset="0"/>
              <a:cs typeface="Calibri" panose="020F0502020204030204" pitchFamily="34" charset="0"/>
            </a:rPr>
            <a:t> </a:t>
          </a:r>
          <a:r>
            <a:rPr lang="en-GB" sz="1900" kern="1200" dirty="0" err="1">
              <a:latin typeface="Calibri" panose="020F0502020204030204" pitchFamily="34" charset="0"/>
              <a:cs typeface="Calibri" panose="020F0502020204030204" pitchFamily="34" charset="0"/>
            </a:rPr>
            <a:t>dengan</a:t>
          </a:r>
          <a:r>
            <a:rPr lang="en-GB" sz="1900" kern="1200" dirty="0">
              <a:latin typeface="Calibri" panose="020F0502020204030204" pitchFamily="34" charset="0"/>
              <a:cs typeface="Calibri" panose="020F0502020204030204" pitchFamily="34" charset="0"/>
            </a:rPr>
            <a:t> </a:t>
          </a:r>
          <a:r>
            <a:rPr lang="en-GB" sz="1900" kern="1200" dirty="0" err="1">
              <a:latin typeface="Calibri" panose="020F0502020204030204" pitchFamily="34" charset="0"/>
              <a:cs typeface="Calibri" panose="020F0502020204030204" pitchFamily="34" charset="0"/>
            </a:rPr>
            <a:t>andal</a:t>
          </a:r>
          <a:r>
            <a:rPr lang="en-GB" sz="1900" kern="1200" dirty="0">
              <a:latin typeface="Calibri" panose="020F0502020204030204" pitchFamily="34" charset="0"/>
              <a:cs typeface="Calibri" panose="020F0502020204030204" pitchFamily="34" charset="0"/>
            </a:rPr>
            <a:t>.</a:t>
          </a:r>
          <a:endParaRPr lang="en-US" sz="1900" kern="1200" dirty="0">
            <a:latin typeface="Calibri" panose="020F0502020204030204" pitchFamily="34" charset="0"/>
            <a:cs typeface="Calibri" panose="020F0502020204030204" pitchFamily="34" charset="0"/>
          </a:endParaRPr>
        </a:p>
      </dsp:txBody>
      <dsp:txXfrm>
        <a:off x="2281719" y="1947096"/>
        <a:ext cx="2907640" cy="17973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D160B9-8995-414C-8E09-BAADB3675175}">
      <dsp:nvSpPr>
        <dsp:cNvPr id="0" name=""/>
        <dsp:cNvSpPr/>
      </dsp:nvSpPr>
      <dsp:spPr>
        <a:xfrm>
          <a:off x="0" y="0"/>
          <a:ext cx="6248400" cy="1142999"/>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err="1">
              <a:solidFill>
                <a:schemeClr val="tx1"/>
              </a:solidFill>
              <a:latin typeface="Calibri" panose="020F0502020204030204" pitchFamily="34" charset="0"/>
              <a:cs typeface="Calibri" panose="020F0502020204030204" pitchFamily="34" charset="0"/>
            </a:rPr>
            <a:t>Penurunan</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nilai</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dari</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aset</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terjadi</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jika</a:t>
          </a:r>
          <a:r>
            <a:rPr lang="en-US" sz="2000" kern="1200" dirty="0">
              <a:solidFill>
                <a:schemeClr val="tx1"/>
              </a:solidFill>
              <a:latin typeface="Calibri" panose="020F0502020204030204" pitchFamily="34" charset="0"/>
              <a:cs typeface="Calibri" panose="020F0502020204030204" pitchFamily="34" charset="0"/>
            </a:rPr>
            <a:t>: </a:t>
          </a:r>
          <a:r>
            <a:rPr lang="en-US" sz="2000" b="1" kern="1200" dirty="0">
              <a:solidFill>
                <a:schemeClr val="tx1"/>
              </a:solidFill>
              <a:latin typeface="Calibri" panose="020F0502020204030204" pitchFamily="34" charset="0"/>
              <a:cs typeface="Calibri" panose="020F0502020204030204" pitchFamily="34" charset="0"/>
            </a:rPr>
            <a:t>Nilai </a:t>
          </a:r>
          <a:r>
            <a:rPr lang="en-US" sz="2000" b="1" kern="1200" dirty="0" err="1">
              <a:solidFill>
                <a:schemeClr val="tx1"/>
              </a:solidFill>
              <a:latin typeface="Calibri" panose="020F0502020204030204" pitchFamily="34" charset="0"/>
              <a:cs typeface="Calibri" panose="020F0502020204030204" pitchFamily="34" charset="0"/>
            </a:rPr>
            <a:t>tercatat</a:t>
          </a:r>
          <a:r>
            <a:rPr lang="en-US" sz="2000" b="1" kern="1200" dirty="0">
              <a:solidFill>
                <a:schemeClr val="tx1"/>
              </a:solidFill>
              <a:latin typeface="Calibri" panose="020F0502020204030204" pitchFamily="34" charset="0"/>
              <a:cs typeface="Calibri" panose="020F0502020204030204" pitchFamily="34" charset="0"/>
            </a:rPr>
            <a:t> </a:t>
          </a:r>
          <a:r>
            <a:rPr lang="en-US" sz="2000" b="1" kern="1200" dirty="0" err="1">
              <a:solidFill>
                <a:schemeClr val="tx1"/>
              </a:solidFill>
              <a:latin typeface="Calibri" panose="020F0502020204030204" pitchFamily="34" charset="0"/>
              <a:cs typeface="Calibri" panose="020F0502020204030204" pitchFamily="34" charset="0"/>
            </a:rPr>
            <a:t>aset</a:t>
          </a:r>
          <a:r>
            <a:rPr lang="en-US" sz="2000" b="1" kern="1200" dirty="0">
              <a:solidFill>
                <a:schemeClr val="tx1"/>
              </a:solidFill>
              <a:latin typeface="Calibri" panose="020F0502020204030204" pitchFamily="34" charset="0"/>
              <a:cs typeface="Calibri" panose="020F0502020204030204" pitchFamily="34" charset="0"/>
            </a:rPr>
            <a:t> &gt; </a:t>
          </a:r>
          <a:r>
            <a:rPr lang="en-US" sz="2000" b="1" kern="1200" dirty="0" err="1">
              <a:solidFill>
                <a:schemeClr val="tx1"/>
              </a:solidFill>
              <a:latin typeface="Calibri" panose="020F0502020204030204" pitchFamily="34" charset="0"/>
              <a:cs typeface="Calibri" panose="020F0502020204030204" pitchFamily="34" charset="0"/>
            </a:rPr>
            <a:t>jumlah</a:t>
          </a:r>
          <a:r>
            <a:rPr lang="en-US" sz="2000" b="1" kern="1200" dirty="0">
              <a:solidFill>
                <a:schemeClr val="tx1"/>
              </a:solidFill>
              <a:latin typeface="Calibri" panose="020F0502020204030204" pitchFamily="34" charset="0"/>
              <a:cs typeface="Calibri" panose="020F0502020204030204" pitchFamily="34" charset="0"/>
            </a:rPr>
            <a:t> </a:t>
          </a:r>
          <a:r>
            <a:rPr lang="en-US" sz="2000" b="1" kern="1200" dirty="0" err="1">
              <a:solidFill>
                <a:schemeClr val="tx1"/>
              </a:solidFill>
              <a:latin typeface="Calibri" panose="020F0502020204030204" pitchFamily="34" charset="0"/>
              <a:cs typeface="Calibri" panose="020F0502020204030204" pitchFamily="34" charset="0"/>
            </a:rPr>
            <a:t>terpulihkan</a:t>
          </a:r>
          <a:endParaRPr lang="en-ID" sz="2000" kern="1200" dirty="0">
            <a:solidFill>
              <a:schemeClr val="tx1"/>
            </a:solidFill>
            <a:latin typeface="Calibri" panose="020F0502020204030204" pitchFamily="34" charset="0"/>
            <a:cs typeface="Calibri" panose="020F0502020204030204" pitchFamily="34" charset="0"/>
          </a:endParaRPr>
        </a:p>
      </dsp:txBody>
      <dsp:txXfrm>
        <a:off x="1363979" y="0"/>
        <a:ext cx="4884420" cy="1142999"/>
      </dsp:txXfrm>
    </dsp:sp>
    <dsp:sp modelId="{DF3BC850-BE4B-B146-A95E-9EC11A3FCFC2}">
      <dsp:nvSpPr>
        <dsp:cNvPr id="0" name=""/>
        <dsp:cNvSpPr/>
      </dsp:nvSpPr>
      <dsp:spPr>
        <a:xfrm>
          <a:off x="114299" y="114299"/>
          <a:ext cx="1249680" cy="914399"/>
        </a:xfrm>
        <a:prstGeom prst="roundRect">
          <a:avLst>
            <a:gd name="adj" fmla="val 10000"/>
          </a:avLst>
        </a:prstGeom>
        <a:solidFill>
          <a:schemeClr val="accent4">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682A50-60E1-8446-A930-DF896AED322F}">
      <dsp:nvSpPr>
        <dsp:cNvPr id="0" name=""/>
        <dsp:cNvSpPr/>
      </dsp:nvSpPr>
      <dsp:spPr>
        <a:xfrm>
          <a:off x="0" y="1257299"/>
          <a:ext cx="6248400" cy="1142999"/>
        </a:xfrm>
        <a:prstGeom prst="roundRect">
          <a:avLst>
            <a:gd name="adj" fmla="val 10000"/>
          </a:avLst>
        </a:prstGeom>
        <a:solidFill>
          <a:schemeClr val="accent4">
            <a:hueOff val="5197846"/>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solidFill>
                <a:schemeClr val="tx1"/>
              </a:solidFill>
              <a:latin typeface="Calibri" panose="020F0502020204030204" pitchFamily="34" charset="0"/>
              <a:cs typeface="Calibri" panose="020F0502020204030204" pitchFamily="34" charset="0"/>
            </a:rPr>
            <a:t>Review dilakukan secara periodik </a:t>
          </a:r>
          <a:r>
            <a:rPr lang="en-US" sz="2000" kern="1200">
              <a:solidFill>
                <a:schemeClr val="tx1"/>
              </a:solidFill>
              <a:latin typeface="Calibri" panose="020F0502020204030204" pitchFamily="34" charset="0"/>
              <a:cs typeface="Calibri" panose="020F0502020204030204" pitchFamily="34" charset="0"/>
              <a:sym typeface="Wingdings" pitchFamily="2" charset="2"/>
            </a:rPr>
            <a:t></a:t>
          </a:r>
          <a:r>
            <a:rPr lang="en-US" sz="2000" kern="1200">
              <a:solidFill>
                <a:schemeClr val="tx1"/>
              </a:solidFill>
              <a:latin typeface="Calibri" panose="020F0502020204030204" pitchFamily="34" charset="0"/>
              <a:cs typeface="Calibri" panose="020F0502020204030204" pitchFamily="34" charset="0"/>
            </a:rPr>
            <a:t> ada atau tidaknya indikasi penurunan nilai (</a:t>
          </a:r>
          <a:r>
            <a:rPr lang="en-US" sz="2000" i="1" kern="1200">
              <a:solidFill>
                <a:schemeClr val="tx1"/>
              </a:solidFill>
              <a:latin typeface="Calibri" panose="020F0502020204030204" pitchFamily="34" charset="0"/>
              <a:cs typeface="Calibri" panose="020F0502020204030204" pitchFamily="34" charset="0"/>
            </a:rPr>
            <a:t>test of impairment)</a:t>
          </a:r>
          <a:endParaRPr lang="en-ID" sz="2000" kern="1200">
            <a:solidFill>
              <a:schemeClr val="tx1"/>
            </a:solidFill>
            <a:latin typeface="Calibri" panose="020F0502020204030204" pitchFamily="34" charset="0"/>
            <a:cs typeface="Calibri" panose="020F0502020204030204" pitchFamily="34" charset="0"/>
          </a:endParaRPr>
        </a:p>
      </dsp:txBody>
      <dsp:txXfrm>
        <a:off x="1363979" y="1257299"/>
        <a:ext cx="4884420" cy="1142999"/>
      </dsp:txXfrm>
    </dsp:sp>
    <dsp:sp modelId="{656F312D-FB91-A446-824A-7235892E2228}">
      <dsp:nvSpPr>
        <dsp:cNvPr id="0" name=""/>
        <dsp:cNvSpPr/>
      </dsp:nvSpPr>
      <dsp:spPr>
        <a:xfrm>
          <a:off x="114299" y="1371599"/>
          <a:ext cx="1249680" cy="914399"/>
        </a:xfrm>
        <a:prstGeom prst="roundRect">
          <a:avLst>
            <a:gd name="adj" fmla="val 10000"/>
          </a:avLst>
        </a:prstGeom>
        <a:solidFill>
          <a:schemeClr val="accent4">
            <a:tint val="50000"/>
            <a:hueOff val="5723762"/>
            <a:satOff val="-30078"/>
            <a:lumOff val="-2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DE9AD26-056F-544D-842E-D111BD47C2A8}">
      <dsp:nvSpPr>
        <dsp:cNvPr id="0" name=""/>
        <dsp:cNvSpPr/>
      </dsp:nvSpPr>
      <dsp:spPr>
        <a:xfrm>
          <a:off x="0" y="2514599"/>
          <a:ext cx="6248400" cy="1142999"/>
        </a:xfrm>
        <a:prstGeom prst="roundRect">
          <a:avLst>
            <a:gd name="adj" fmla="val 10000"/>
          </a:avLst>
        </a:prstGeom>
        <a:solidFill>
          <a:srgbClr val="00B0F0"/>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Calibri" panose="020F0502020204030204" pitchFamily="34" charset="0"/>
              <a:cs typeface="Calibri" panose="020F0502020204030204" pitchFamily="34" charset="0"/>
            </a:rPr>
            <a:t>Jika </a:t>
          </a:r>
          <a:r>
            <a:rPr lang="en-US" sz="2000" kern="1200" dirty="0" err="1">
              <a:solidFill>
                <a:schemeClr val="tx1"/>
              </a:solidFill>
              <a:latin typeface="Calibri" panose="020F0502020204030204" pitchFamily="34" charset="0"/>
              <a:cs typeface="Calibri" panose="020F0502020204030204" pitchFamily="34" charset="0"/>
            </a:rPr>
            <a:t>terdapat</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indikasi</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maka</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perusahaan</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harus</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menaksir</a:t>
          </a:r>
          <a:r>
            <a:rPr lang="en-US" sz="2000" kern="1200" dirty="0">
              <a:solidFill>
                <a:schemeClr val="tx1"/>
              </a:solidFill>
              <a:latin typeface="Calibri" panose="020F0502020204030204" pitchFamily="34" charset="0"/>
              <a:cs typeface="Calibri" panose="020F0502020204030204" pitchFamily="34" charset="0"/>
            </a:rPr>
            <a:t> </a:t>
          </a:r>
          <a:r>
            <a:rPr lang="en-US" sz="2000" i="1" kern="1200" dirty="0">
              <a:solidFill>
                <a:schemeClr val="tx1"/>
              </a:solidFill>
              <a:latin typeface="Calibri" panose="020F0502020204030204" pitchFamily="34" charset="0"/>
              <a:cs typeface="Calibri" panose="020F0502020204030204" pitchFamily="34" charset="0"/>
            </a:rPr>
            <a:t>recoverable amount </a:t>
          </a:r>
          <a:r>
            <a:rPr lang="en-US" sz="2000" kern="1200" dirty="0" err="1">
              <a:solidFill>
                <a:schemeClr val="tx1"/>
              </a:solidFill>
              <a:latin typeface="Calibri" panose="020F0502020204030204" pitchFamily="34" charset="0"/>
              <a:cs typeface="Calibri" panose="020F0502020204030204" pitchFamily="34" charset="0"/>
            </a:rPr>
            <a:t>dari</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aset</a:t>
          </a:r>
          <a:r>
            <a:rPr lang="en-US" sz="2000" kern="1200" dirty="0">
              <a:solidFill>
                <a:schemeClr val="tx1"/>
              </a:solidFill>
              <a:latin typeface="Calibri" panose="020F0502020204030204" pitchFamily="34" charset="0"/>
              <a:cs typeface="Calibri" panose="020F0502020204030204" pitchFamily="34" charset="0"/>
            </a:rPr>
            <a:t> </a:t>
          </a:r>
          <a:r>
            <a:rPr lang="en-US" sz="2000" kern="1200" dirty="0" err="1">
              <a:solidFill>
                <a:schemeClr val="tx1"/>
              </a:solidFill>
              <a:latin typeface="Calibri" panose="020F0502020204030204" pitchFamily="34" charset="0"/>
              <a:cs typeface="Calibri" panose="020F0502020204030204" pitchFamily="34" charset="0"/>
            </a:rPr>
            <a:t>tersebut</a:t>
          </a:r>
          <a:endParaRPr lang="en-ID" sz="2000" kern="1200" dirty="0">
            <a:solidFill>
              <a:schemeClr val="tx1"/>
            </a:solidFill>
            <a:latin typeface="Calibri" panose="020F0502020204030204" pitchFamily="34" charset="0"/>
            <a:cs typeface="Calibri" panose="020F0502020204030204" pitchFamily="34" charset="0"/>
          </a:endParaRPr>
        </a:p>
      </dsp:txBody>
      <dsp:txXfrm>
        <a:off x="1363979" y="2514599"/>
        <a:ext cx="4884420" cy="1142999"/>
      </dsp:txXfrm>
    </dsp:sp>
    <dsp:sp modelId="{E31D8993-DE47-0343-A582-2A7EDA53902E}">
      <dsp:nvSpPr>
        <dsp:cNvPr id="0" name=""/>
        <dsp:cNvSpPr/>
      </dsp:nvSpPr>
      <dsp:spPr>
        <a:xfrm>
          <a:off x="114299" y="2628899"/>
          <a:ext cx="1249680" cy="914399"/>
        </a:xfrm>
        <a:prstGeom prst="roundRect">
          <a:avLst>
            <a:gd name="adj" fmla="val 10000"/>
          </a:avLst>
        </a:prstGeom>
        <a:solidFill>
          <a:schemeClr val="accent4">
            <a:tint val="50000"/>
            <a:hueOff val="11447524"/>
            <a:satOff val="-60156"/>
            <a:lumOff val="-4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1019ED-A6AA-458F-820F-9D68BE67166C}">
      <dsp:nvSpPr>
        <dsp:cNvPr id="0" name=""/>
        <dsp:cNvSpPr/>
      </dsp:nvSpPr>
      <dsp:spPr>
        <a:xfrm>
          <a:off x="0" y="333170"/>
          <a:ext cx="8994669" cy="904049"/>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8086" tIns="145796" rIns="698086" bIns="142240" numCol="1" spcCol="1270" anchor="t" anchorCtr="0">
          <a:noAutofit/>
        </a:bodyPr>
        <a:lstStyle/>
        <a:p>
          <a:pPr marL="228600" lvl="1" indent="-228600" algn="l" defTabSz="889000">
            <a:lnSpc>
              <a:spcPct val="90000"/>
            </a:lnSpc>
            <a:spcBef>
              <a:spcPct val="0"/>
            </a:spcBef>
            <a:spcAft>
              <a:spcPct val="15000"/>
            </a:spcAft>
            <a:buChar char="•"/>
          </a:pPr>
          <a:r>
            <a:rPr lang="af-ZA" sz="2000" kern="1200" dirty="0"/>
            <a:t>Penggunaan tertinggi dan terbaik untuk aset non keuangan</a:t>
          </a:r>
          <a:endParaRPr lang="en-ID" sz="2000" kern="1200" dirty="0"/>
        </a:p>
        <a:p>
          <a:pPr marL="228600" lvl="1" indent="-228600" algn="l" defTabSz="889000">
            <a:lnSpc>
              <a:spcPct val="90000"/>
            </a:lnSpc>
            <a:spcBef>
              <a:spcPct val="0"/>
            </a:spcBef>
            <a:spcAft>
              <a:spcPct val="15000"/>
            </a:spcAft>
            <a:buChar char="•"/>
          </a:pPr>
          <a:r>
            <a:rPr lang="af-ZA" sz="2000" kern="1200" dirty="0"/>
            <a:t>Premis penilaian untuk aset keuangan</a:t>
          </a:r>
          <a:endParaRPr lang="en-ID" sz="2000" kern="1200" dirty="0"/>
        </a:p>
      </dsp:txBody>
      <dsp:txXfrm>
        <a:off x="0" y="333170"/>
        <a:ext cx="8994669" cy="904049"/>
      </dsp:txXfrm>
    </dsp:sp>
    <dsp:sp modelId="{377D2CF5-2C0A-438A-BE20-39D0942B3652}">
      <dsp:nvSpPr>
        <dsp:cNvPr id="0" name=""/>
        <dsp:cNvSpPr/>
      </dsp:nvSpPr>
      <dsp:spPr>
        <a:xfrm>
          <a:off x="449733" y="53880"/>
          <a:ext cx="6296268" cy="38261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7984" tIns="0" rIns="237984" bIns="0" numCol="1" spcCol="1270" anchor="ctr" anchorCtr="0">
          <a:noAutofit/>
        </a:bodyPr>
        <a:lstStyle/>
        <a:p>
          <a:pPr marL="0" lvl="0" indent="0" algn="l" defTabSz="889000">
            <a:lnSpc>
              <a:spcPct val="90000"/>
            </a:lnSpc>
            <a:spcBef>
              <a:spcPct val="0"/>
            </a:spcBef>
            <a:spcAft>
              <a:spcPct val="35000"/>
            </a:spcAft>
            <a:buNone/>
          </a:pPr>
          <a:r>
            <a:rPr lang="af-ZA" sz="2000" kern="1200" dirty="0"/>
            <a:t>Aset non keuangan</a:t>
          </a:r>
          <a:endParaRPr lang="en-ID" sz="2000" kern="1200" dirty="0"/>
        </a:p>
      </dsp:txBody>
      <dsp:txXfrm>
        <a:off x="468410" y="72557"/>
        <a:ext cx="6258914" cy="345256"/>
      </dsp:txXfrm>
    </dsp:sp>
    <dsp:sp modelId="{DCF67526-CEE9-41FB-835C-24504DA5E9FD}">
      <dsp:nvSpPr>
        <dsp:cNvPr id="0" name=""/>
        <dsp:cNvSpPr/>
      </dsp:nvSpPr>
      <dsp:spPr>
        <a:xfrm>
          <a:off x="0" y="1508507"/>
          <a:ext cx="8994669" cy="2513700"/>
        </a:xfrm>
        <a:prstGeom prst="rect">
          <a:avLst/>
        </a:prstGeom>
        <a:solidFill>
          <a:schemeClr val="lt1">
            <a:alpha val="90000"/>
            <a:hueOff val="0"/>
            <a:satOff val="0"/>
            <a:lumOff val="0"/>
            <a:alphaOff val="0"/>
          </a:schemeClr>
        </a:solidFill>
        <a:ln w="12700" cap="flat" cmpd="sng" algn="ctr">
          <a:solidFill>
            <a:schemeClr val="accent5">
              <a:hueOff val="-3676672"/>
              <a:satOff val="-5114"/>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8086" tIns="145796" rIns="698086" bIns="142240" numCol="1" spcCol="1270" anchor="t" anchorCtr="0">
          <a:noAutofit/>
        </a:bodyPr>
        <a:lstStyle/>
        <a:p>
          <a:pPr marL="228600" lvl="1" indent="-228600" algn="l" defTabSz="889000">
            <a:lnSpc>
              <a:spcPct val="90000"/>
            </a:lnSpc>
            <a:spcBef>
              <a:spcPct val="0"/>
            </a:spcBef>
            <a:spcAft>
              <a:spcPct val="15000"/>
            </a:spcAft>
            <a:buChar char="•"/>
          </a:pPr>
          <a:r>
            <a:rPr lang="af-ZA" sz="2000" kern="1200" dirty="0"/>
            <a:t>Prinsip umum</a:t>
          </a:r>
          <a:endParaRPr lang="en-ID" sz="2000" kern="1200" dirty="0"/>
        </a:p>
        <a:p>
          <a:pPr marL="457200" lvl="2" indent="-228600" algn="l" defTabSz="889000">
            <a:lnSpc>
              <a:spcPct val="90000"/>
            </a:lnSpc>
            <a:spcBef>
              <a:spcPct val="0"/>
            </a:spcBef>
            <a:spcAft>
              <a:spcPct val="15000"/>
            </a:spcAft>
            <a:buChar char="•"/>
          </a:pPr>
          <a:r>
            <a:rPr lang="af-ZA" sz="2000" kern="1200" dirty="0"/>
            <a:t>Liablitas dan instrumen ekuitas yang dimiliki pihak lain</a:t>
          </a:r>
          <a:endParaRPr lang="en-ID" sz="2000" kern="1200" dirty="0"/>
        </a:p>
        <a:p>
          <a:pPr marL="457200" lvl="2" indent="-228600" algn="l" defTabSz="889000">
            <a:lnSpc>
              <a:spcPct val="90000"/>
            </a:lnSpc>
            <a:spcBef>
              <a:spcPct val="0"/>
            </a:spcBef>
            <a:spcAft>
              <a:spcPct val="15000"/>
            </a:spcAft>
            <a:buChar char="•"/>
          </a:pPr>
          <a:r>
            <a:rPr lang="af-ZA" sz="2000" kern="1200" dirty="0"/>
            <a:t>Liabilitas dan ekuitas yang tidak dimiliki pihak lain sebagai aset</a:t>
          </a:r>
          <a:endParaRPr lang="en-ID" sz="2000" kern="1200" dirty="0"/>
        </a:p>
        <a:p>
          <a:pPr marL="228600" lvl="1" indent="-228600" algn="l" defTabSz="889000">
            <a:lnSpc>
              <a:spcPct val="90000"/>
            </a:lnSpc>
            <a:spcBef>
              <a:spcPct val="0"/>
            </a:spcBef>
            <a:spcAft>
              <a:spcPct val="15000"/>
            </a:spcAft>
            <a:buChar char="•"/>
          </a:pPr>
          <a:r>
            <a:rPr lang="af-ZA" sz="2000" kern="1200" dirty="0"/>
            <a:t>Risiko wanprestasi</a:t>
          </a:r>
          <a:endParaRPr lang="en-ID" sz="2000" kern="1200" dirty="0"/>
        </a:p>
        <a:p>
          <a:pPr marL="228600" lvl="1" indent="-228600" algn="l" defTabSz="889000">
            <a:lnSpc>
              <a:spcPct val="90000"/>
            </a:lnSpc>
            <a:spcBef>
              <a:spcPct val="0"/>
            </a:spcBef>
            <a:spcAft>
              <a:spcPct val="15000"/>
            </a:spcAft>
            <a:buChar char="•"/>
          </a:pPr>
          <a:r>
            <a:rPr lang="af-ZA" sz="2000" kern="1200" dirty="0"/>
            <a:t>Pembatasan yang mencegah pengalihan liabilitas atau instrumen ekuitas milik sendiri</a:t>
          </a:r>
          <a:endParaRPr lang="en-ID" sz="2000" kern="1200" dirty="0"/>
        </a:p>
        <a:p>
          <a:pPr marL="228600" lvl="1" indent="-228600" algn="l" defTabSz="889000">
            <a:lnSpc>
              <a:spcPct val="90000"/>
            </a:lnSpc>
            <a:spcBef>
              <a:spcPct val="0"/>
            </a:spcBef>
            <a:spcAft>
              <a:spcPct val="15000"/>
            </a:spcAft>
            <a:buChar char="•"/>
          </a:pPr>
          <a:r>
            <a:rPr lang="af-ZA" sz="2000" kern="1200" dirty="0"/>
            <a:t>Liabiltas keuangan dengan fitur dapat ditarik kembali</a:t>
          </a:r>
          <a:endParaRPr lang="en-ID" sz="2000" kern="1200" dirty="0"/>
        </a:p>
      </dsp:txBody>
      <dsp:txXfrm>
        <a:off x="0" y="1508507"/>
        <a:ext cx="8994669" cy="2513700"/>
      </dsp:txXfrm>
    </dsp:sp>
    <dsp:sp modelId="{16C05CBF-0392-41CB-B4E8-1F85648D936B}">
      <dsp:nvSpPr>
        <dsp:cNvPr id="0" name=""/>
        <dsp:cNvSpPr/>
      </dsp:nvSpPr>
      <dsp:spPr>
        <a:xfrm>
          <a:off x="449733" y="1275020"/>
          <a:ext cx="6296268" cy="336806"/>
        </a:xfrm>
        <a:prstGeom prst="round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7984" tIns="0" rIns="237984" bIns="0" numCol="1" spcCol="1270" anchor="ctr" anchorCtr="0">
          <a:noAutofit/>
        </a:bodyPr>
        <a:lstStyle/>
        <a:p>
          <a:pPr marL="0" lvl="0" indent="0" algn="l" defTabSz="889000">
            <a:lnSpc>
              <a:spcPct val="90000"/>
            </a:lnSpc>
            <a:spcBef>
              <a:spcPct val="0"/>
            </a:spcBef>
            <a:spcAft>
              <a:spcPct val="35000"/>
            </a:spcAft>
            <a:buNone/>
          </a:pPr>
          <a:r>
            <a:rPr lang="af-ZA" sz="2000" kern="1200" dirty="0"/>
            <a:t>Liabilitas dan ekuitas milik sendiri</a:t>
          </a:r>
          <a:endParaRPr lang="en-ID" sz="2000" kern="1200" dirty="0"/>
        </a:p>
      </dsp:txBody>
      <dsp:txXfrm>
        <a:off x="466175" y="1291462"/>
        <a:ext cx="6263384" cy="303922"/>
      </dsp:txXfrm>
    </dsp:sp>
    <dsp:sp modelId="{99A92A62-662A-458F-A9EC-BB69299308A8}">
      <dsp:nvSpPr>
        <dsp:cNvPr id="0" name=""/>
        <dsp:cNvSpPr/>
      </dsp:nvSpPr>
      <dsp:spPr>
        <a:xfrm>
          <a:off x="0" y="4541005"/>
          <a:ext cx="8994669" cy="904049"/>
        </a:xfrm>
        <a:prstGeom prst="rect">
          <a:avLst/>
        </a:prstGeom>
        <a:solidFill>
          <a:schemeClr val="lt1">
            <a:alpha val="90000"/>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8086" tIns="145796" rIns="698086" bIns="142240" numCol="1" spcCol="1270" anchor="t" anchorCtr="0">
          <a:noAutofit/>
        </a:bodyPr>
        <a:lstStyle/>
        <a:p>
          <a:pPr marL="228600" lvl="1" indent="-228600" algn="l" defTabSz="889000">
            <a:lnSpc>
              <a:spcPct val="90000"/>
            </a:lnSpc>
            <a:spcBef>
              <a:spcPct val="0"/>
            </a:spcBef>
            <a:spcAft>
              <a:spcPct val="15000"/>
            </a:spcAft>
            <a:buChar char="•"/>
          </a:pPr>
          <a:r>
            <a:rPr lang="af-ZA" sz="2000" kern="1200" dirty="0"/>
            <a:t>Eksposur terhadap risiko pasar</a:t>
          </a:r>
          <a:endParaRPr lang="en-ID" sz="2000" kern="1200" dirty="0"/>
        </a:p>
        <a:p>
          <a:pPr marL="228600" lvl="1" indent="-228600" algn="l" defTabSz="889000">
            <a:lnSpc>
              <a:spcPct val="90000"/>
            </a:lnSpc>
            <a:spcBef>
              <a:spcPct val="0"/>
            </a:spcBef>
            <a:spcAft>
              <a:spcPct val="15000"/>
            </a:spcAft>
            <a:buChar char="•"/>
          </a:pPr>
          <a:r>
            <a:rPr lang="af-ZA" sz="2000" kern="1200" dirty="0"/>
            <a:t>Eksposur terhadap risiko kredit pihak lawan</a:t>
          </a:r>
          <a:endParaRPr lang="en-ID" sz="2000" kern="1200" dirty="0"/>
        </a:p>
      </dsp:txBody>
      <dsp:txXfrm>
        <a:off x="0" y="4541005"/>
        <a:ext cx="8994669" cy="904049"/>
      </dsp:txXfrm>
    </dsp:sp>
    <dsp:sp modelId="{A16C23DD-B7F9-4A6A-B9DD-A2D94856C3A9}">
      <dsp:nvSpPr>
        <dsp:cNvPr id="0" name=""/>
        <dsp:cNvSpPr/>
      </dsp:nvSpPr>
      <dsp:spPr>
        <a:xfrm>
          <a:off x="449733" y="4096169"/>
          <a:ext cx="6296268" cy="584317"/>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7984" tIns="0" rIns="237984" bIns="0" numCol="1" spcCol="1270" anchor="ctr" anchorCtr="0">
          <a:noAutofit/>
        </a:bodyPr>
        <a:lstStyle/>
        <a:p>
          <a:pPr marL="0" lvl="0" indent="0" algn="l" defTabSz="889000">
            <a:lnSpc>
              <a:spcPct val="90000"/>
            </a:lnSpc>
            <a:spcBef>
              <a:spcPct val="0"/>
            </a:spcBef>
            <a:spcAft>
              <a:spcPct val="35000"/>
            </a:spcAft>
            <a:buNone/>
          </a:pPr>
          <a:r>
            <a:rPr lang="af-ZA" sz="2000" kern="1200" dirty="0"/>
            <a:t>Aset dan liabilitas keuangan  dengan posisi saling hapus pada risiko pasar dan kredit</a:t>
          </a:r>
          <a:endParaRPr lang="en-ID" sz="2000" kern="1200" dirty="0"/>
        </a:p>
      </dsp:txBody>
      <dsp:txXfrm>
        <a:off x="478257" y="4124693"/>
        <a:ext cx="6239220" cy="5272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695951D-7389-0B56-8085-32BD5B3C575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a:extLst>
              <a:ext uri="{FF2B5EF4-FFF2-40B4-BE49-F238E27FC236}">
                <a16:creationId xmlns:a16="http://schemas.microsoft.com/office/drawing/2014/main" id="{17129361-F9D8-8588-55E6-CB14D71154E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7236A8B-AF16-4426-8B80-E2A277BB77AB}" type="datetimeFigureOut">
              <a:rPr lang="en-ID" smtClean="0"/>
              <a:t>18/02/2024</a:t>
            </a:fld>
            <a:endParaRPr lang="en-ID"/>
          </a:p>
        </p:txBody>
      </p:sp>
      <p:sp>
        <p:nvSpPr>
          <p:cNvPr id="4" name="Footer Placeholder 3">
            <a:extLst>
              <a:ext uri="{FF2B5EF4-FFF2-40B4-BE49-F238E27FC236}">
                <a16:creationId xmlns:a16="http://schemas.microsoft.com/office/drawing/2014/main" id="{C78F6B22-72A6-38E8-2077-F02DD251D488}"/>
              </a:ext>
            </a:extLst>
          </p:cNvPr>
          <p:cNvSpPr>
            <a:spLocks noGrp="1"/>
          </p:cNvSpPr>
          <p:nvPr>
            <p:ph type="ftr" sz="quarter" idx="2"/>
          </p:nvPr>
        </p:nvSpPr>
        <p:spPr>
          <a:xfrm>
            <a:off x="621323" y="8462476"/>
            <a:ext cx="5615354" cy="458787"/>
          </a:xfrm>
          <a:prstGeom prst="rect">
            <a:avLst/>
          </a:prstGeom>
        </p:spPr>
        <p:txBody>
          <a:bodyPr vert="horz" lIns="91440" tIns="45720" rIns="91440" bIns="45720" rtlCol="0" anchor="b"/>
          <a:lstStyle>
            <a:lvl1pPr algn="l">
              <a:defRPr sz="1200"/>
            </a:lvl1pPr>
          </a:lstStyle>
          <a:p>
            <a:pPr algn="ctr"/>
            <a:endParaRPr lang="id-ID" sz="1000" dirty="0">
              <a:ea typeface="Calibri" pitchFamily="34" charset="0"/>
              <a:cs typeface="Times New Roman" pitchFamily="18" charset="0"/>
            </a:endParaRPr>
          </a:p>
          <a:p>
            <a:pPr algn="ctr"/>
            <a:endParaRPr lang="id-ID" sz="1000" dirty="0">
              <a:ea typeface="Calibri" pitchFamily="34" charset="0"/>
              <a:cs typeface="Times New Roman" pitchFamily="18" charset="0"/>
            </a:endParaRPr>
          </a:p>
          <a:p>
            <a:pPr algn="ctr"/>
            <a:r>
              <a:rPr lang="id-ID" sz="1000" dirty="0">
                <a:ea typeface="Calibri" pitchFamily="34" charset="0"/>
                <a:cs typeface="Times New Roman" pitchFamily="18" charset="0"/>
              </a:rPr>
              <a:t>This training material is solely for the use of </a:t>
            </a:r>
            <a:r>
              <a:rPr lang="en-US" sz="1000" dirty="0">
                <a:ea typeface="Calibri" pitchFamily="34" charset="0"/>
                <a:cs typeface="Times New Roman" pitchFamily="18" charset="0"/>
              </a:rPr>
              <a:t>IAI training</a:t>
            </a:r>
            <a:r>
              <a:rPr lang="id-ID" sz="1000" dirty="0">
                <a:ea typeface="Calibri" pitchFamily="34" charset="0"/>
                <a:cs typeface="Times New Roman" pitchFamily="18" charset="0"/>
              </a:rPr>
              <a:t>. </a:t>
            </a:r>
            <a:r>
              <a:rPr lang="en-US" sz="1000" dirty="0">
                <a:ea typeface="Calibri" pitchFamily="34" charset="0"/>
                <a:cs typeface="Times New Roman" pitchFamily="18" charset="0"/>
              </a:rPr>
              <a:t> </a:t>
            </a:r>
            <a:r>
              <a:rPr lang="id-ID" sz="1000" dirty="0">
                <a:ea typeface="Calibri" pitchFamily="34" charset="0"/>
                <a:cs typeface="Times New Roman" pitchFamily="18" charset="0"/>
              </a:rPr>
              <a:t>No part of it may be circulated, quoted, or reproduced for distribution without prior written approval from The </a:t>
            </a:r>
            <a:r>
              <a:rPr lang="id-ID" sz="1000" dirty="0"/>
              <a:t>Institute of Indonesia Chartered Accountants (Ikatan Akuntan Indonesia).</a:t>
            </a:r>
            <a:endParaRPr lang="en-US" sz="1000" dirty="0">
              <a:ea typeface="Calibri" pitchFamily="34" charset="0"/>
              <a:cs typeface="Times New Roman" pitchFamily="18" charset="0"/>
            </a:endParaRPr>
          </a:p>
          <a:p>
            <a:pPr algn="ctr"/>
            <a:endParaRPr lang="en-ID" sz="1000" dirty="0"/>
          </a:p>
        </p:txBody>
      </p:sp>
      <p:sp>
        <p:nvSpPr>
          <p:cNvPr id="5" name="Slide Number Placeholder 4">
            <a:extLst>
              <a:ext uri="{FF2B5EF4-FFF2-40B4-BE49-F238E27FC236}">
                <a16:creationId xmlns:a16="http://schemas.microsoft.com/office/drawing/2014/main" id="{7B11DCB6-FB8F-100A-5CC5-575370ED34D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289D389-7C11-4D86-9B22-1AA17B49CAD4}" type="slidenum">
              <a:rPr lang="en-ID" smtClean="0"/>
              <a:t>‹#›</a:t>
            </a:fld>
            <a:endParaRPr lang="en-ID"/>
          </a:p>
        </p:txBody>
      </p:sp>
    </p:spTree>
    <p:extLst>
      <p:ext uri="{BB962C8B-B14F-4D97-AF65-F5344CB8AC3E}">
        <p14:creationId xmlns:p14="http://schemas.microsoft.com/office/powerpoint/2010/main" val="4379410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18E59B-54DE-E046-832F-EE3123EAA221}" type="datetimeFigureOut">
              <a:rPr lang="en-US" smtClean="0"/>
              <a:t>2/18/2024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D72D13-948E-D341-A1CC-2B17D8B13A9D}" type="slidenum">
              <a:rPr lang="en-US" smtClean="0"/>
              <a:t>‹#›</a:t>
            </a:fld>
            <a:endParaRPr lang="en-US"/>
          </a:p>
        </p:txBody>
      </p:sp>
    </p:spTree>
    <p:extLst>
      <p:ext uri="{BB962C8B-B14F-4D97-AF65-F5344CB8AC3E}">
        <p14:creationId xmlns:p14="http://schemas.microsoft.com/office/powerpoint/2010/main" val="3356619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8" name="Google Shape;168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13507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1925" y="511175"/>
            <a:ext cx="4532313" cy="25495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5F8941-38FE-418C-BE89-CFD1BCD2201A}" type="slidenum">
              <a:rPr lang="en-US" smtClean="0"/>
              <a:t>4</a:t>
            </a:fld>
            <a:endParaRPr lang="en-US"/>
          </a:p>
        </p:txBody>
      </p:sp>
    </p:spTree>
    <p:extLst>
      <p:ext uri="{BB962C8B-B14F-4D97-AF65-F5344CB8AC3E}">
        <p14:creationId xmlns:p14="http://schemas.microsoft.com/office/powerpoint/2010/main" val="2551291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1925" y="511175"/>
            <a:ext cx="4532313" cy="2549525"/>
          </a:xfrm>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a:p>
        </p:txBody>
      </p:sp>
      <p:sp>
        <p:nvSpPr>
          <p:cNvPr id="4" name="Slide Number Placeholder 3"/>
          <p:cNvSpPr>
            <a:spLocks noGrp="1"/>
          </p:cNvSpPr>
          <p:nvPr>
            <p:ph type="sldNum" sz="quarter" idx="10"/>
          </p:nvPr>
        </p:nvSpPr>
        <p:spPr/>
        <p:txBody>
          <a:bodyPr/>
          <a:lstStyle/>
          <a:p>
            <a:fld id="{6F2D356A-5A7C-47EA-9FE7-08D6525648E3}" type="slidenum">
              <a:rPr lang="en-US" smtClean="0"/>
              <a:pPr/>
              <a:t>5</a:t>
            </a:fld>
            <a:endParaRPr lang="en-US"/>
          </a:p>
        </p:txBody>
      </p:sp>
    </p:spTree>
    <p:extLst>
      <p:ext uri="{BB962C8B-B14F-4D97-AF65-F5344CB8AC3E}">
        <p14:creationId xmlns:p14="http://schemas.microsoft.com/office/powerpoint/2010/main" val="2089072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pPr>
              <a:defRPr/>
            </a:pPr>
            <a:fld id="{66A51CDF-1F43-432E-9E42-326184CF1E84}" type="slidenum">
              <a:rPr lang="en-US" altLang="en-US" smtClean="0"/>
              <a:pPr>
                <a:defRPr/>
              </a:pPr>
              <a:t>6</a:t>
            </a:fld>
            <a:endParaRPr lang="en-US" altLang="en-US"/>
          </a:p>
        </p:txBody>
      </p:sp>
    </p:spTree>
    <p:extLst>
      <p:ext uri="{BB962C8B-B14F-4D97-AF65-F5344CB8AC3E}">
        <p14:creationId xmlns:p14="http://schemas.microsoft.com/office/powerpoint/2010/main" val="795159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A51CDF-1F43-432E-9E42-326184CF1E84}" type="slidenum">
              <a:rPr lang="en-US" altLang="en-US" smtClean="0"/>
              <a:pPr>
                <a:defRPr/>
              </a:pPr>
              <a:t>7</a:t>
            </a:fld>
            <a:endParaRPr lang="en-US" altLang="en-US"/>
          </a:p>
        </p:txBody>
      </p:sp>
    </p:spTree>
    <p:extLst>
      <p:ext uri="{BB962C8B-B14F-4D97-AF65-F5344CB8AC3E}">
        <p14:creationId xmlns:p14="http://schemas.microsoft.com/office/powerpoint/2010/main" val="2734997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A51CDF-1F43-432E-9E42-326184CF1E84}" type="slidenum">
              <a:rPr lang="en-US" altLang="en-US" smtClean="0"/>
              <a:pPr>
                <a:defRPr/>
              </a:pPr>
              <a:t>8</a:t>
            </a:fld>
            <a:endParaRPr lang="en-US" altLang="en-US"/>
          </a:p>
        </p:txBody>
      </p:sp>
    </p:spTree>
    <p:extLst>
      <p:ext uri="{BB962C8B-B14F-4D97-AF65-F5344CB8AC3E}">
        <p14:creationId xmlns:p14="http://schemas.microsoft.com/office/powerpoint/2010/main" val="3348167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A51CDF-1F43-432E-9E42-326184CF1E84}" type="slidenum">
              <a:rPr lang="en-US" altLang="en-US" smtClean="0"/>
              <a:pPr>
                <a:defRPr/>
              </a:pPr>
              <a:t>12</a:t>
            </a:fld>
            <a:endParaRPr lang="en-US" altLang="en-US"/>
          </a:p>
        </p:txBody>
      </p:sp>
    </p:spTree>
    <p:extLst>
      <p:ext uri="{BB962C8B-B14F-4D97-AF65-F5344CB8AC3E}">
        <p14:creationId xmlns:p14="http://schemas.microsoft.com/office/powerpoint/2010/main" val="602037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A51CDF-1F43-432E-9E42-326184CF1E84}" type="slidenum">
              <a:rPr lang="en-US" altLang="en-US" smtClean="0"/>
              <a:pPr>
                <a:defRPr/>
              </a:pPr>
              <a:t>13</a:t>
            </a:fld>
            <a:endParaRPr lang="en-US" altLang="en-US"/>
          </a:p>
        </p:txBody>
      </p:sp>
    </p:spTree>
    <p:extLst>
      <p:ext uri="{BB962C8B-B14F-4D97-AF65-F5344CB8AC3E}">
        <p14:creationId xmlns:p14="http://schemas.microsoft.com/office/powerpoint/2010/main" val="3159450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466" name="Rectangle 2"/>
          <p:cNvSpPr>
            <a:spLocks noGrp="1" noRot="1" noChangeAspect="1" noChangeArrowheads="1" noTextEdit="1"/>
          </p:cNvSpPr>
          <p:nvPr>
            <p:ph type="sldImg"/>
          </p:nvPr>
        </p:nvSpPr>
        <p:spPr>
          <a:ln/>
        </p:spPr>
      </p:sp>
      <p:sp>
        <p:nvSpPr>
          <p:cNvPr id="9584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49280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466" name="Rectangle 2"/>
          <p:cNvSpPr>
            <a:spLocks noGrp="1" noRot="1" noChangeAspect="1" noChangeArrowheads="1" noTextEdit="1"/>
          </p:cNvSpPr>
          <p:nvPr>
            <p:ph type="sldImg"/>
          </p:nvPr>
        </p:nvSpPr>
        <p:spPr>
          <a:ln/>
        </p:spPr>
      </p:sp>
      <p:sp>
        <p:nvSpPr>
          <p:cNvPr id="95846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515563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A51CDF-1F43-432E-9E42-326184CF1E84}" type="slidenum">
              <a:rPr lang="en-US" altLang="en-US" smtClean="0"/>
              <a:pPr>
                <a:defRPr/>
              </a:pPr>
              <a:t>16</a:t>
            </a:fld>
            <a:endParaRPr lang="en-US" altLang="en-US"/>
          </a:p>
        </p:txBody>
      </p:sp>
    </p:spTree>
    <p:extLst>
      <p:ext uri="{BB962C8B-B14F-4D97-AF65-F5344CB8AC3E}">
        <p14:creationId xmlns:p14="http://schemas.microsoft.com/office/powerpoint/2010/main" val="20832368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82" name="Rectangle 2"/>
          <p:cNvSpPr>
            <a:spLocks noGrp="1" noRot="1" noChangeAspect="1" noChangeArrowheads="1" noTextEdit="1"/>
          </p:cNvSpPr>
          <p:nvPr>
            <p:ph type="sldImg"/>
          </p:nvPr>
        </p:nvSpPr>
        <p:spPr>
          <a:ln/>
        </p:spPr>
      </p:sp>
      <p:sp>
        <p:nvSpPr>
          <p:cNvPr id="94208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904511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82" name="Rectangle 2"/>
          <p:cNvSpPr>
            <a:spLocks noGrp="1" noRot="1" noChangeAspect="1" noChangeArrowheads="1" noTextEdit="1"/>
          </p:cNvSpPr>
          <p:nvPr>
            <p:ph type="sldImg"/>
          </p:nvPr>
        </p:nvSpPr>
        <p:spPr>
          <a:ln/>
        </p:spPr>
      </p:sp>
      <p:sp>
        <p:nvSpPr>
          <p:cNvPr id="9420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87715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82" name="Rectangle 2"/>
          <p:cNvSpPr>
            <a:spLocks noGrp="1" noRot="1" noChangeAspect="1" noChangeArrowheads="1" noTextEdit="1"/>
          </p:cNvSpPr>
          <p:nvPr>
            <p:ph type="sldImg"/>
          </p:nvPr>
        </p:nvSpPr>
        <p:spPr>
          <a:ln/>
        </p:spPr>
      </p:sp>
      <p:sp>
        <p:nvSpPr>
          <p:cNvPr id="9420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36083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pPr>
              <a:defRPr/>
            </a:pPr>
            <a:fld id="{66A51CDF-1F43-432E-9E42-326184CF1E84}" type="slidenum">
              <a:rPr lang="en-US" altLang="en-US" smtClean="0"/>
              <a:pPr>
                <a:defRPr/>
              </a:pPr>
              <a:t>22</a:t>
            </a:fld>
            <a:endParaRPr lang="en-US" altLang="en-US"/>
          </a:p>
        </p:txBody>
      </p:sp>
    </p:spTree>
    <p:extLst>
      <p:ext uri="{BB962C8B-B14F-4D97-AF65-F5344CB8AC3E}">
        <p14:creationId xmlns:p14="http://schemas.microsoft.com/office/powerpoint/2010/main" val="34469104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pPr>
              <a:defRPr/>
            </a:pPr>
            <a:fld id="{66A51CDF-1F43-432E-9E42-326184CF1E84}" type="slidenum">
              <a:rPr lang="en-US" altLang="en-US" smtClean="0"/>
              <a:pPr>
                <a:defRPr/>
              </a:pPr>
              <a:t>33</a:t>
            </a:fld>
            <a:endParaRPr lang="en-US" altLang="en-US"/>
          </a:p>
        </p:txBody>
      </p:sp>
    </p:spTree>
    <p:extLst>
      <p:ext uri="{BB962C8B-B14F-4D97-AF65-F5344CB8AC3E}">
        <p14:creationId xmlns:p14="http://schemas.microsoft.com/office/powerpoint/2010/main" val="31175722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pPr>
              <a:defRPr/>
            </a:pPr>
            <a:fld id="{66A51CDF-1F43-432E-9E42-326184CF1E84}" type="slidenum">
              <a:rPr lang="en-US" altLang="en-US" smtClean="0"/>
              <a:pPr>
                <a:defRPr/>
              </a:pPr>
              <a:t>40</a:t>
            </a:fld>
            <a:endParaRPr lang="en-US" altLang="en-US"/>
          </a:p>
        </p:txBody>
      </p:sp>
    </p:spTree>
    <p:extLst>
      <p:ext uri="{BB962C8B-B14F-4D97-AF65-F5344CB8AC3E}">
        <p14:creationId xmlns:p14="http://schemas.microsoft.com/office/powerpoint/2010/main" val="15805012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pPr>
              <a:defRPr/>
            </a:pPr>
            <a:fld id="{66A51CDF-1F43-432E-9E42-326184CF1E84}" type="slidenum">
              <a:rPr lang="en-US" altLang="en-US" smtClean="0"/>
              <a:pPr>
                <a:defRPr/>
              </a:pPr>
              <a:t>41</a:t>
            </a:fld>
            <a:endParaRPr lang="en-US" altLang="en-US"/>
          </a:p>
        </p:txBody>
      </p:sp>
    </p:spTree>
    <p:extLst>
      <p:ext uri="{BB962C8B-B14F-4D97-AF65-F5344CB8AC3E}">
        <p14:creationId xmlns:p14="http://schemas.microsoft.com/office/powerpoint/2010/main" val="22887530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pPr>
              <a:defRPr/>
            </a:pPr>
            <a:fld id="{66A51CDF-1F43-432E-9E42-326184CF1E84}" type="slidenum">
              <a:rPr lang="en-US" altLang="en-US" smtClean="0"/>
              <a:pPr>
                <a:defRPr/>
              </a:pPr>
              <a:t>42</a:t>
            </a:fld>
            <a:endParaRPr lang="en-US" altLang="en-US"/>
          </a:p>
        </p:txBody>
      </p:sp>
    </p:spTree>
    <p:extLst>
      <p:ext uri="{BB962C8B-B14F-4D97-AF65-F5344CB8AC3E}">
        <p14:creationId xmlns:p14="http://schemas.microsoft.com/office/powerpoint/2010/main" val="3248525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pPr>
              <a:defRPr/>
            </a:pPr>
            <a:fld id="{66A51CDF-1F43-432E-9E42-326184CF1E84}" type="slidenum">
              <a:rPr lang="en-US" altLang="en-US" smtClean="0"/>
              <a:pPr>
                <a:defRPr/>
              </a:pPr>
              <a:t>43</a:t>
            </a:fld>
            <a:endParaRPr lang="en-US" altLang="en-US"/>
          </a:p>
        </p:txBody>
      </p:sp>
    </p:spTree>
    <p:extLst>
      <p:ext uri="{BB962C8B-B14F-4D97-AF65-F5344CB8AC3E}">
        <p14:creationId xmlns:p14="http://schemas.microsoft.com/office/powerpoint/2010/main" val="39360713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A51CDF-1F43-432E-9E42-326184CF1E84}" type="slidenum">
              <a:rPr lang="en-US" altLang="en-US" smtClean="0"/>
              <a:pPr>
                <a:defRPr/>
              </a:pPr>
              <a:t>44</a:t>
            </a:fld>
            <a:endParaRPr lang="en-US" altLang="en-US"/>
          </a:p>
        </p:txBody>
      </p:sp>
    </p:spTree>
    <p:extLst>
      <p:ext uri="{BB962C8B-B14F-4D97-AF65-F5344CB8AC3E}">
        <p14:creationId xmlns:p14="http://schemas.microsoft.com/office/powerpoint/2010/main" val="11257904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pPr>
              <a:defRPr/>
            </a:pPr>
            <a:fld id="{66A51CDF-1F43-432E-9E42-326184CF1E84}" type="slidenum">
              <a:rPr lang="en-US" altLang="en-US" smtClean="0"/>
              <a:pPr>
                <a:defRPr/>
              </a:pPr>
              <a:t>45</a:t>
            </a:fld>
            <a:endParaRPr lang="en-US" altLang="en-US"/>
          </a:p>
        </p:txBody>
      </p:sp>
    </p:spTree>
    <p:extLst>
      <p:ext uri="{BB962C8B-B14F-4D97-AF65-F5344CB8AC3E}">
        <p14:creationId xmlns:p14="http://schemas.microsoft.com/office/powerpoint/2010/main" val="34174043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xfrm>
            <a:off x="3848645" y="9433106"/>
            <a:ext cx="2944283" cy="496570"/>
          </a:xfrm>
          <a:prstGeom prst="rect">
            <a:avLst/>
          </a:prstGeom>
          <a:noFill/>
        </p:spPr>
        <p:txBody>
          <a:bodyPr/>
          <a:lstStyle/>
          <a:p>
            <a:fld id="{4EAA4CEF-F334-4132-8B3C-226BB2812653}" type="slidenum">
              <a:rPr lang="en-US" smtClean="0">
                <a:latin typeface="Arial" pitchFamily="34" charset="0"/>
              </a:rPr>
              <a:pPr/>
              <a:t>46</a:t>
            </a:fld>
            <a:endParaRPr lang="en-US">
              <a:latin typeface="Arial" pitchFamily="34" charset="0"/>
            </a:endParaRPr>
          </a:p>
        </p:txBody>
      </p:sp>
      <p:sp>
        <p:nvSpPr>
          <p:cNvPr id="154627" name="Rectangle 2"/>
          <p:cNvSpPr>
            <a:spLocks noGrp="1" noRot="1" noChangeAspect="1" noChangeArrowheads="1" noTextEdit="1"/>
          </p:cNvSpPr>
          <p:nvPr>
            <p:ph type="sldImg"/>
          </p:nvPr>
        </p:nvSpPr>
        <p:spPr>
          <a:xfrm>
            <a:off x="100013" y="752475"/>
            <a:ext cx="6594475" cy="3709988"/>
          </a:xfrm>
          <a:ln/>
        </p:spPr>
      </p:sp>
      <p:sp>
        <p:nvSpPr>
          <p:cNvPr id="154628" name="Rectangle 3"/>
          <p:cNvSpPr>
            <a:spLocks noGrp="1" noChangeArrowheads="1"/>
          </p:cNvSpPr>
          <p:nvPr>
            <p:ph type="body" idx="1"/>
          </p:nvPr>
        </p:nvSpPr>
        <p:spPr>
          <a:noFill/>
          <a:ln/>
        </p:spPr>
        <p:txBody>
          <a:bodyPr/>
          <a:lstStyle/>
          <a:p>
            <a:endParaRPr lang="id-ID">
              <a:latin typeface="Arial" pitchFamily="34" charset="0"/>
            </a:endParaRPr>
          </a:p>
        </p:txBody>
      </p:sp>
    </p:spTree>
    <p:extLst>
      <p:ext uri="{BB962C8B-B14F-4D97-AF65-F5344CB8AC3E}">
        <p14:creationId xmlns:p14="http://schemas.microsoft.com/office/powerpoint/2010/main" val="19355375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xfrm>
            <a:off x="3848645" y="9433106"/>
            <a:ext cx="2944283" cy="496570"/>
          </a:xfrm>
          <a:prstGeom prst="rect">
            <a:avLst/>
          </a:prstGeom>
          <a:noFill/>
        </p:spPr>
        <p:txBody>
          <a:bodyPr/>
          <a:lstStyle/>
          <a:p>
            <a:fld id="{4EAA4CEF-F334-4132-8B3C-226BB2812653}" type="slidenum">
              <a:rPr lang="en-US" smtClean="0">
                <a:latin typeface="Arial" pitchFamily="34" charset="0"/>
              </a:rPr>
              <a:pPr/>
              <a:t>47</a:t>
            </a:fld>
            <a:endParaRPr lang="en-US">
              <a:latin typeface="Arial" pitchFamily="34" charset="0"/>
            </a:endParaRPr>
          </a:p>
        </p:txBody>
      </p:sp>
      <p:sp>
        <p:nvSpPr>
          <p:cNvPr id="154627" name="Rectangle 2"/>
          <p:cNvSpPr>
            <a:spLocks noGrp="1" noRot="1" noChangeAspect="1" noChangeArrowheads="1" noTextEdit="1"/>
          </p:cNvSpPr>
          <p:nvPr>
            <p:ph type="sldImg"/>
          </p:nvPr>
        </p:nvSpPr>
        <p:spPr>
          <a:xfrm>
            <a:off x="100013" y="752475"/>
            <a:ext cx="6594475" cy="3709988"/>
          </a:xfrm>
          <a:ln/>
        </p:spPr>
      </p:sp>
      <p:sp>
        <p:nvSpPr>
          <p:cNvPr id="154628" name="Rectangle 3"/>
          <p:cNvSpPr>
            <a:spLocks noGrp="1" noChangeArrowheads="1"/>
          </p:cNvSpPr>
          <p:nvPr>
            <p:ph type="body" idx="1"/>
          </p:nvPr>
        </p:nvSpPr>
        <p:spPr>
          <a:noFill/>
          <a:ln/>
        </p:spPr>
        <p:txBody>
          <a:bodyPr/>
          <a:lstStyle/>
          <a:p>
            <a:endParaRPr lang="id-ID">
              <a:latin typeface="Arial" pitchFamily="34" charset="0"/>
            </a:endParaRPr>
          </a:p>
        </p:txBody>
      </p:sp>
    </p:spTree>
    <p:extLst>
      <p:ext uri="{BB962C8B-B14F-4D97-AF65-F5344CB8AC3E}">
        <p14:creationId xmlns:p14="http://schemas.microsoft.com/office/powerpoint/2010/main" val="10176833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xfrm>
            <a:off x="3848645" y="9433106"/>
            <a:ext cx="2944283" cy="496570"/>
          </a:xfrm>
          <a:prstGeom prst="rect">
            <a:avLst/>
          </a:prstGeom>
          <a:noFill/>
        </p:spPr>
        <p:txBody>
          <a:bodyPr/>
          <a:lstStyle/>
          <a:p>
            <a:fld id="{4EAA4CEF-F334-4132-8B3C-226BB2812653}" type="slidenum">
              <a:rPr lang="en-US" smtClean="0">
                <a:latin typeface="Arial" pitchFamily="34" charset="0"/>
              </a:rPr>
              <a:pPr/>
              <a:t>48</a:t>
            </a:fld>
            <a:endParaRPr lang="en-US">
              <a:latin typeface="Arial" pitchFamily="34" charset="0"/>
            </a:endParaRPr>
          </a:p>
        </p:txBody>
      </p:sp>
      <p:sp>
        <p:nvSpPr>
          <p:cNvPr id="154627" name="Rectangle 2"/>
          <p:cNvSpPr>
            <a:spLocks noGrp="1" noRot="1" noChangeAspect="1" noChangeArrowheads="1" noTextEdit="1"/>
          </p:cNvSpPr>
          <p:nvPr>
            <p:ph type="sldImg"/>
          </p:nvPr>
        </p:nvSpPr>
        <p:spPr>
          <a:xfrm>
            <a:off x="100013" y="752475"/>
            <a:ext cx="6594475" cy="3709988"/>
          </a:xfrm>
          <a:ln/>
        </p:spPr>
      </p:sp>
      <p:sp>
        <p:nvSpPr>
          <p:cNvPr id="154628" name="Rectangle 3"/>
          <p:cNvSpPr>
            <a:spLocks noGrp="1" noChangeArrowheads="1"/>
          </p:cNvSpPr>
          <p:nvPr>
            <p:ph type="body" idx="1"/>
          </p:nvPr>
        </p:nvSpPr>
        <p:spPr>
          <a:noFill/>
          <a:ln/>
        </p:spPr>
        <p:txBody>
          <a:bodyPr/>
          <a:lstStyle/>
          <a:p>
            <a:endParaRPr lang="id-ID">
              <a:latin typeface="Arial" pitchFamily="34" charset="0"/>
            </a:endParaRPr>
          </a:p>
        </p:txBody>
      </p:sp>
    </p:spTree>
    <p:extLst>
      <p:ext uri="{BB962C8B-B14F-4D97-AF65-F5344CB8AC3E}">
        <p14:creationId xmlns:p14="http://schemas.microsoft.com/office/powerpoint/2010/main" val="32247280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8" name="Google Shape;168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528637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A58ADAD7-BAD9-4582-A64A-E93C10718799}" type="slidenum">
              <a:rPr lang="id-ID" smtClean="0"/>
              <a:t>50</a:t>
            </a:fld>
            <a:endParaRPr lang="id-ID"/>
          </a:p>
        </p:txBody>
      </p:sp>
    </p:spTree>
    <p:extLst>
      <p:ext uri="{BB962C8B-B14F-4D97-AF65-F5344CB8AC3E}">
        <p14:creationId xmlns:p14="http://schemas.microsoft.com/office/powerpoint/2010/main" val="7182310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8" name="Google Shape;168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62505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xfrm>
            <a:off x="457200" y="719138"/>
            <a:ext cx="6402388" cy="3602037"/>
          </a:xfrm>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62468" name="Date Placeholder 3"/>
          <p:cNvSpPr>
            <a:spLocks noGrp="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en-US"/>
              <a:t>1-2 Juni 2010</a:t>
            </a:r>
          </a:p>
        </p:txBody>
      </p:sp>
      <p:sp>
        <p:nvSpPr>
          <p:cNvPr id="62469"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sv-SE" dirty="0"/>
              <a:t>Workshop dan Diskusi “Pengaruh IFRS terhadap Silabus dan Materi Pengajaran Akuntansi Keuangan" serta Workshop "PSAK Terbaru"</a:t>
            </a:r>
            <a:endParaRPr lang="en-US" dirty="0"/>
          </a:p>
        </p:txBody>
      </p:sp>
      <p:sp>
        <p:nvSpPr>
          <p:cNvPr id="62470" name="Slide Number Placeholder 5"/>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AB0E05B-99B0-4E3F-BE83-58306DFDF493}" type="slidenum">
              <a:rPr lang="en-US" smtClean="0"/>
              <a:pPr fontAlgn="base">
                <a:spcBef>
                  <a:spcPct val="0"/>
                </a:spcBef>
                <a:spcAft>
                  <a:spcPct val="0"/>
                </a:spcAft>
                <a:defRPr/>
              </a:pPr>
              <a:t>77</a:t>
            </a:fld>
            <a:endParaRPr lang="en-US"/>
          </a:p>
        </p:txBody>
      </p:sp>
    </p:spTree>
    <p:extLst>
      <p:ext uri="{BB962C8B-B14F-4D97-AF65-F5344CB8AC3E}">
        <p14:creationId xmlns:p14="http://schemas.microsoft.com/office/powerpoint/2010/main" val="19164659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txBox="1">
            <a:spLocks noGrp="1" noChangeArrowheads="1"/>
          </p:cNvSpPr>
          <p:nvPr/>
        </p:nvSpPr>
        <p:spPr bwMode="auto">
          <a:xfrm>
            <a:off x="3884076" y="8686289"/>
            <a:ext cx="2972289" cy="45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67" tIns="47384" rIns="94767" bIns="47384" anchor="b"/>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algn="r" eaLnBrk="1" fontAlgn="base" hangingPunct="1">
              <a:spcBef>
                <a:spcPct val="0"/>
              </a:spcBef>
              <a:spcAft>
                <a:spcPct val="0"/>
              </a:spcAft>
            </a:pPr>
            <a:fld id="{A89C8FC0-4C78-44B9-9964-89DED7F7BEE5}" type="slidenum">
              <a:rPr lang="en-US" sz="1200">
                <a:solidFill>
                  <a:prstClr val="black"/>
                </a:solidFill>
              </a:rPr>
              <a:pPr algn="r" eaLnBrk="1" fontAlgn="base" hangingPunct="1">
                <a:spcBef>
                  <a:spcPct val="0"/>
                </a:spcBef>
                <a:spcAft>
                  <a:spcPct val="0"/>
                </a:spcAft>
              </a:pPr>
              <a:t>84</a:t>
            </a:fld>
            <a:endParaRPr lang="en-US" sz="1200" dirty="0">
              <a:solidFill>
                <a:prstClr val="black"/>
              </a:solidFill>
            </a:endParaRPr>
          </a:p>
        </p:txBody>
      </p:sp>
      <p:sp>
        <p:nvSpPr>
          <p:cNvPr id="98307" name="Rectangle 7"/>
          <p:cNvSpPr txBox="1">
            <a:spLocks noGrp="1" noChangeArrowheads="1"/>
          </p:cNvSpPr>
          <p:nvPr/>
        </p:nvSpPr>
        <p:spPr bwMode="auto">
          <a:xfrm>
            <a:off x="3884076" y="8686289"/>
            <a:ext cx="2972289" cy="45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67" tIns="47384" rIns="94767" bIns="47384" anchor="b"/>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algn="r" eaLnBrk="1" fontAlgn="base" hangingPunct="1">
              <a:spcBef>
                <a:spcPct val="0"/>
              </a:spcBef>
              <a:spcAft>
                <a:spcPct val="0"/>
              </a:spcAft>
            </a:pPr>
            <a:fld id="{B89BC197-A995-4541-88F2-14708B760ABE}" type="slidenum">
              <a:rPr lang="en-GB" sz="1200">
                <a:solidFill>
                  <a:prstClr val="black"/>
                </a:solidFill>
              </a:rPr>
              <a:pPr algn="r" eaLnBrk="1" fontAlgn="base" hangingPunct="1">
                <a:spcBef>
                  <a:spcPct val="0"/>
                </a:spcBef>
                <a:spcAft>
                  <a:spcPct val="0"/>
                </a:spcAft>
              </a:pPr>
              <a:t>84</a:t>
            </a:fld>
            <a:endParaRPr lang="en-GB" sz="1200" dirty="0">
              <a:solidFill>
                <a:prstClr val="black"/>
              </a:solidFill>
            </a:endParaRPr>
          </a:p>
        </p:txBody>
      </p:sp>
      <p:sp>
        <p:nvSpPr>
          <p:cNvPr id="98308" name="Rectangle 2"/>
          <p:cNvSpPr>
            <a:spLocks noGrp="1" noRot="1" noChangeAspect="1" noChangeArrowheads="1" noTextEdit="1"/>
          </p:cNvSpPr>
          <p:nvPr>
            <p:ph type="sldImg"/>
          </p:nvPr>
        </p:nvSpPr>
        <p:spPr>
          <a:xfrm>
            <a:off x="382588" y="685800"/>
            <a:ext cx="6094412" cy="3429000"/>
          </a:xfrm>
          <a:ln/>
        </p:spPr>
      </p:sp>
      <p:sp>
        <p:nvSpPr>
          <p:cNvPr id="98309" name="Rectangle 3"/>
          <p:cNvSpPr>
            <a:spLocks noGrp="1" noChangeArrowheads="1"/>
          </p:cNvSpPr>
          <p:nvPr>
            <p:ph type="body" idx="1"/>
          </p:nvPr>
        </p:nvSpPr>
        <p:spPr>
          <a:noFill/>
        </p:spPr>
        <p:txBody>
          <a:bodyPr lIns="94767" tIns="47384" rIns="94767" bIns="47384"/>
          <a:lstStyle/>
          <a:p>
            <a:pPr eaLnBrk="1" hangingPunct="1"/>
            <a:endParaRPr lang="en-US"/>
          </a:p>
        </p:txBody>
      </p:sp>
    </p:spTree>
    <p:extLst>
      <p:ext uri="{BB962C8B-B14F-4D97-AF65-F5344CB8AC3E}">
        <p14:creationId xmlns:p14="http://schemas.microsoft.com/office/powerpoint/2010/main" val="2262932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p:txBody>
          <a:bodyPr/>
          <a:lstStyle/>
          <a:p>
            <a:pPr>
              <a:defRPr/>
            </a:pPr>
            <a:fld id="{B6D0AB1D-6486-4400-A2D3-68536D751001}" type="slidenum">
              <a:rPr lang="de-DE"/>
              <a:pPr>
                <a:defRPr/>
              </a:pPr>
              <a:t>86</a:t>
            </a:fld>
            <a:endParaRPr lang="de-DE"/>
          </a:p>
        </p:txBody>
      </p:sp>
      <p:sp>
        <p:nvSpPr>
          <p:cNvPr id="24579" name="Rectangle 2"/>
          <p:cNvSpPr>
            <a:spLocks noGrp="1" noRot="1" noChangeAspect="1" noChangeArrowheads="1" noTextEdit="1"/>
          </p:cNvSpPr>
          <p:nvPr>
            <p:ph type="sldImg"/>
          </p:nvPr>
        </p:nvSpPr>
        <p:spPr>
          <a:xfrm>
            <a:off x="381000" y="685800"/>
            <a:ext cx="6096000" cy="3430588"/>
          </a:xfrm>
          <a:ln/>
        </p:spPr>
      </p:sp>
      <p:sp>
        <p:nvSpPr>
          <p:cNvPr id="24580" name="Rectangle 3"/>
          <p:cNvSpPr>
            <a:spLocks noGrp="1" noChangeArrowheads="1"/>
          </p:cNvSpPr>
          <p:nvPr>
            <p:ph type="body" idx="1"/>
          </p:nvPr>
        </p:nvSpPr>
        <p:spPr>
          <a:xfrm>
            <a:off x="685480" y="4344607"/>
            <a:ext cx="5487041" cy="411355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5" name="Footer Placeholder 4"/>
          <p:cNvSpPr>
            <a:spLocks noGrp="1"/>
          </p:cNvSpPr>
          <p:nvPr>
            <p:ph type="ftr" sz="quarter" idx="4"/>
          </p:nvPr>
        </p:nvSpPr>
        <p:spPr/>
        <p:txBody>
          <a:bodyPr/>
          <a:lstStyle/>
          <a:p>
            <a:pPr>
              <a:defRPr/>
            </a:pPr>
            <a:r>
              <a:rPr lang="de-DE"/>
              <a:t>8./9. September 2011</a:t>
            </a:r>
          </a:p>
        </p:txBody>
      </p:sp>
    </p:spTree>
    <p:extLst>
      <p:ext uri="{BB962C8B-B14F-4D97-AF65-F5344CB8AC3E}">
        <p14:creationId xmlns:p14="http://schemas.microsoft.com/office/powerpoint/2010/main" val="12090041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id-ID"/>
              <a:t>WU</a:t>
            </a:r>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51BB4CD-60EC-49F8-A0C2-4B0BB83B33E7}" type="slidenum">
              <a:rPr lang="en-GB" altLang="id-ID" smtClean="0">
                <a:solidFill>
                  <a:srgbClr val="000000"/>
                </a:solidFill>
              </a:rPr>
              <a:pPr eaLnBrk="1" hangingPunct="1"/>
              <a:t>88</a:t>
            </a:fld>
            <a:endParaRPr lang="en-GB" altLang="id-ID">
              <a:solidFill>
                <a:srgbClr val="000000"/>
              </a:solidFill>
            </a:endParaRPr>
          </a:p>
        </p:txBody>
      </p:sp>
    </p:spTree>
    <p:extLst>
      <p:ext uri="{BB962C8B-B14F-4D97-AF65-F5344CB8AC3E}">
        <p14:creationId xmlns:p14="http://schemas.microsoft.com/office/powerpoint/2010/main" val="40181441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id-ID"/>
              <a:t>WU</a:t>
            </a:r>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51BB4CD-60EC-49F8-A0C2-4B0BB83B33E7}" type="slidenum">
              <a:rPr lang="en-GB" altLang="id-ID" smtClean="0">
                <a:solidFill>
                  <a:srgbClr val="000000"/>
                </a:solidFill>
              </a:rPr>
              <a:pPr eaLnBrk="1" hangingPunct="1"/>
              <a:t>89</a:t>
            </a:fld>
            <a:endParaRPr lang="en-GB" altLang="id-ID">
              <a:solidFill>
                <a:srgbClr val="000000"/>
              </a:solidFill>
            </a:endParaRPr>
          </a:p>
        </p:txBody>
      </p:sp>
    </p:spTree>
    <p:extLst>
      <p:ext uri="{BB962C8B-B14F-4D97-AF65-F5344CB8AC3E}">
        <p14:creationId xmlns:p14="http://schemas.microsoft.com/office/powerpoint/2010/main" val="22707963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bwMode="auto">
          <a:xfrm>
            <a:off x="342900" y="390525"/>
            <a:ext cx="6172200" cy="3473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id-ID"/>
          </a:p>
        </p:txBody>
      </p:sp>
    </p:spTree>
    <p:extLst>
      <p:ext uri="{BB962C8B-B14F-4D97-AF65-F5344CB8AC3E}">
        <p14:creationId xmlns:p14="http://schemas.microsoft.com/office/powerpoint/2010/main" val="13046498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id-ID"/>
              <a:t>WU</a:t>
            </a:r>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51BB4CD-60EC-49F8-A0C2-4B0BB83B33E7}" type="slidenum">
              <a:rPr lang="en-GB" altLang="id-ID" smtClean="0">
                <a:solidFill>
                  <a:srgbClr val="000000"/>
                </a:solidFill>
              </a:rPr>
              <a:pPr eaLnBrk="1" hangingPunct="1"/>
              <a:t>91</a:t>
            </a:fld>
            <a:endParaRPr lang="en-GB" altLang="id-ID">
              <a:solidFill>
                <a:srgbClr val="000000"/>
              </a:solidFill>
            </a:endParaRPr>
          </a:p>
        </p:txBody>
      </p:sp>
    </p:spTree>
    <p:extLst>
      <p:ext uri="{BB962C8B-B14F-4D97-AF65-F5344CB8AC3E}">
        <p14:creationId xmlns:p14="http://schemas.microsoft.com/office/powerpoint/2010/main" val="38174069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id-ID"/>
              <a:t>WU</a:t>
            </a:r>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51BB4CD-60EC-49F8-A0C2-4B0BB83B33E7}" type="slidenum">
              <a:rPr lang="en-GB" altLang="id-ID" smtClean="0">
                <a:solidFill>
                  <a:srgbClr val="000000"/>
                </a:solidFill>
              </a:rPr>
              <a:pPr eaLnBrk="1" hangingPunct="1"/>
              <a:t>92</a:t>
            </a:fld>
            <a:endParaRPr lang="en-GB" altLang="id-ID">
              <a:solidFill>
                <a:srgbClr val="000000"/>
              </a:solidFill>
            </a:endParaRPr>
          </a:p>
        </p:txBody>
      </p:sp>
    </p:spTree>
    <p:extLst>
      <p:ext uri="{BB962C8B-B14F-4D97-AF65-F5344CB8AC3E}">
        <p14:creationId xmlns:p14="http://schemas.microsoft.com/office/powerpoint/2010/main" val="2920559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id-ID"/>
              <a:t>WU</a:t>
            </a:r>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51BB4CD-60EC-49F8-A0C2-4B0BB83B33E7}" type="slidenum">
              <a:rPr lang="en-GB" altLang="id-ID" smtClean="0">
                <a:solidFill>
                  <a:srgbClr val="000000"/>
                </a:solidFill>
              </a:rPr>
              <a:pPr eaLnBrk="1" hangingPunct="1"/>
              <a:t>93</a:t>
            </a:fld>
            <a:endParaRPr lang="en-GB" altLang="id-ID">
              <a:solidFill>
                <a:srgbClr val="000000"/>
              </a:solidFill>
            </a:endParaRPr>
          </a:p>
        </p:txBody>
      </p:sp>
    </p:spTree>
    <p:extLst>
      <p:ext uri="{BB962C8B-B14F-4D97-AF65-F5344CB8AC3E}">
        <p14:creationId xmlns:p14="http://schemas.microsoft.com/office/powerpoint/2010/main" val="35459238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id-ID"/>
              <a:t>WU</a:t>
            </a:r>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51BB4CD-60EC-49F8-A0C2-4B0BB83B33E7}" type="slidenum">
              <a:rPr lang="en-GB" altLang="id-ID" smtClean="0">
                <a:solidFill>
                  <a:srgbClr val="000000"/>
                </a:solidFill>
              </a:rPr>
              <a:pPr eaLnBrk="1" hangingPunct="1"/>
              <a:t>94</a:t>
            </a:fld>
            <a:endParaRPr lang="en-GB" altLang="id-ID">
              <a:solidFill>
                <a:srgbClr val="000000"/>
              </a:solidFill>
            </a:endParaRPr>
          </a:p>
        </p:txBody>
      </p:sp>
    </p:spTree>
    <p:extLst>
      <p:ext uri="{BB962C8B-B14F-4D97-AF65-F5344CB8AC3E}">
        <p14:creationId xmlns:p14="http://schemas.microsoft.com/office/powerpoint/2010/main" val="12746965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id-ID"/>
              <a:t>WU</a:t>
            </a:r>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51BB4CD-60EC-49F8-A0C2-4B0BB83B33E7}" type="slidenum">
              <a:rPr lang="en-GB" altLang="id-ID" smtClean="0">
                <a:solidFill>
                  <a:srgbClr val="000000"/>
                </a:solidFill>
              </a:rPr>
              <a:pPr eaLnBrk="1" hangingPunct="1"/>
              <a:t>95</a:t>
            </a:fld>
            <a:endParaRPr lang="en-GB" altLang="id-ID">
              <a:solidFill>
                <a:srgbClr val="000000"/>
              </a:solidFill>
            </a:endParaRPr>
          </a:p>
        </p:txBody>
      </p:sp>
    </p:spTree>
    <p:extLst>
      <p:ext uri="{BB962C8B-B14F-4D97-AF65-F5344CB8AC3E}">
        <p14:creationId xmlns:p14="http://schemas.microsoft.com/office/powerpoint/2010/main" val="1910434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122AFBC-3B59-48AF-8F9E-3FA17C6BBAF4}" type="datetimeFigureOut">
              <a:rPr lang="en-US" smtClean="0"/>
              <a:t>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112172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8597348" cy="1325563"/>
          </a:xfrm>
        </p:spPr>
        <p:txBody>
          <a:bodyPr>
            <a:noAutofit/>
          </a:bodyPr>
          <a:lstStyle>
            <a:lvl1pPr algn="ctr">
              <a:defRPr sz="3600"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22AFBC-3B59-48AF-8F9E-3FA17C6BBAF4}" type="datetimeFigureOut">
              <a:rPr lang="en-US" smtClean="0"/>
              <a:t>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758097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09738"/>
            <a:ext cx="10515600" cy="2852737"/>
          </a:xfrm>
        </p:spPr>
        <p:txBody>
          <a:bodyPr anchor="b">
            <a:normAutofit/>
          </a:bodyPr>
          <a:lstStyle>
            <a:lvl1pPr>
              <a:defRPr sz="54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122AFBC-3B59-48AF-8F9E-3FA17C6BBAF4}" type="datetimeFigureOut">
              <a:rPr lang="en-US" smtClean="0"/>
              <a:t>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2895957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122AFBC-3B59-48AF-8F9E-3FA17C6BBAF4}" type="datetimeFigureOut">
              <a:rPr lang="en-US" smtClean="0"/>
              <a:t>2/18/2024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317802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89042" y="365125"/>
            <a:ext cx="9566345" cy="1325563"/>
          </a:xfrm>
        </p:spPr>
        <p:txBody>
          <a:bodyPr>
            <a:normAutofit/>
          </a:bodyPr>
          <a:lstStyle>
            <a:lvl1pPr>
              <a:defRPr sz="3600" b="1"/>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122AFBC-3B59-48AF-8F9E-3FA17C6BBAF4}" type="datetimeFigureOut">
              <a:rPr lang="en-US" smtClean="0"/>
              <a:t>2/18/2024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2312798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600" b="1"/>
            </a:lvl1pPr>
          </a:lstStyle>
          <a:p>
            <a:r>
              <a:rPr lang="en-US" dirty="0"/>
              <a:t>CLICK TO EDIT MASTER TITLE STYLE</a:t>
            </a:r>
          </a:p>
        </p:txBody>
      </p:sp>
      <p:sp>
        <p:nvSpPr>
          <p:cNvPr id="3" name="Date Placeholder 2"/>
          <p:cNvSpPr>
            <a:spLocks noGrp="1"/>
          </p:cNvSpPr>
          <p:nvPr>
            <p:ph type="dt" sz="half" idx="10"/>
          </p:nvPr>
        </p:nvSpPr>
        <p:spPr/>
        <p:txBody>
          <a:bodyPr/>
          <a:lstStyle/>
          <a:p>
            <a:fld id="{A122AFBC-3B59-48AF-8F9E-3FA17C6BBAF4}" type="datetimeFigureOut">
              <a:rPr lang="en-US" smtClean="0"/>
              <a:t>2/18/2024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1596824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22AFBC-3B59-48AF-8F9E-3FA17C6BBAF4}" type="datetimeFigureOut">
              <a:rPr lang="en-US" smtClean="0"/>
              <a:t>2/18/2024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4047036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122AFBC-3B59-48AF-8F9E-3FA17C6BBAF4}" type="datetimeFigureOut">
              <a:rPr lang="en-US" smtClean="0"/>
              <a:t>2/18/2024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317736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122AFBC-3B59-48AF-8F9E-3FA17C6BBAF4}" type="datetimeFigureOut">
              <a:rPr lang="en-US" smtClean="0"/>
              <a:t>2/18/2024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3488274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600" b="1"/>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22AFBC-3B59-48AF-8F9E-3FA17C6BBAF4}" type="datetimeFigureOut">
              <a:rPr lang="en-US" smtClean="0"/>
              <a:t>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1565649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22AFBC-3B59-48AF-8F9E-3FA17C6BBAF4}" type="datetimeFigureOut">
              <a:rPr lang="en-US" smtClean="0"/>
              <a:t>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C5581-7658-4F04-B228-863D16F9D1C4}" type="slidenum">
              <a:rPr lang="en-US" smtClean="0"/>
              <a:t>‹#›</a:t>
            </a:fld>
            <a:endParaRPr lang="en-US"/>
          </a:p>
        </p:txBody>
      </p:sp>
    </p:spTree>
    <p:extLst>
      <p:ext uri="{BB962C8B-B14F-4D97-AF65-F5344CB8AC3E}">
        <p14:creationId xmlns:p14="http://schemas.microsoft.com/office/powerpoint/2010/main" val="919482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2" userDrawn="1">
  <p:cSld name="Title and body 2">
    <p:spTree>
      <p:nvGrpSpPr>
        <p:cNvPr id="1" name="Shape 840"/>
        <p:cNvGrpSpPr/>
        <p:nvPr/>
      </p:nvGrpSpPr>
      <p:grpSpPr>
        <a:xfrm>
          <a:off x="0" y="0"/>
          <a:ext cx="0" cy="0"/>
          <a:chOff x="0" y="0"/>
          <a:chExt cx="0" cy="0"/>
        </a:xfrm>
      </p:grpSpPr>
      <p:sp>
        <p:nvSpPr>
          <p:cNvPr id="841" name="Google Shape;841;p18"/>
          <p:cNvSpPr txBox="1">
            <a:spLocks noGrp="1"/>
          </p:cNvSpPr>
          <p:nvPr>
            <p:ph type="title"/>
          </p:nvPr>
        </p:nvSpPr>
        <p:spPr>
          <a:xfrm>
            <a:off x="1694688" y="451104"/>
            <a:ext cx="8814800" cy="731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3200"/>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dirty="0"/>
              <a:t>Click to edit Master title style</a:t>
            </a:r>
            <a:endParaRPr dirty="0"/>
          </a:p>
        </p:txBody>
      </p:sp>
      <p:cxnSp>
        <p:nvCxnSpPr>
          <p:cNvPr id="843" name="Google Shape;843;p18"/>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844" name="Google Shape;844;p18"/>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845" name="Google Shape;845;p18"/>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846" name="Google Shape;846;p18"/>
          <p:cNvGrpSpPr/>
          <p:nvPr/>
        </p:nvGrpSpPr>
        <p:grpSpPr>
          <a:xfrm flipH="1">
            <a:off x="565001" y="167151"/>
            <a:ext cx="389367" cy="390100"/>
            <a:chOff x="7353050" y="316275"/>
            <a:chExt cx="292025" cy="292575"/>
          </a:xfrm>
        </p:grpSpPr>
        <p:sp>
          <p:nvSpPr>
            <p:cNvPr id="847" name="Google Shape;847;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48" name="Google Shape;848;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49" name="Google Shape;849;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0" name="Google Shape;850;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51" name="Google Shape;851;p18"/>
          <p:cNvGrpSpPr/>
          <p:nvPr/>
        </p:nvGrpSpPr>
        <p:grpSpPr>
          <a:xfrm>
            <a:off x="2184986" y="744217"/>
            <a:ext cx="390815" cy="391184"/>
            <a:chOff x="3164039" y="430875"/>
            <a:chExt cx="293111" cy="293388"/>
          </a:xfrm>
        </p:grpSpPr>
        <p:sp>
          <p:nvSpPr>
            <p:cNvPr id="852" name="Google Shape;852;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3" name="Google Shape;853;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4" name="Google Shape;854;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5" name="Google Shape;855;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6" name="Google Shape;856;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7" name="Google Shape;857;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58" name="Google Shape;858;p18"/>
          <p:cNvGrpSpPr/>
          <p:nvPr/>
        </p:nvGrpSpPr>
        <p:grpSpPr>
          <a:xfrm>
            <a:off x="2122334" y="483467"/>
            <a:ext cx="233351" cy="36000"/>
            <a:chOff x="5662375" y="212375"/>
            <a:chExt cx="175013" cy="27000"/>
          </a:xfrm>
        </p:grpSpPr>
        <p:sp>
          <p:nvSpPr>
            <p:cNvPr id="859" name="Google Shape;859;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0" name="Google Shape;860;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1" name="Google Shape;861;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62" name="Google Shape;862;p18"/>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863" name="Google Shape;863;p18"/>
          <p:cNvGrpSpPr/>
          <p:nvPr/>
        </p:nvGrpSpPr>
        <p:grpSpPr>
          <a:xfrm>
            <a:off x="10431834" y="269833"/>
            <a:ext cx="775733" cy="776467"/>
            <a:chOff x="8064275" y="887850"/>
            <a:chExt cx="581800" cy="582350"/>
          </a:xfrm>
        </p:grpSpPr>
        <p:sp>
          <p:nvSpPr>
            <p:cNvPr id="864" name="Google Shape;86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5" name="Google Shape;86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6" name="Google Shape;86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7" name="Google Shape;86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8" name="Google Shape;86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9" name="Google Shape;86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70" name="Google Shape;870;p18"/>
          <p:cNvGrpSpPr/>
          <p:nvPr/>
        </p:nvGrpSpPr>
        <p:grpSpPr>
          <a:xfrm flipH="1">
            <a:off x="11598201" y="1489985"/>
            <a:ext cx="389367" cy="390100"/>
            <a:chOff x="7353050" y="316275"/>
            <a:chExt cx="292025" cy="292575"/>
          </a:xfrm>
        </p:grpSpPr>
        <p:sp>
          <p:nvSpPr>
            <p:cNvPr id="871" name="Google Shape;87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2" name="Google Shape;87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3" name="Google Shape;87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4" name="Google Shape;87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75" name="Google Shape;875;p18"/>
          <p:cNvGrpSpPr/>
          <p:nvPr/>
        </p:nvGrpSpPr>
        <p:grpSpPr>
          <a:xfrm>
            <a:off x="11571134" y="2109067"/>
            <a:ext cx="233351" cy="36000"/>
            <a:chOff x="5662375" y="212375"/>
            <a:chExt cx="175013" cy="27000"/>
          </a:xfrm>
        </p:grpSpPr>
        <p:sp>
          <p:nvSpPr>
            <p:cNvPr id="876" name="Google Shape;876;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7" name="Google Shape;877;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8" name="Google Shape;878;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79" name="Google Shape;879;p18"/>
          <p:cNvCxnSpPr/>
          <p:nvPr/>
        </p:nvCxnSpPr>
        <p:spPr>
          <a:xfrm flipH="1">
            <a:off x="6802272" y="6017433"/>
            <a:ext cx="1510800" cy="408400"/>
          </a:xfrm>
          <a:prstGeom prst="straightConnector1">
            <a:avLst/>
          </a:prstGeom>
          <a:noFill/>
          <a:ln w="9525" cap="flat" cmpd="sng">
            <a:solidFill>
              <a:schemeClr val="dk2"/>
            </a:solidFill>
            <a:prstDash val="solid"/>
            <a:round/>
            <a:headEnd type="none" w="med" len="med"/>
            <a:tailEnd type="none" w="med" len="med"/>
          </a:ln>
        </p:spPr>
      </p:cxnSp>
      <p:cxnSp>
        <p:nvCxnSpPr>
          <p:cNvPr id="880" name="Google Shape;880;p18"/>
          <p:cNvCxnSpPr/>
          <p:nvPr/>
        </p:nvCxnSpPr>
        <p:spPr>
          <a:xfrm rot="10800000">
            <a:off x="8313072" y="5989767"/>
            <a:ext cx="1789600" cy="420400"/>
          </a:xfrm>
          <a:prstGeom prst="straightConnector1">
            <a:avLst/>
          </a:prstGeom>
          <a:noFill/>
          <a:ln w="9525" cap="flat" cmpd="sng">
            <a:solidFill>
              <a:schemeClr val="dk2"/>
            </a:solidFill>
            <a:prstDash val="solid"/>
            <a:round/>
            <a:headEnd type="none" w="med" len="med"/>
            <a:tailEnd type="none" w="med" len="med"/>
          </a:ln>
        </p:spPr>
      </p:cxnSp>
      <p:cxnSp>
        <p:nvCxnSpPr>
          <p:cNvPr id="881" name="Google Shape;881;p18"/>
          <p:cNvCxnSpPr/>
          <p:nvPr/>
        </p:nvCxnSpPr>
        <p:spPr>
          <a:xfrm flipH="1">
            <a:off x="10063372" y="5877333"/>
            <a:ext cx="1776000" cy="522800"/>
          </a:xfrm>
          <a:prstGeom prst="straightConnector1">
            <a:avLst/>
          </a:prstGeom>
          <a:noFill/>
          <a:ln w="9525" cap="flat" cmpd="sng">
            <a:solidFill>
              <a:schemeClr val="dk2"/>
            </a:solidFill>
            <a:prstDash val="solid"/>
            <a:round/>
            <a:headEnd type="none" w="med" len="med"/>
            <a:tailEnd type="none" w="med" len="med"/>
          </a:ln>
        </p:spPr>
      </p:cxnSp>
      <p:cxnSp>
        <p:nvCxnSpPr>
          <p:cNvPr id="882" name="Google Shape;882;p18"/>
          <p:cNvCxnSpPr/>
          <p:nvPr/>
        </p:nvCxnSpPr>
        <p:spPr>
          <a:xfrm flipH="1">
            <a:off x="11829405" y="5324733"/>
            <a:ext cx="365200" cy="542800"/>
          </a:xfrm>
          <a:prstGeom prst="straightConnector1">
            <a:avLst/>
          </a:prstGeom>
          <a:noFill/>
          <a:ln w="9525" cap="flat" cmpd="sng">
            <a:solidFill>
              <a:schemeClr val="dk2"/>
            </a:solidFill>
            <a:prstDash val="solid"/>
            <a:round/>
            <a:headEnd type="none" w="med" len="med"/>
            <a:tailEnd type="none" w="med" len="med"/>
          </a:ln>
        </p:spPr>
      </p:cxnSp>
      <p:grpSp>
        <p:nvGrpSpPr>
          <p:cNvPr id="883" name="Google Shape;883;p18"/>
          <p:cNvGrpSpPr/>
          <p:nvPr/>
        </p:nvGrpSpPr>
        <p:grpSpPr>
          <a:xfrm>
            <a:off x="9705272" y="6017433"/>
            <a:ext cx="775733" cy="776467"/>
            <a:chOff x="8064275" y="887850"/>
            <a:chExt cx="581800" cy="582350"/>
          </a:xfrm>
        </p:grpSpPr>
        <p:sp>
          <p:nvSpPr>
            <p:cNvPr id="884" name="Google Shape;88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5" name="Google Shape;88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6" name="Google Shape;88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7" name="Google Shape;88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8" name="Google Shape;88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9" name="Google Shape;88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90" name="Google Shape;890;p18"/>
          <p:cNvGrpSpPr/>
          <p:nvPr/>
        </p:nvGrpSpPr>
        <p:grpSpPr>
          <a:xfrm>
            <a:off x="8132606" y="5787285"/>
            <a:ext cx="389367" cy="390100"/>
            <a:chOff x="7353050" y="316275"/>
            <a:chExt cx="292025" cy="292575"/>
          </a:xfrm>
        </p:grpSpPr>
        <p:sp>
          <p:nvSpPr>
            <p:cNvPr id="891" name="Google Shape;89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2" name="Google Shape;89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3" name="Google Shape;89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4" name="Google Shape;89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95" name="Google Shape;895;p18"/>
          <p:cNvGrpSpPr/>
          <p:nvPr/>
        </p:nvGrpSpPr>
        <p:grpSpPr>
          <a:xfrm>
            <a:off x="11723706" y="5753367"/>
            <a:ext cx="233333" cy="233333"/>
            <a:chOff x="8792300" y="321275"/>
            <a:chExt cx="175000" cy="175000"/>
          </a:xfrm>
        </p:grpSpPr>
        <p:sp>
          <p:nvSpPr>
            <p:cNvPr id="896" name="Google Shape;896;p1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7" name="Google Shape;897;p1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8" name="Google Shape;898;p1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9" name="Google Shape;899;p1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00" name="Google Shape;900;p18"/>
          <p:cNvGrpSpPr/>
          <p:nvPr/>
        </p:nvGrpSpPr>
        <p:grpSpPr>
          <a:xfrm flipH="1">
            <a:off x="6630373" y="6210067"/>
            <a:ext cx="390815" cy="391184"/>
            <a:chOff x="3164039" y="430875"/>
            <a:chExt cx="293111" cy="293388"/>
          </a:xfrm>
        </p:grpSpPr>
        <p:sp>
          <p:nvSpPr>
            <p:cNvPr id="901" name="Google Shape;901;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2" name="Google Shape;902;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3" name="Google Shape;903;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4" name="Google Shape;904;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5" name="Google Shape;905;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6" name="Google Shape;906;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07" name="Google Shape;907;p18"/>
          <p:cNvGrpSpPr/>
          <p:nvPr/>
        </p:nvGrpSpPr>
        <p:grpSpPr>
          <a:xfrm>
            <a:off x="11629073" y="5523233"/>
            <a:ext cx="233351" cy="36000"/>
            <a:chOff x="5662375" y="212375"/>
            <a:chExt cx="175013" cy="27000"/>
          </a:xfrm>
        </p:grpSpPr>
        <p:sp>
          <p:nvSpPr>
            <p:cNvPr id="908" name="Google Shape;908;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9" name="Google Shape;909;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10" name="Google Shape;910;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72" name="Content Placeholder 2">
            <a:extLst>
              <a:ext uri="{FF2B5EF4-FFF2-40B4-BE49-F238E27FC236}">
                <a16:creationId xmlns:a16="http://schemas.microsoft.com/office/drawing/2014/main" id="{5F21D606-7811-6C4D-AB74-96BB7C03952E}"/>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608893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3" userDrawn="1">
  <p:cSld name="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3377184" y="451104"/>
            <a:ext cx="5450000"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6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1142" name="Google Shape;1142;p23"/>
          <p:cNvCxnSpPr>
            <a:cxnSpLocks/>
          </p:cNvCxnSpPr>
          <p:nvPr/>
        </p:nvCxnSpPr>
        <p:spPr>
          <a:xfrm rot="10800000">
            <a:off x="11752852" y="4673255"/>
            <a:ext cx="202400" cy="12764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a:cxnSpLocks/>
          </p:cNvCxnSpPr>
          <p:nvPr/>
        </p:nvCxnSpPr>
        <p:spPr>
          <a:xfrm rot="10800000" flipH="1">
            <a:off x="11348852" y="5970821"/>
            <a:ext cx="595600" cy="8852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11749837" y="5751155"/>
            <a:ext cx="389367" cy="390100"/>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49" name="Google Shape;1149;p23"/>
          <p:cNvGrpSpPr/>
          <p:nvPr/>
        </p:nvGrpSpPr>
        <p:grpSpPr>
          <a:xfrm>
            <a:off x="11547238" y="4493155"/>
            <a:ext cx="390815" cy="391184"/>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156" name="Google Shape;1156;p23"/>
          <p:cNvCxnSpPr/>
          <p:nvPr/>
        </p:nvCxnSpPr>
        <p:spPr>
          <a:xfrm rot="10800000">
            <a:off x="-455214"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a:cxnSpLocks/>
          </p:cNvCxnSpPr>
          <p:nvPr/>
        </p:nvCxnSpPr>
        <p:spPr>
          <a:xfrm flipH="1">
            <a:off x="1087586" y="343717"/>
            <a:ext cx="1274614" cy="76265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701186" y="702567"/>
            <a:ext cx="775733" cy="776467"/>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65" name="Google Shape;1165;p23"/>
          <p:cNvGrpSpPr/>
          <p:nvPr/>
        </p:nvGrpSpPr>
        <p:grpSpPr>
          <a:xfrm>
            <a:off x="2167516" y="146057"/>
            <a:ext cx="389367" cy="390100"/>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0" name="Google Shape;1170;p23"/>
          <p:cNvGrpSpPr/>
          <p:nvPr/>
        </p:nvGrpSpPr>
        <p:grpSpPr>
          <a:xfrm>
            <a:off x="1734752" y="536315"/>
            <a:ext cx="233333" cy="233333"/>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5" name="Google Shape;1175;p23"/>
          <p:cNvGrpSpPr/>
          <p:nvPr/>
        </p:nvGrpSpPr>
        <p:grpSpPr>
          <a:xfrm>
            <a:off x="1268886" y="227833"/>
            <a:ext cx="233351" cy="36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9" name="Google Shape;1179;p23"/>
          <p:cNvGrpSpPr/>
          <p:nvPr/>
        </p:nvGrpSpPr>
        <p:grpSpPr>
          <a:xfrm>
            <a:off x="503953" y="1499467"/>
            <a:ext cx="233351" cy="36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6CEEFBA8-6500-934C-849B-E53792D89D9F}"/>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248890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Four columns of text" userDrawn="1">
  <p:cSld name="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2091700" y="589800"/>
            <a:ext cx="8008400" cy="794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2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675" name="Google Shape;675;p15"/>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565001" y="167151"/>
            <a:ext cx="389367" cy="390100"/>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83" name="Google Shape;683;p15"/>
          <p:cNvGrpSpPr/>
          <p:nvPr/>
        </p:nvGrpSpPr>
        <p:grpSpPr>
          <a:xfrm>
            <a:off x="2184986" y="744217"/>
            <a:ext cx="390815" cy="391184"/>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90" name="Google Shape;690;p15"/>
          <p:cNvGrpSpPr/>
          <p:nvPr/>
        </p:nvGrpSpPr>
        <p:grpSpPr>
          <a:xfrm>
            <a:off x="2122334" y="483467"/>
            <a:ext cx="233351" cy="36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694" name="Google Shape;694;p15"/>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10431834" y="269833"/>
            <a:ext cx="775733" cy="776467"/>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2" name="Google Shape;702;p15"/>
          <p:cNvGrpSpPr/>
          <p:nvPr/>
        </p:nvGrpSpPr>
        <p:grpSpPr>
          <a:xfrm flipH="1">
            <a:off x="11598201" y="1489985"/>
            <a:ext cx="389367" cy="390100"/>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7" name="Google Shape;707;p15"/>
          <p:cNvGrpSpPr/>
          <p:nvPr/>
        </p:nvGrpSpPr>
        <p:grpSpPr>
          <a:xfrm>
            <a:off x="11571134" y="2109067"/>
            <a:ext cx="233351" cy="36000"/>
            <a:chOff x="5662375" y="212375"/>
            <a:chExt cx="175013" cy="27000"/>
          </a:xfrm>
        </p:grpSpPr>
        <p:sp>
          <p:nvSpPr>
            <p:cNvPr id="708" name="Google Shape;708;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9" name="Google Shape;709;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10" name="Google Shape;710;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7" name="Content Placeholder 2">
            <a:extLst>
              <a:ext uri="{FF2B5EF4-FFF2-40B4-BE49-F238E27FC236}">
                <a16:creationId xmlns:a16="http://schemas.microsoft.com/office/drawing/2014/main" id="{67D9E08C-91C4-2047-873E-94C8A5B09A67}"/>
              </a:ext>
            </a:extLst>
          </p:cNvPr>
          <p:cNvSpPr>
            <a:spLocks noGrp="1"/>
          </p:cNvSpPr>
          <p:nvPr>
            <p:ph sz="quarter" idx="10"/>
          </p:nvPr>
        </p:nvSpPr>
        <p:spPr>
          <a:xfrm>
            <a:off x="1251125" y="1537517"/>
            <a:ext cx="9645473"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3827831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hree columns of text 4">
  <p:cSld name="Three columns of text 4">
    <p:spTree>
      <p:nvGrpSpPr>
        <p:cNvPr id="1" name="Shape 1090"/>
        <p:cNvGrpSpPr/>
        <p:nvPr/>
      </p:nvGrpSpPr>
      <p:grpSpPr>
        <a:xfrm>
          <a:off x="0" y="0"/>
          <a:ext cx="0" cy="0"/>
          <a:chOff x="0" y="0"/>
          <a:chExt cx="0" cy="0"/>
        </a:xfrm>
      </p:grpSpPr>
      <p:cxnSp>
        <p:nvCxnSpPr>
          <p:cNvPr id="1091" name="Google Shape;1091;p22"/>
          <p:cNvCxnSpPr/>
          <p:nvPr/>
        </p:nvCxnSpPr>
        <p:spPr>
          <a:xfrm>
            <a:off x="787267" y="5787467"/>
            <a:ext cx="893600" cy="564000"/>
          </a:xfrm>
          <a:prstGeom prst="straightConnector1">
            <a:avLst/>
          </a:prstGeom>
          <a:noFill/>
          <a:ln w="9525" cap="flat" cmpd="sng">
            <a:solidFill>
              <a:schemeClr val="dk2"/>
            </a:solidFill>
            <a:prstDash val="solid"/>
            <a:round/>
            <a:headEnd type="none" w="med" len="med"/>
            <a:tailEnd type="none" w="med" len="med"/>
          </a:ln>
        </p:spPr>
      </p:cxnSp>
      <p:sp>
        <p:nvSpPr>
          <p:cNvPr id="1092" name="Google Shape;1092;p22"/>
          <p:cNvSpPr txBox="1">
            <a:spLocks noGrp="1"/>
          </p:cNvSpPr>
          <p:nvPr>
            <p:ph type="title"/>
          </p:nvPr>
        </p:nvSpPr>
        <p:spPr>
          <a:xfrm>
            <a:off x="2944233" y="457033"/>
            <a:ext cx="6303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cxnSp>
        <p:nvCxnSpPr>
          <p:cNvPr id="1093" name="Google Shape;1093;p22"/>
          <p:cNvCxnSpPr/>
          <p:nvPr/>
        </p:nvCxnSpPr>
        <p:spPr>
          <a:xfrm rot="10800000" flipH="1">
            <a:off x="0" y="5776733"/>
            <a:ext cx="787600" cy="885200"/>
          </a:xfrm>
          <a:prstGeom prst="straightConnector1">
            <a:avLst/>
          </a:prstGeom>
          <a:noFill/>
          <a:ln w="9525" cap="flat" cmpd="sng">
            <a:solidFill>
              <a:schemeClr val="dk2"/>
            </a:solidFill>
            <a:prstDash val="solid"/>
            <a:round/>
            <a:headEnd type="none" w="med" len="med"/>
            <a:tailEnd type="none" w="med" len="med"/>
          </a:ln>
        </p:spPr>
      </p:cxnSp>
      <p:grpSp>
        <p:nvGrpSpPr>
          <p:cNvPr id="1094" name="Google Shape;1094;p22"/>
          <p:cNvGrpSpPr/>
          <p:nvPr/>
        </p:nvGrpSpPr>
        <p:grpSpPr>
          <a:xfrm flipH="1">
            <a:off x="575634" y="5578367"/>
            <a:ext cx="389367" cy="390100"/>
            <a:chOff x="7353050" y="316275"/>
            <a:chExt cx="292025" cy="292575"/>
          </a:xfrm>
        </p:grpSpPr>
        <p:sp>
          <p:nvSpPr>
            <p:cNvPr id="1095" name="Google Shape;1095;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96" name="Google Shape;1096;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97" name="Google Shape;1097;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98" name="Google Shape;1098;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99" name="Google Shape;1099;p22"/>
          <p:cNvGrpSpPr/>
          <p:nvPr/>
        </p:nvGrpSpPr>
        <p:grpSpPr>
          <a:xfrm>
            <a:off x="1434386" y="6139567"/>
            <a:ext cx="390815" cy="391184"/>
            <a:chOff x="3164039" y="430875"/>
            <a:chExt cx="293111" cy="293388"/>
          </a:xfrm>
        </p:grpSpPr>
        <p:sp>
          <p:nvSpPr>
            <p:cNvPr id="1100" name="Google Shape;1100;p22"/>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1" name="Google Shape;1101;p22"/>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2" name="Google Shape;1102;p22"/>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3" name="Google Shape;1103;p22"/>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4" name="Google Shape;1104;p22"/>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05" name="Google Shape;1105;p22"/>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106" name="Google Shape;1106;p22"/>
          <p:cNvCxnSpPr/>
          <p:nvPr/>
        </p:nvCxnSpPr>
        <p:spPr>
          <a:xfrm rot="10800000">
            <a:off x="9595967" y="393467"/>
            <a:ext cx="1542800" cy="723600"/>
          </a:xfrm>
          <a:prstGeom prst="straightConnector1">
            <a:avLst/>
          </a:prstGeom>
          <a:noFill/>
          <a:ln w="9525" cap="flat" cmpd="sng">
            <a:solidFill>
              <a:schemeClr val="dk2"/>
            </a:solidFill>
            <a:prstDash val="solid"/>
            <a:round/>
            <a:headEnd type="none" w="med" len="med"/>
            <a:tailEnd type="none" w="med" len="med"/>
          </a:ln>
        </p:spPr>
      </p:cxnSp>
      <p:cxnSp>
        <p:nvCxnSpPr>
          <p:cNvPr id="1107" name="Google Shape;1107;p22"/>
          <p:cNvCxnSpPr/>
          <p:nvPr/>
        </p:nvCxnSpPr>
        <p:spPr>
          <a:xfrm flipH="1">
            <a:off x="11138767" y="-8833"/>
            <a:ext cx="1055200" cy="1115200"/>
          </a:xfrm>
          <a:prstGeom prst="straightConnector1">
            <a:avLst/>
          </a:prstGeom>
          <a:noFill/>
          <a:ln w="9525" cap="flat" cmpd="sng">
            <a:solidFill>
              <a:schemeClr val="dk2"/>
            </a:solidFill>
            <a:prstDash val="solid"/>
            <a:round/>
            <a:headEnd type="none" w="med" len="med"/>
            <a:tailEnd type="none" w="med" len="med"/>
          </a:ln>
        </p:spPr>
      </p:cxnSp>
      <p:grpSp>
        <p:nvGrpSpPr>
          <p:cNvPr id="1108" name="Google Shape;1108;p22"/>
          <p:cNvGrpSpPr/>
          <p:nvPr/>
        </p:nvGrpSpPr>
        <p:grpSpPr>
          <a:xfrm>
            <a:off x="10752367" y="702567"/>
            <a:ext cx="775733" cy="776467"/>
            <a:chOff x="8064275" y="887850"/>
            <a:chExt cx="581800" cy="582350"/>
          </a:xfrm>
        </p:grpSpPr>
        <p:sp>
          <p:nvSpPr>
            <p:cNvPr id="1109" name="Google Shape;1109;p2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0" name="Google Shape;1110;p2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1" name="Google Shape;1111;p2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2" name="Google Shape;1112;p2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3" name="Google Shape;1113;p2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4" name="Google Shape;1114;p2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15" name="Google Shape;1115;p22"/>
          <p:cNvGrpSpPr/>
          <p:nvPr/>
        </p:nvGrpSpPr>
        <p:grpSpPr>
          <a:xfrm>
            <a:off x="9378501" y="227834"/>
            <a:ext cx="389367" cy="390100"/>
            <a:chOff x="7353050" y="316275"/>
            <a:chExt cx="292025" cy="292575"/>
          </a:xfrm>
        </p:grpSpPr>
        <p:sp>
          <p:nvSpPr>
            <p:cNvPr id="1116" name="Google Shape;1116;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7" name="Google Shape;1117;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8" name="Google Shape;1118;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19" name="Google Shape;1119;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20" name="Google Shape;1120;p22"/>
          <p:cNvGrpSpPr/>
          <p:nvPr/>
        </p:nvGrpSpPr>
        <p:grpSpPr>
          <a:xfrm>
            <a:off x="11677267" y="306200"/>
            <a:ext cx="233333" cy="233333"/>
            <a:chOff x="8792300" y="321275"/>
            <a:chExt cx="175000" cy="175000"/>
          </a:xfrm>
        </p:grpSpPr>
        <p:sp>
          <p:nvSpPr>
            <p:cNvPr id="1121" name="Google Shape;1121;p2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2" name="Google Shape;1122;p2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3" name="Google Shape;1123;p2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4" name="Google Shape;1124;p2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25" name="Google Shape;1125;p22"/>
          <p:cNvGrpSpPr/>
          <p:nvPr/>
        </p:nvGrpSpPr>
        <p:grpSpPr>
          <a:xfrm>
            <a:off x="11320067" y="227833"/>
            <a:ext cx="233351" cy="36000"/>
            <a:chOff x="5662375" y="212375"/>
            <a:chExt cx="175013" cy="27000"/>
          </a:xfrm>
        </p:grpSpPr>
        <p:sp>
          <p:nvSpPr>
            <p:cNvPr id="1126" name="Google Shape;1126;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7" name="Google Shape;1127;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28" name="Google Shape;1128;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29" name="Google Shape;1129;p22"/>
          <p:cNvGrpSpPr/>
          <p:nvPr/>
        </p:nvGrpSpPr>
        <p:grpSpPr>
          <a:xfrm>
            <a:off x="10555134" y="1499467"/>
            <a:ext cx="233351" cy="36000"/>
            <a:chOff x="5662375" y="212375"/>
            <a:chExt cx="175013" cy="27000"/>
          </a:xfrm>
        </p:grpSpPr>
        <p:sp>
          <p:nvSpPr>
            <p:cNvPr id="1130" name="Google Shape;1130;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31" name="Google Shape;1131;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32" name="Google Shape;1132;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133" name="Google Shape;1133;p22"/>
          <p:cNvSpPr txBox="1">
            <a:spLocks noGrp="1"/>
          </p:cNvSpPr>
          <p:nvPr>
            <p:ph type="subTitle" idx="1"/>
          </p:nvPr>
        </p:nvSpPr>
        <p:spPr>
          <a:xfrm>
            <a:off x="7522464" y="3657600"/>
            <a:ext cx="2487200" cy="536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4" name="Google Shape;1134;p22"/>
          <p:cNvSpPr txBox="1">
            <a:spLocks noGrp="1"/>
          </p:cNvSpPr>
          <p:nvPr>
            <p:ph type="subTitle" idx="2"/>
          </p:nvPr>
        </p:nvSpPr>
        <p:spPr>
          <a:xfrm>
            <a:off x="4852416" y="2182368"/>
            <a:ext cx="2487200" cy="536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5" name="Google Shape;1135;p22"/>
          <p:cNvSpPr txBox="1">
            <a:spLocks noGrp="1"/>
          </p:cNvSpPr>
          <p:nvPr>
            <p:ph type="subTitle" idx="3"/>
          </p:nvPr>
        </p:nvSpPr>
        <p:spPr>
          <a:xfrm>
            <a:off x="2182368" y="2999232"/>
            <a:ext cx="2487200" cy="536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6" name="Google Shape;1136;p22"/>
          <p:cNvSpPr txBox="1">
            <a:spLocks noGrp="1"/>
          </p:cNvSpPr>
          <p:nvPr>
            <p:ph type="subTitle" idx="4"/>
          </p:nvPr>
        </p:nvSpPr>
        <p:spPr>
          <a:xfrm>
            <a:off x="7522464" y="4108704"/>
            <a:ext cx="2487200" cy="81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7" name="Google Shape;1137;p22"/>
          <p:cNvSpPr txBox="1">
            <a:spLocks noGrp="1"/>
          </p:cNvSpPr>
          <p:nvPr>
            <p:ph type="subTitle" idx="5"/>
          </p:nvPr>
        </p:nvSpPr>
        <p:spPr>
          <a:xfrm>
            <a:off x="4852416" y="2633472"/>
            <a:ext cx="2487200" cy="81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8" name="Google Shape;1138;p22"/>
          <p:cNvSpPr txBox="1">
            <a:spLocks noGrp="1"/>
          </p:cNvSpPr>
          <p:nvPr>
            <p:ph type="subTitle" idx="6"/>
          </p:nvPr>
        </p:nvSpPr>
        <p:spPr>
          <a:xfrm>
            <a:off x="2182368" y="3462528"/>
            <a:ext cx="2487200" cy="81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372651997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hree columns of text" userDrawn="1">
  <p:cSld name="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2292096" y="451104"/>
            <a:ext cx="7437200" cy="79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2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645" name="Google Shape;645;p14"/>
          <p:cNvGrpSpPr/>
          <p:nvPr/>
        </p:nvGrpSpPr>
        <p:grpSpPr>
          <a:xfrm>
            <a:off x="348948" y="-1544"/>
            <a:ext cx="11400435" cy="5308800"/>
            <a:chOff x="261711" y="-1158"/>
            <a:chExt cx="8550326" cy="3981600"/>
          </a:xfrm>
        </p:grpSpPr>
        <p:cxnSp>
          <p:nvCxnSpPr>
            <p:cNvPr id="646" name="Google Shape;646;p14"/>
            <p:cNvCxnSpPr/>
            <p:nvPr/>
          </p:nvCxnSpPr>
          <p:spPr>
            <a:xfrm>
              <a:off x="515925" y="-1158"/>
              <a:ext cx="0" cy="39816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14"/>
            <p:cNvCxnSpPr/>
            <p:nvPr/>
          </p:nvCxnSpPr>
          <p:spPr>
            <a:xfrm>
              <a:off x="8666025" y="-1158"/>
              <a:ext cx="0" cy="1902000"/>
            </a:xfrm>
            <a:prstGeom prst="straightConnector1">
              <a:avLst/>
            </a:prstGeom>
            <a:noFill/>
            <a:ln w="9525" cap="flat" cmpd="sng">
              <a:solidFill>
                <a:schemeClr val="dk1"/>
              </a:solidFill>
              <a:prstDash val="solid"/>
              <a:round/>
              <a:headEnd type="none" w="med" len="med"/>
              <a:tailEnd type="none" w="med" len="med"/>
            </a:ln>
          </p:spPr>
        </p:cxnSp>
        <p:grpSp>
          <p:nvGrpSpPr>
            <p:cNvPr id="648" name="Google Shape;648;p14"/>
            <p:cNvGrpSpPr/>
            <p:nvPr/>
          </p:nvGrpSpPr>
          <p:grpSpPr>
            <a:xfrm rot="10800000">
              <a:off x="343275" y="3300779"/>
              <a:ext cx="344736" cy="345385"/>
              <a:chOff x="7353050" y="316275"/>
              <a:chExt cx="292025" cy="292575"/>
            </a:xfrm>
          </p:grpSpPr>
          <p:sp>
            <p:nvSpPr>
              <p:cNvPr id="649" name="Google Shape;649;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0" name="Google Shape;650;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1" name="Google Shape;651;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2" name="Google Shape;652;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3" name="Google Shape;653;p14"/>
            <p:cNvGrpSpPr/>
            <p:nvPr/>
          </p:nvGrpSpPr>
          <p:grpSpPr>
            <a:xfrm rot="10800000">
              <a:off x="8520013" y="714742"/>
              <a:ext cx="292025" cy="292575"/>
              <a:chOff x="7353050" y="316275"/>
              <a:chExt cx="292025" cy="292575"/>
            </a:xfrm>
          </p:grpSpPr>
          <p:sp>
            <p:nvSpPr>
              <p:cNvPr id="654" name="Google Shape;654;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5" name="Google Shape;655;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6" name="Google Shape;656;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7" name="Google Shape;657;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8" name="Google Shape;658;p14"/>
            <p:cNvGrpSpPr/>
            <p:nvPr/>
          </p:nvGrpSpPr>
          <p:grpSpPr>
            <a:xfrm rot="10800000">
              <a:off x="261711" y="465077"/>
              <a:ext cx="507562" cy="507984"/>
              <a:chOff x="8064275" y="887850"/>
              <a:chExt cx="581800" cy="582350"/>
            </a:xfrm>
          </p:grpSpPr>
          <p:sp>
            <p:nvSpPr>
              <p:cNvPr id="659" name="Google Shape;659;p1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0" name="Google Shape;660;p1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1" name="Google Shape;661;p1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2" name="Google Shape;662;p1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3" name="Google Shape;663;p1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4" name="Google Shape;664;p1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9" name="Content Placeholder 2">
            <a:extLst>
              <a:ext uri="{FF2B5EF4-FFF2-40B4-BE49-F238E27FC236}">
                <a16:creationId xmlns:a16="http://schemas.microsoft.com/office/drawing/2014/main" id="{6B70BBEB-3126-444C-8818-27F0463FC096}"/>
              </a:ext>
            </a:extLst>
          </p:cNvPr>
          <p:cNvSpPr>
            <a:spLocks noGrp="1"/>
          </p:cNvSpPr>
          <p:nvPr>
            <p:ph sz="quarter" idx="10"/>
          </p:nvPr>
        </p:nvSpPr>
        <p:spPr>
          <a:xfrm>
            <a:off x="1251125" y="1537517"/>
            <a:ext cx="9645473"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19406756"/>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4" userDrawn="1">
  <p:cSld name="Background 4">
    <p:spTree>
      <p:nvGrpSpPr>
        <p:cNvPr id="1" name="Shape 1478"/>
        <p:cNvGrpSpPr/>
        <p:nvPr/>
      </p:nvGrpSpPr>
      <p:grpSpPr>
        <a:xfrm>
          <a:off x="0" y="0"/>
          <a:ext cx="0" cy="0"/>
          <a:chOff x="0" y="0"/>
          <a:chExt cx="0" cy="0"/>
        </a:xfrm>
      </p:grpSpPr>
      <p:grpSp>
        <p:nvGrpSpPr>
          <p:cNvPr id="1479" name="Google Shape;1479;p30"/>
          <p:cNvGrpSpPr/>
          <p:nvPr/>
        </p:nvGrpSpPr>
        <p:grpSpPr>
          <a:xfrm>
            <a:off x="-9156" y="-8833"/>
            <a:ext cx="12203123" cy="6802733"/>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 name="Title 1">
            <a:extLst>
              <a:ext uri="{FF2B5EF4-FFF2-40B4-BE49-F238E27FC236}">
                <a16:creationId xmlns:a16="http://schemas.microsoft.com/office/drawing/2014/main" id="{5B73B181-37DD-B04D-9247-35A35B04868F}"/>
              </a:ext>
            </a:extLst>
          </p:cNvPr>
          <p:cNvSpPr>
            <a:spLocks noGrp="1"/>
          </p:cNvSpPr>
          <p:nvPr>
            <p:ph type="title"/>
          </p:nvPr>
        </p:nvSpPr>
        <p:spPr/>
        <p:txBody>
          <a:bodyPr/>
          <a:lstStyle>
            <a:lvl1pPr algn="ctr">
              <a:defRPr sz="3200"/>
            </a:lvl1pPr>
          </a:lstStyle>
          <a:p>
            <a:r>
              <a:rPr lang="en-US"/>
              <a:t>Click to edit Master title style</a:t>
            </a:r>
          </a:p>
        </p:txBody>
      </p:sp>
      <p:sp>
        <p:nvSpPr>
          <p:cNvPr id="70" name="Content Placeholder 2">
            <a:extLst>
              <a:ext uri="{FF2B5EF4-FFF2-40B4-BE49-F238E27FC236}">
                <a16:creationId xmlns:a16="http://schemas.microsoft.com/office/drawing/2014/main" id="{EA21B109-B838-F34D-B6D2-DE88FFFE31EF}"/>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11880240"/>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1418"/>
        <p:cNvGrpSpPr/>
        <p:nvPr/>
      </p:nvGrpSpPr>
      <p:grpSpPr>
        <a:xfrm>
          <a:off x="0" y="0"/>
          <a:ext cx="0" cy="0"/>
          <a:chOff x="0" y="0"/>
          <a:chExt cx="0" cy="0"/>
        </a:xfrm>
      </p:grpSpPr>
      <p:grpSp>
        <p:nvGrpSpPr>
          <p:cNvPr id="1419" name="Google Shape;1419;p29"/>
          <p:cNvGrpSpPr/>
          <p:nvPr/>
        </p:nvGrpSpPr>
        <p:grpSpPr>
          <a:xfrm>
            <a:off x="577134" y="0"/>
            <a:ext cx="11037733" cy="6887600"/>
            <a:chOff x="432850" y="0"/>
            <a:chExt cx="8278300" cy="5165700"/>
          </a:xfrm>
        </p:grpSpPr>
        <p:cxnSp>
          <p:nvCxnSpPr>
            <p:cNvPr id="1420" name="Google Shape;1420;p29"/>
            <p:cNvCxnSpPr/>
            <p:nvPr/>
          </p:nvCxnSpPr>
          <p:spPr>
            <a:xfrm rot="10800000">
              <a:off x="8420275" y="2664300"/>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21" name="Google Shape;1421;p29"/>
            <p:cNvGrpSpPr/>
            <p:nvPr/>
          </p:nvGrpSpPr>
          <p:grpSpPr>
            <a:xfrm>
              <a:off x="8129350" y="4292175"/>
              <a:ext cx="581800" cy="582350"/>
              <a:chOff x="8064275" y="887850"/>
              <a:chExt cx="581800" cy="582350"/>
            </a:xfrm>
          </p:grpSpPr>
          <p:sp>
            <p:nvSpPr>
              <p:cNvPr id="1422" name="Google Shape;1422;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3" name="Google Shape;1423;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4" name="Google Shape;1424;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5" name="Google Shape;1425;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6" name="Google Shape;1426;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7" name="Google Shape;1427;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28" name="Google Shape;1428;p29"/>
            <p:cNvGrpSpPr/>
            <p:nvPr/>
          </p:nvGrpSpPr>
          <p:grpSpPr>
            <a:xfrm>
              <a:off x="8274238" y="3720600"/>
              <a:ext cx="292025" cy="292575"/>
              <a:chOff x="7353050" y="316275"/>
              <a:chExt cx="292025" cy="292575"/>
            </a:xfrm>
          </p:grpSpPr>
          <p:sp>
            <p:nvSpPr>
              <p:cNvPr id="1429" name="Google Shape;1429;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0" name="Google Shape;1430;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1" name="Google Shape;1431;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2" name="Google Shape;1432;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33" name="Google Shape;1433;p29"/>
            <p:cNvGrpSpPr/>
            <p:nvPr/>
          </p:nvGrpSpPr>
          <p:grpSpPr>
            <a:xfrm>
              <a:off x="8332763" y="3212475"/>
              <a:ext cx="175000" cy="175000"/>
              <a:chOff x="8792300" y="321275"/>
              <a:chExt cx="175000" cy="175000"/>
            </a:xfrm>
          </p:grpSpPr>
          <p:sp>
            <p:nvSpPr>
              <p:cNvPr id="1434" name="Google Shape;1434;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5" name="Google Shape;1435;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6" name="Google Shape;1436;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7" name="Google Shape;1437;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438" name="Google Shape;1438;p29"/>
            <p:cNvCxnSpPr/>
            <p:nvPr/>
          </p:nvCxnSpPr>
          <p:spPr>
            <a:xfrm>
              <a:off x="723725" y="613"/>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39" name="Google Shape;1439;p29"/>
            <p:cNvGrpSpPr/>
            <p:nvPr/>
          </p:nvGrpSpPr>
          <p:grpSpPr>
            <a:xfrm rot="10800000">
              <a:off x="432850" y="291788"/>
              <a:ext cx="581800" cy="582350"/>
              <a:chOff x="8064275" y="887850"/>
              <a:chExt cx="581800" cy="582350"/>
            </a:xfrm>
          </p:grpSpPr>
          <p:sp>
            <p:nvSpPr>
              <p:cNvPr id="1440" name="Google Shape;1440;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1" name="Google Shape;1441;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2" name="Google Shape;1442;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3" name="Google Shape;1443;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4" name="Google Shape;1444;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5" name="Google Shape;1445;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46" name="Google Shape;1446;p29"/>
            <p:cNvGrpSpPr/>
            <p:nvPr/>
          </p:nvGrpSpPr>
          <p:grpSpPr>
            <a:xfrm rot="10800000">
              <a:off x="577738" y="1153138"/>
              <a:ext cx="292025" cy="292575"/>
              <a:chOff x="7353050" y="316275"/>
              <a:chExt cx="292025" cy="292575"/>
            </a:xfrm>
          </p:grpSpPr>
          <p:sp>
            <p:nvSpPr>
              <p:cNvPr id="1447" name="Google Shape;1447;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8" name="Google Shape;1448;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9" name="Google Shape;1449;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0" name="Google Shape;1450;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51" name="Google Shape;1451;p29"/>
            <p:cNvGrpSpPr/>
            <p:nvPr/>
          </p:nvGrpSpPr>
          <p:grpSpPr>
            <a:xfrm rot="10800000">
              <a:off x="636238" y="1778838"/>
              <a:ext cx="175000" cy="175000"/>
              <a:chOff x="8792300" y="321275"/>
              <a:chExt cx="175000" cy="175000"/>
            </a:xfrm>
          </p:grpSpPr>
          <p:sp>
            <p:nvSpPr>
              <p:cNvPr id="1452" name="Google Shape;1452;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3" name="Google Shape;1453;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4" name="Google Shape;1454;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5" name="Google Shape;1455;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56" name="Google Shape;1456;p29"/>
            <p:cNvGrpSpPr/>
            <p:nvPr/>
          </p:nvGrpSpPr>
          <p:grpSpPr>
            <a:xfrm>
              <a:off x="432850" y="2003163"/>
              <a:ext cx="175013" cy="27000"/>
              <a:chOff x="5662375" y="212375"/>
              <a:chExt cx="175013" cy="27000"/>
            </a:xfrm>
          </p:grpSpPr>
          <p:sp>
            <p:nvSpPr>
              <p:cNvPr id="1457" name="Google Shape;1457;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8" name="Google Shape;1458;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9" name="Google Shape;1459;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60" name="Google Shape;1460;p29"/>
            <p:cNvGrpSpPr/>
            <p:nvPr/>
          </p:nvGrpSpPr>
          <p:grpSpPr>
            <a:xfrm>
              <a:off x="788100" y="208488"/>
              <a:ext cx="175013" cy="27000"/>
              <a:chOff x="5662375" y="212375"/>
              <a:chExt cx="175013" cy="27000"/>
            </a:xfrm>
          </p:grpSpPr>
          <p:sp>
            <p:nvSpPr>
              <p:cNvPr id="1461" name="Google Shape;1461;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2" name="Google Shape;1462;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3" name="Google Shape;1463;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64" name="Google Shape;1464;p29"/>
            <p:cNvGrpSpPr/>
            <p:nvPr/>
          </p:nvGrpSpPr>
          <p:grpSpPr>
            <a:xfrm>
              <a:off x="8129350" y="4988725"/>
              <a:ext cx="175013" cy="27000"/>
              <a:chOff x="5662375" y="212375"/>
              <a:chExt cx="175013" cy="27000"/>
            </a:xfrm>
          </p:grpSpPr>
          <p:sp>
            <p:nvSpPr>
              <p:cNvPr id="1465" name="Google Shape;1465;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6" name="Google Shape;1466;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7" name="Google Shape;1467;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68" name="Google Shape;1468;p29"/>
            <p:cNvGrpSpPr/>
            <p:nvPr/>
          </p:nvGrpSpPr>
          <p:grpSpPr>
            <a:xfrm>
              <a:off x="8497550" y="3429425"/>
              <a:ext cx="175013" cy="27000"/>
              <a:chOff x="5662375" y="212375"/>
              <a:chExt cx="175013" cy="27000"/>
            </a:xfrm>
          </p:grpSpPr>
          <p:sp>
            <p:nvSpPr>
              <p:cNvPr id="1469" name="Google Shape;1469;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0" name="Google Shape;1470;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1" name="Google Shape;1471;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472" name="Google Shape;1472;p29"/>
            <p:cNvCxnSpPr/>
            <p:nvPr/>
          </p:nvCxnSpPr>
          <p:spPr>
            <a:xfrm>
              <a:off x="8407225" y="0"/>
              <a:ext cx="0" cy="2160900"/>
            </a:xfrm>
            <a:prstGeom prst="straightConnector1">
              <a:avLst/>
            </a:prstGeom>
            <a:noFill/>
            <a:ln w="9525" cap="flat" cmpd="sng">
              <a:solidFill>
                <a:srgbClr val="595959"/>
              </a:solidFill>
              <a:prstDash val="solid"/>
              <a:round/>
              <a:headEnd type="none" w="med" len="med"/>
              <a:tailEnd type="none" w="med" len="med"/>
            </a:ln>
          </p:spPr>
        </p:cxnSp>
        <p:cxnSp>
          <p:nvCxnSpPr>
            <p:cNvPr id="1473" name="Google Shape;1473;p29"/>
            <p:cNvCxnSpPr/>
            <p:nvPr/>
          </p:nvCxnSpPr>
          <p:spPr>
            <a:xfrm>
              <a:off x="718025" y="2985634"/>
              <a:ext cx="0" cy="2160900"/>
            </a:xfrm>
            <a:prstGeom prst="straightConnector1">
              <a:avLst/>
            </a:prstGeom>
            <a:noFill/>
            <a:ln w="9525" cap="flat" cmpd="sng">
              <a:solidFill>
                <a:srgbClr val="595959"/>
              </a:solidFill>
              <a:prstDash val="solid"/>
              <a:round/>
              <a:headEnd type="none" w="med" len="med"/>
              <a:tailEnd type="none" w="med" len="med"/>
            </a:ln>
          </p:spPr>
        </p:cxnSp>
        <p:sp>
          <p:nvSpPr>
            <p:cNvPr id="1474" name="Google Shape;1474;p29"/>
            <p:cNvSpPr/>
            <p:nvPr/>
          </p:nvSpPr>
          <p:spPr>
            <a:xfrm>
              <a:off x="671825" y="458788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5" name="Google Shape;1475;p29"/>
            <p:cNvSpPr/>
            <p:nvPr/>
          </p:nvSpPr>
          <p:spPr>
            <a:xfrm>
              <a:off x="671825" y="394033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6" name="Google Shape;1476;p29"/>
            <p:cNvSpPr/>
            <p:nvPr/>
          </p:nvSpPr>
          <p:spPr>
            <a:xfrm>
              <a:off x="8361025" y="1453500"/>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7" name="Google Shape;1477;p29"/>
            <p:cNvSpPr/>
            <p:nvPr/>
          </p:nvSpPr>
          <p:spPr>
            <a:xfrm>
              <a:off x="8361025" y="234875"/>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2171778097"/>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ix columns of text" userDrawn="1">
  <p:cSld name="Six columns of text">
    <p:spTree>
      <p:nvGrpSpPr>
        <p:cNvPr id="1" name="Shape 760"/>
        <p:cNvGrpSpPr/>
        <p:nvPr/>
      </p:nvGrpSpPr>
      <p:grpSpPr>
        <a:xfrm>
          <a:off x="0" y="0"/>
          <a:ext cx="0" cy="0"/>
          <a:chOff x="0" y="0"/>
          <a:chExt cx="0" cy="0"/>
        </a:xfrm>
      </p:grpSpPr>
      <p:sp>
        <p:nvSpPr>
          <p:cNvPr id="761" name="Google Shape;761;p17"/>
          <p:cNvSpPr txBox="1">
            <a:spLocks noGrp="1"/>
          </p:cNvSpPr>
          <p:nvPr>
            <p:ph type="title"/>
          </p:nvPr>
        </p:nvSpPr>
        <p:spPr>
          <a:xfrm>
            <a:off x="3590822" y="689470"/>
            <a:ext cx="5010355" cy="7680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3200"/>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cxnSp>
        <p:nvCxnSpPr>
          <p:cNvPr id="774" name="Google Shape;774;p17"/>
          <p:cNvCxnSpPr/>
          <p:nvPr/>
        </p:nvCxnSpPr>
        <p:spPr>
          <a:xfrm>
            <a:off x="3872377" y="6017433"/>
            <a:ext cx="1510800" cy="408400"/>
          </a:xfrm>
          <a:prstGeom prst="straightConnector1">
            <a:avLst/>
          </a:prstGeom>
          <a:noFill/>
          <a:ln w="9525" cap="flat" cmpd="sng">
            <a:solidFill>
              <a:schemeClr val="dk1"/>
            </a:solidFill>
            <a:prstDash val="solid"/>
            <a:round/>
            <a:headEnd type="none" w="med" len="med"/>
            <a:tailEnd type="none" w="med" len="med"/>
          </a:ln>
        </p:spPr>
      </p:cxnSp>
      <p:cxnSp>
        <p:nvCxnSpPr>
          <p:cNvPr id="775" name="Google Shape;775;p17"/>
          <p:cNvCxnSpPr/>
          <p:nvPr/>
        </p:nvCxnSpPr>
        <p:spPr>
          <a:xfrm rot="10800000" flipH="1">
            <a:off x="2082777" y="5989767"/>
            <a:ext cx="1789600" cy="420400"/>
          </a:xfrm>
          <a:prstGeom prst="straightConnector1">
            <a:avLst/>
          </a:prstGeom>
          <a:noFill/>
          <a:ln w="9525" cap="flat" cmpd="sng">
            <a:solidFill>
              <a:schemeClr val="dk1"/>
            </a:solidFill>
            <a:prstDash val="solid"/>
            <a:round/>
            <a:headEnd type="none" w="med" len="med"/>
            <a:tailEnd type="none" w="med" len="med"/>
          </a:ln>
        </p:spPr>
      </p:cxnSp>
      <p:cxnSp>
        <p:nvCxnSpPr>
          <p:cNvPr id="776" name="Google Shape;776;p17"/>
          <p:cNvCxnSpPr/>
          <p:nvPr/>
        </p:nvCxnSpPr>
        <p:spPr>
          <a:xfrm>
            <a:off x="346077" y="5877333"/>
            <a:ext cx="1776000" cy="522800"/>
          </a:xfrm>
          <a:prstGeom prst="straightConnector1">
            <a:avLst/>
          </a:prstGeom>
          <a:noFill/>
          <a:ln w="9525" cap="flat" cmpd="sng">
            <a:solidFill>
              <a:schemeClr val="dk1"/>
            </a:solidFill>
            <a:prstDash val="solid"/>
            <a:round/>
            <a:headEnd type="none" w="med" len="med"/>
            <a:tailEnd type="none" w="med" len="med"/>
          </a:ln>
        </p:spPr>
      </p:cxnSp>
      <p:cxnSp>
        <p:nvCxnSpPr>
          <p:cNvPr id="777" name="Google Shape;777;p17"/>
          <p:cNvCxnSpPr/>
          <p:nvPr/>
        </p:nvCxnSpPr>
        <p:spPr>
          <a:xfrm>
            <a:off x="-9156" y="5324733"/>
            <a:ext cx="365200" cy="542800"/>
          </a:xfrm>
          <a:prstGeom prst="straightConnector1">
            <a:avLst/>
          </a:prstGeom>
          <a:noFill/>
          <a:ln w="9525" cap="flat" cmpd="sng">
            <a:solidFill>
              <a:schemeClr val="dk1"/>
            </a:solidFill>
            <a:prstDash val="solid"/>
            <a:round/>
            <a:headEnd type="none" w="med" len="med"/>
            <a:tailEnd type="none" w="med" len="med"/>
          </a:ln>
        </p:spPr>
      </p:cxnSp>
      <p:grpSp>
        <p:nvGrpSpPr>
          <p:cNvPr id="778" name="Google Shape;778;p17"/>
          <p:cNvGrpSpPr/>
          <p:nvPr/>
        </p:nvGrpSpPr>
        <p:grpSpPr>
          <a:xfrm flipH="1">
            <a:off x="1704444" y="6017433"/>
            <a:ext cx="775733" cy="776467"/>
            <a:chOff x="8064275" y="887850"/>
            <a:chExt cx="581800" cy="582350"/>
          </a:xfrm>
        </p:grpSpPr>
        <p:sp>
          <p:nvSpPr>
            <p:cNvPr id="779" name="Google Shape;779;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0" name="Google Shape;780;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1" name="Google Shape;781;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2" name="Google Shape;782;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3" name="Google Shape;783;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4" name="Google Shape;784;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85" name="Google Shape;785;p17"/>
          <p:cNvGrpSpPr/>
          <p:nvPr/>
        </p:nvGrpSpPr>
        <p:grpSpPr>
          <a:xfrm flipH="1">
            <a:off x="3663478" y="5787285"/>
            <a:ext cx="389367" cy="390100"/>
            <a:chOff x="7353050" y="316275"/>
            <a:chExt cx="292025" cy="292575"/>
          </a:xfrm>
        </p:grpSpPr>
        <p:sp>
          <p:nvSpPr>
            <p:cNvPr id="786" name="Google Shape;786;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7" name="Google Shape;787;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8" name="Google Shape;788;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9" name="Google Shape;789;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90" name="Google Shape;790;p17"/>
          <p:cNvGrpSpPr/>
          <p:nvPr/>
        </p:nvGrpSpPr>
        <p:grpSpPr>
          <a:xfrm flipH="1">
            <a:off x="228411" y="5753367"/>
            <a:ext cx="233333" cy="233333"/>
            <a:chOff x="8792300" y="321275"/>
            <a:chExt cx="175000" cy="175000"/>
          </a:xfrm>
        </p:grpSpPr>
        <p:sp>
          <p:nvSpPr>
            <p:cNvPr id="791" name="Google Shape;791;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2" name="Google Shape;792;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3" name="Google Shape;793;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4" name="Google Shape;794;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95" name="Google Shape;795;p17"/>
          <p:cNvGrpSpPr/>
          <p:nvPr/>
        </p:nvGrpSpPr>
        <p:grpSpPr>
          <a:xfrm>
            <a:off x="5164263" y="6210067"/>
            <a:ext cx="390815" cy="391184"/>
            <a:chOff x="3164039" y="430875"/>
            <a:chExt cx="293111" cy="293388"/>
          </a:xfrm>
        </p:grpSpPr>
        <p:sp>
          <p:nvSpPr>
            <p:cNvPr id="796" name="Google Shape;796;p1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7" name="Google Shape;797;p1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8" name="Google Shape;798;p1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9" name="Google Shape;799;p1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0" name="Google Shape;800;p1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1" name="Google Shape;801;p1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02" name="Google Shape;802;p17"/>
          <p:cNvGrpSpPr/>
          <p:nvPr/>
        </p:nvGrpSpPr>
        <p:grpSpPr>
          <a:xfrm flipH="1">
            <a:off x="323027" y="5523233"/>
            <a:ext cx="233351" cy="36000"/>
            <a:chOff x="5662375" y="212375"/>
            <a:chExt cx="175013" cy="27000"/>
          </a:xfrm>
        </p:grpSpPr>
        <p:sp>
          <p:nvSpPr>
            <p:cNvPr id="803" name="Google Shape;80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4" name="Google Shape;80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5" name="Google Shape;80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06" name="Google Shape;806;p17"/>
          <p:cNvCxnSpPr/>
          <p:nvPr/>
        </p:nvCxnSpPr>
        <p:spPr>
          <a:xfrm rot="10800000">
            <a:off x="7993400" y="302133"/>
            <a:ext cx="2006000" cy="299600"/>
          </a:xfrm>
          <a:prstGeom prst="straightConnector1">
            <a:avLst/>
          </a:prstGeom>
          <a:noFill/>
          <a:ln w="9525" cap="flat" cmpd="sng">
            <a:solidFill>
              <a:schemeClr val="dk1"/>
            </a:solidFill>
            <a:prstDash val="solid"/>
            <a:round/>
            <a:headEnd type="none" w="med" len="med"/>
            <a:tailEnd type="none" w="med" len="med"/>
          </a:ln>
        </p:spPr>
      </p:cxnSp>
      <p:cxnSp>
        <p:nvCxnSpPr>
          <p:cNvPr id="807" name="Google Shape;807;p17"/>
          <p:cNvCxnSpPr/>
          <p:nvPr/>
        </p:nvCxnSpPr>
        <p:spPr>
          <a:xfrm rot="10800000">
            <a:off x="10017233" y="610467"/>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808" name="Google Shape;808;p17"/>
          <p:cNvCxnSpPr/>
          <p:nvPr/>
        </p:nvCxnSpPr>
        <p:spPr>
          <a:xfrm flipH="1">
            <a:off x="11131967" y="-88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809" name="Google Shape;809;p17"/>
          <p:cNvGrpSpPr/>
          <p:nvPr/>
        </p:nvGrpSpPr>
        <p:grpSpPr>
          <a:xfrm>
            <a:off x="10752367" y="1387000"/>
            <a:ext cx="775733" cy="776467"/>
            <a:chOff x="8064275" y="887850"/>
            <a:chExt cx="581800" cy="582350"/>
          </a:xfrm>
        </p:grpSpPr>
        <p:sp>
          <p:nvSpPr>
            <p:cNvPr id="810" name="Google Shape;810;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1" name="Google Shape;811;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2" name="Google Shape;812;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3" name="Google Shape;813;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4" name="Google Shape;814;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5" name="Google Shape;815;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16" name="Google Shape;816;p17"/>
          <p:cNvGrpSpPr/>
          <p:nvPr/>
        </p:nvGrpSpPr>
        <p:grpSpPr>
          <a:xfrm>
            <a:off x="9804067" y="421701"/>
            <a:ext cx="389367" cy="390100"/>
            <a:chOff x="7353050" y="316275"/>
            <a:chExt cx="292025" cy="292575"/>
          </a:xfrm>
        </p:grpSpPr>
        <p:sp>
          <p:nvSpPr>
            <p:cNvPr id="817" name="Google Shape;817;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8" name="Google Shape;818;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9" name="Google Shape;819;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0" name="Google Shape;820;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21" name="Google Shape;821;p17"/>
          <p:cNvGrpSpPr/>
          <p:nvPr/>
        </p:nvGrpSpPr>
        <p:grpSpPr>
          <a:xfrm>
            <a:off x="11723067" y="428367"/>
            <a:ext cx="233333" cy="233333"/>
            <a:chOff x="8792300" y="321275"/>
            <a:chExt cx="175000" cy="175000"/>
          </a:xfrm>
        </p:grpSpPr>
        <p:sp>
          <p:nvSpPr>
            <p:cNvPr id="822" name="Google Shape;822;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3" name="Google Shape;823;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4" name="Google Shape;824;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5" name="Google Shape;825;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826" name="Google Shape;826;p17"/>
          <p:cNvSpPr/>
          <p:nvPr/>
        </p:nvSpPr>
        <p:spPr>
          <a:xfrm>
            <a:off x="7772406" y="916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7" name="Google Shape;827;p17"/>
          <p:cNvSpPr/>
          <p:nvPr/>
        </p:nvSpPr>
        <p:spPr>
          <a:xfrm>
            <a:off x="7769401" y="882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8" name="Google Shape;828;p17"/>
          <p:cNvSpPr/>
          <p:nvPr/>
        </p:nvSpPr>
        <p:spPr>
          <a:xfrm>
            <a:off x="7821059" y="1402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9" name="Google Shape;829;p17"/>
          <p:cNvSpPr/>
          <p:nvPr/>
        </p:nvSpPr>
        <p:spPr>
          <a:xfrm>
            <a:off x="7818070" y="1369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30" name="Google Shape;830;p17"/>
          <p:cNvSpPr/>
          <p:nvPr/>
        </p:nvSpPr>
        <p:spPr>
          <a:xfrm>
            <a:off x="7873844" y="1930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31" name="Google Shape;831;p17"/>
          <p:cNvSpPr/>
          <p:nvPr/>
        </p:nvSpPr>
        <p:spPr>
          <a:xfrm>
            <a:off x="7870854" y="1900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832" name="Google Shape;832;p17"/>
          <p:cNvGrpSpPr/>
          <p:nvPr/>
        </p:nvGrpSpPr>
        <p:grpSpPr>
          <a:xfrm>
            <a:off x="11320067" y="227833"/>
            <a:ext cx="233351" cy="36000"/>
            <a:chOff x="5662375" y="212375"/>
            <a:chExt cx="175013" cy="27000"/>
          </a:xfrm>
        </p:grpSpPr>
        <p:sp>
          <p:nvSpPr>
            <p:cNvPr id="833" name="Google Shape;83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4" name="Google Shape;83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5" name="Google Shape;83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36" name="Google Shape;836;p17"/>
          <p:cNvGrpSpPr/>
          <p:nvPr/>
        </p:nvGrpSpPr>
        <p:grpSpPr>
          <a:xfrm>
            <a:off x="11571134" y="2210667"/>
            <a:ext cx="233351" cy="36000"/>
            <a:chOff x="5662375" y="212375"/>
            <a:chExt cx="175013" cy="27000"/>
          </a:xfrm>
        </p:grpSpPr>
        <p:sp>
          <p:nvSpPr>
            <p:cNvPr id="837" name="Google Shape;837;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8" name="Google Shape;838;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9" name="Google Shape;839;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81" name="Content Placeholder 2">
            <a:extLst>
              <a:ext uri="{FF2B5EF4-FFF2-40B4-BE49-F238E27FC236}">
                <a16:creationId xmlns:a16="http://schemas.microsoft.com/office/drawing/2014/main" id="{DB501989-1CC8-1049-B6F4-523B9534CEDE}"/>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66391978"/>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userDrawn="1">
  <p:cSld name="Caption">
    <p:spTree>
      <p:nvGrpSpPr>
        <p:cNvPr id="1" name="Shape 501"/>
        <p:cNvGrpSpPr/>
        <p:nvPr/>
      </p:nvGrpSpPr>
      <p:grpSpPr>
        <a:xfrm>
          <a:off x="0" y="0"/>
          <a:ext cx="0" cy="0"/>
          <a:chOff x="0" y="0"/>
          <a:chExt cx="0" cy="0"/>
        </a:xfrm>
      </p:grpSpPr>
      <p:sp>
        <p:nvSpPr>
          <p:cNvPr id="503" name="Google Shape;503;p10"/>
          <p:cNvSpPr txBox="1">
            <a:spLocks noGrp="1"/>
          </p:cNvSpPr>
          <p:nvPr>
            <p:ph type="title"/>
          </p:nvPr>
        </p:nvSpPr>
        <p:spPr>
          <a:xfrm>
            <a:off x="2800800" y="463296"/>
            <a:ext cx="6596000" cy="78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32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787267" y="5787467"/>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10633" y="5776800"/>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575634" y="5578367"/>
            <a:ext cx="389367" cy="390100"/>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11" name="Google Shape;511;p10"/>
          <p:cNvGrpSpPr/>
          <p:nvPr/>
        </p:nvGrpSpPr>
        <p:grpSpPr>
          <a:xfrm>
            <a:off x="2195619" y="6155433"/>
            <a:ext cx="390815" cy="391184"/>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518" name="Google Shape;518;p10"/>
          <p:cNvCxnSpPr/>
          <p:nvPr/>
        </p:nvCxnSpPr>
        <p:spPr>
          <a:xfrm rot="10800000">
            <a:off x="9595967"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11138767" y="-88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10752367" y="702567"/>
            <a:ext cx="775733" cy="776467"/>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27" name="Google Shape;527;p10"/>
          <p:cNvGrpSpPr/>
          <p:nvPr/>
        </p:nvGrpSpPr>
        <p:grpSpPr>
          <a:xfrm>
            <a:off x="9378501" y="227834"/>
            <a:ext cx="389367" cy="390100"/>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2" name="Google Shape;532;p10"/>
          <p:cNvGrpSpPr/>
          <p:nvPr/>
        </p:nvGrpSpPr>
        <p:grpSpPr>
          <a:xfrm>
            <a:off x="11677267" y="306200"/>
            <a:ext cx="233333" cy="233333"/>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7" name="Google Shape;537;p10"/>
          <p:cNvGrpSpPr/>
          <p:nvPr/>
        </p:nvGrpSpPr>
        <p:grpSpPr>
          <a:xfrm>
            <a:off x="11320067" y="227833"/>
            <a:ext cx="233351" cy="36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41" name="Google Shape;541;p10"/>
          <p:cNvGrpSpPr/>
          <p:nvPr/>
        </p:nvGrpSpPr>
        <p:grpSpPr>
          <a:xfrm>
            <a:off x="10555134" y="1499467"/>
            <a:ext cx="233351" cy="36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3D4F4460-CEBA-6F4D-AF96-E3278A896EB1}"/>
              </a:ext>
            </a:extLst>
          </p:cNvPr>
          <p:cNvSpPr>
            <a:spLocks noGrp="1"/>
          </p:cNvSpPr>
          <p:nvPr>
            <p:ph sz="quarter" idx="10"/>
          </p:nvPr>
        </p:nvSpPr>
        <p:spPr>
          <a:xfrm>
            <a:off x="882535" y="1537517"/>
            <a:ext cx="10794732"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14256218"/>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hanks" userDrawn="1">
  <p:cSld name="Thanks">
    <p:spTree>
      <p:nvGrpSpPr>
        <p:cNvPr id="1" name="Shape 911"/>
        <p:cNvGrpSpPr/>
        <p:nvPr/>
      </p:nvGrpSpPr>
      <p:grpSpPr>
        <a:xfrm>
          <a:off x="0" y="0"/>
          <a:ext cx="0" cy="0"/>
          <a:chOff x="0" y="0"/>
          <a:chExt cx="0" cy="0"/>
        </a:xfrm>
      </p:grpSpPr>
      <p:sp>
        <p:nvSpPr>
          <p:cNvPr id="912" name="Google Shape;912;p19"/>
          <p:cNvSpPr txBox="1">
            <a:spLocks noGrp="1"/>
          </p:cNvSpPr>
          <p:nvPr>
            <p:ph type="title"/>
          </p:nvPr>
        </p:nvSpPr>
        <p:spPr>
          <a:xfrm>
            <a:off x="2510125" y="489333"/>
            <a:ext cx="7171751" cy="791952"/>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267"/>
            </a:lvl1pPr>
            <a:lvl2pPr lvl="1">
              <a:spcBef>
                <a:spcPts val="0"/>
              </a:spcBef>
              <a:spcAft>
                <a:spcPts val="0"/>
              </a:spcAft>
              <a:buNone/>
              <a:defRPr sz="6400"/>
            </a:lvl2pPr>
            <a:lvl3pPr lvl="2">
              <a:spcBef>
                <a:spcPts val="0"/>
              </a:spcBef>
              <a:spcAft>
                <a:spcPts val="0"/>
              </a:spcAft>
              <a:buNone/>
              <a:defRPr sz="6400"/>
            </a:lvl3pPr>
            <a:lvl4pPr lvl="3">
              <a:spcBef>
                <a:spcPts val="0"/>
              </a:spcBef>
              <a:spcAft>
                <a:spcPts val="0"/>
              </a:spcAft>
              <a:buNone/>
              <a:defRPr sz="6400"/>
            </a:lvl4pPr>
            <a:lvl5pPr lvl="4">
              <a:spcBef>
                <a:spcPts val="0"/>
              </a:spcBef>
              <a:spcAft>
                <a:spcPts val="0"/>
              </a:spcAft>
              <a:buNone/>
              <a:defRPr sz="6400"/>
            </a:lvl5pPr>
            <a:lvl6pPr lvl="5">
              <a:spcBef>
                <a:spcPts val="0"/>
              </a:spcBef>
              <a:spcAft>
                <a:spcPts val="0"/>
              </a:spcAft>
              <a:buNone/>
              <a:defRPr sz="6400"/>
            </a:lvl6pPr>
            <a:lvl7pPr lvl="6">
              <a:spcBef>
                <a:spcPts val="0"/>
              </a:spcBef>
              <a:spcAft>
                <a:spcPts val="0"/>
              </a:spcAft>
              <a:buNone/>
              <a:defRPr sz="6400"/>
            </a:lvl7pPr>
            <a:lvl8pPr lvl="7">
              <a:spcBef>
                <a:spcPts val="0"/>
              </a:spcBef>
              <a:spcAft>
                <a:spcPts val="0"/>
              </a:spcAft>
              <a:buNone/>
              <a:defRPr sz="6400"/>
            </a:lvl8pPr>
            <a:lvl9pPr lvl="8">
              <a:spcBef>
                <a:spcPts val="0"/>
              </a:spcBef>
              <a:spcAft>
                <a:spcPts val="0"/>
              </a:spcAft>
              <a:buNone/>
              <a:defRPr sz="6400"/>
            </a:lvl9pPr>
          </a:lstStyle>
          <a:p>
            <a:r>
              <a:rPr lang="en-US" dirty="0"/>
              <a:t>Click to edit Master title style</a:t>
            </a:r>
            <a:endParaRPr dirty="0"/>
          </a:p>
        </p:txBody>
      </p:sp>
      <p:cxnSp>
        <p:nvCxnSpPr>
          <p:cNvPr id="915" name="Google Shape;915;p19"/>
          <p:cNvCxnSpPr/>
          <p:nvPr/>
        </p:nvCxnSpPr>
        <p:spPr>
          <a:xfrm rot="5400000">
            <a:off x="9692944" y="4432733"/>
            <a:ext cx="1510800" cy="408400"/>
          </a:xfrm>
          <a:prstGeom prst="straightConnector1">
            <a:avLst/>
          </a:prstGeom>
          <a:noFill/>
          <a:ln w="9525" cap="flat" cmpd="sng">
            <a:solidFill>
              <a:schemeClr val="dk2"/>
            </a:solidFill>
            <a:prstDash val="solid"/>
            <a:round/>
            <a:headEnd type="none" w="med" len="med"/>
            <a:tailEnd type="none" w="med" len="med"/>
          </a:ln>
        </p:spPr>
      </p:cxnSp>
      <p:cxnSp>
        <p:nvCxnSpPr>
          <p:cNvPr id="916" name="Google Shape;916;p19"/>
          <p:cNvCxnSpPr/>
          <p:nvPr/>
        </p:nvCxnSpPr>
        <p:spPr>
          <a:xfrm rot="-5400000" flipH="1">
            <a:off x="9575211" y="2776533"/>
            <a:ext cx="1789600" cy="420400"/>
          </a:xfrm>
          <a:prstGeom prst="straightConnector1">
            <a:avLst/>
          </a:prstGeom>
          <a:noFill/>
          <a:ln w="9525" cap="flat" cmpd="sng">
            <a:solidFill>
              <a:schemeClr val="dk2"/>
            </a:solidFill>
            <a:prstDash val="solid"/>
            <a:round/>
            <a:headEnd type="none" w="med" len="med"/>
            <a:tailEnd type="none" w="med" len="med"/>
          </a:ln>
        </p:spPr>
      </p:cxnSp>
      <p:cxnSp>
        <p:nvCxnSpPr>
          <p:cNvPr id="917" name="Google Shape;917;p19"/>
          <p:cNvCxnSpPr/>
          <p:nvPr/>
        </p:nvCxnSpPr>
        <p:spPr>
          <a:xfrm rot="5400000">
            <a:off x="9643244" y="981833"/>
            <a:ext cx="1776000" cy="522800"/>
          </a:xfrm>
          <a:prstGeom prst="straightConnector1">
            <a:avLst/>
          </a:prstGeom>
          <a:noFill/>
          <a:ln w="9525" cap="flat" cmpd="sng">
            <a:solidFill>
              <a:schemeClr val="dk2"/>
            </a:solidFill>
            <a:prstDash val="solid"/>
            <a:round/>
            <a:headEnd type="none" w="med" len="med"/>
            <a:tailEnd type="none" w="med" len="med"/>
          </a:ln>
        </p:spPr>
      </p:cxnSp>
      <p:cxnSp>
        <p:nvCxnSpPr>
          <p:cNvPr id="918" name="Google Shape;918;p19"/>
          <p:cNvCxnSpPr/>
          <p:nvPr/>
        </p:nvCxnSpPr>
        <p:spPr>
          <a:xfrm rot="5400000">
            <a:off x="10891244" y="-88800"/>
            <a:ext cx="365200" cy="542800"/>
          </a:xfrm>
          <a:prstGeom prst="straightConnector1">
            <a:avLst/>
          </a:prstGeom>
          <a:noFill/>
          <a:ln w="9525" cap="flat" cmpd="sng">
            <a:solidFill>
              <a:schemeClr val="dk2"/>
            </a:solidFill>
            <a:prstDash val="solid"/>
            <a:round/>
            <a:headEnd type="none" w="med" len="med"/>
            <a:tailEnd type="none" w="med" len="med"/>
          </a:ln>
        </p:spPr>
      </p:cxnSp>
      <p:grpSp>
        <p:nvGrpSpPr>
          <p:cNvPr id="919" name="Google Shape;919;p19"/>
          <p:cNvGrpSpPr/>
          <p:nvPr/>
        </p:nvGrpSpPr>
        <p:grpSpPr>
          <a:xfrm rot="5400000" flipH="1">
            <a:off x="9876444" y="1713233"/>
            <a:ext cx="775733" cy="776467"/>
            <a:chOff x="8064275" y="887850"/>
            <a:chExt cx="581800" cy="582350"/>
          </a:xfrm>
        </p:grpSpPr>
        <p:sp>
          <p:nvSpPr>
            <p:cNvPr id="920" name="Google Shape;920;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1" name="Google Shape;921;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2" name="Google Shape;922;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3" name="Google Shape;923;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4" name="Google Shape;924;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5" name="Google Shape;925;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26" name="Google Shape;926;p19"/>
          <p:cNvGrpSpPr/>
          <p:nvPr/>
        </p:nvGrpSpPr>
        <p:grpSpPr>
          <a:xfrm rot="5400000" flipH="1">
            <a:off x="10492961" y="3672267"/>
            <a:ext cx="389367" cy="390100"/>
            <a:chOff x="7353050" y="316275"/>
            <a:chExt cx="292025" cy="292575"/>
          </a:xfrm>
        </p:grpSpPr>
        <p:sp>
          <p:nvSpPr>
            <p:cNvPr id="927" name="Google Shape;927;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8" name="Google Shape;928;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29" name="Google Shape;929;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0" name="Google Shape;930;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31" name="Google Shape;931;p19"/>
          <p:cNvGrpSpPr/>
          <p:nvPr/>
        </p:nvGrpSpPr>
        <p:grpSpPr>
          <a:xfrm rot="5400000" flipH="1">
            <a:off x="10683278" y="237567"/>
            <a:ext cx="233333" cy="233333"/>
            <a:chOff x="8792300" y="321275"/>
            <a:chExt cx="175000" cy="175000"/>
          </a:xfrm>
        </p:grpSpPr>
        <p:sp>
          <p:nvSpPr>
            <p:cNvPr id="932" name="Google Shape;932;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3" name="Google Shape;933;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4" name="Google Shape;934;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5" name="Google Shape;935;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36" name="Google Shape;936;p19"/>
          <p:cNvGrpSpPr/>
          <p:nvPr/>
        </p:nvGrpSpPr>
        <p:grpSpPr>
          <a:xfrm rot="5400000">
            <a:off x="10068911" y="5173235"/>
            <a:ext cx="390815" cy="391184"/>
            <a:chOff x="3164039" y="430875"/>
            <a:chExt cx="293111" cy="293388"/>
          </a:xfrm>
        </p:grpSpPr>
        <p:sp>
          <p:nvSpPr>
            <p:cNvPr id="937" name="Google Shape;937;p19"/>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8" name="Google Shape;938;p19"/>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39" name="Google Shape;939;p19"/>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0" name="Google Shape;940;p19"/>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1" name="Google Shape;941;p19"/>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2" name="Google Shape;942;p19"/>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43" name="Google Shape;943;p19"/>
          <p:cNvGrpSpPr/>
          <p:nvPr/>
        </p:nvGrpSpPr>
        <p:grpSpPr>
          <a:xfrm rot="5400000" flipH="1">
            <a:off x="11012070" y="430859"/>
            <a:ext cx="233351" cy="36000"/>
            <a:chOff x="5662375" y="212375"/>
            <a:chExt cx="175013" cy="27000"/>
          </a:xfrm>
        </p:grpSpPr>
        <p:sp>
          <p:nvSpPr>
            <p:cNvPr id="944" name="Google Shape;94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5" name="Google Shape;94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46" name="Google Shape;94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947" name="Google Shape;947;p19"/>
          <p:cNvCxnSpPr/>
          <p:nvPr/>
        </p:nvCxnSpPr>
        <p:spPr>
          <a:xfrm rot="5400000" flipH="1">
            <a:off x="987800" y="3464433"/>
            <a:ext cx="2230000" cy="168000"/>
          </a:xfrm>
          <a:prstGeom prst="straightConnector1">
            <a:avLst/>
          </a:prstGeom>
          <a:noFill/>
          <a:ln w="9525" cap="flat" cmpd="sng">
            <a:solidFill>
              <a:schemeClr val="dk2"/>
            </a:solidFill>
            <a:prstDash val="solid"/>
            <a:round/>
            <a:headEnd type="none" w="med" len="med"/>
            <a:tailEnd type="none" w="med" len="med"/>
          </a:ln>
        </p:spPr>
      </p:cxnSp>
      <p:cxnSp>
        <p:nvCxnSpPr>
          <p:cNvPr id="948" name="Google Shape;948;p19"/>
          <p:cNvCxnSpPr/>
          <p:nvPr/>
        </p:nvCxnSpPr>
        <p:spPr>
          <a:xfrm rot="-5400000">
            <a:off x="1129467" y="4738667"/>
            <a:ext cx="1106000" cy="991200"/>
          </a:xfrm>
          <a:prstGeom prst="straightConnector1">
            <a:avLst/>
          </a:prstGeom>
          <a:noFill/>
          <a:ln w="9525" cap="flat" cmpd="sng">
            <a:solidFill>
              <a:schemeClr val="dk2"/>
            </a:solidFill>
            <a:prstDash val="solid"/>
            <a:round/>
            <a:headEnd type="none" w="med" len="med"/>
            <a:tailEnd type="none" w="med" len="med"/>
          </a:ln>
        </p:spPr>
      </p:cxnSp>
      <p:cxnSp>
        <p:nvCxnSpPr>
          <p:cNvPr id="949" name="Google Shape;949;p19"/>
          <p:cNvCxnSpPr/>
          <p:nvPr/>
        </p:nvCxnSpPr>
        <p:spPr>
          <a:xfrm rot="5400000" flipH="1">
            <a:off x="1474367" y="5535000"/>
            <a:ext cx="1062000" cy="1584000"/>
          </a:xfrm>
          <a:prstGeom prst="straightConnector1">
            <a:avLst/>
          </a:prstGeom>
          <a:noFill/>
          <a:ln w="9525" cap="flat" cmpd="sng">
            <a:solidFill>
              <a:schemeClr val="dk2"/>
            </a:solidFill>
            <a:prstDash val="solid"/>
            <a:round/>
            <a:headEnd type="none" w="med" len="med"/>
            <a:tailEnd type="none" w="med" len="med"/>
          </a:ln>
        </p:spPr>
      </p:cxnSp>
      <p:grpSp>
        <p:nvGrpSpPr>
          <p:cNvPr id="950" name="Google Shape;950;p19"/>
          <p:cNvGrpSpPr/>
          <p:nvPr/>
        </p:nvGrpSpPr>
        <p:grpSpPr>
          <a:xfrm rot="5400000">
            <a:off x="828634" y="5416033"/>
            <a:ext cx="775733" cy="776467"/>
            <a:chOff x="8064275" y="887850"/>
            <a:chExt cx="581800" cy="582350"/>
          </a:xfrm>
        </p:grpSpPr>
        <p:sp>
          <p:nvSpPr>
            <p:cNvPr id="951" name="Google Shape;951;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2" name="Google Shape;952;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3" name="Google Shape;953;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4" name="Google Shape;954;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5" name="Google Shape;955;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6" name="Google Shape;956;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57" name="Google Shape;957;p19"/>
          <p:cNvGrpSpPr/>
          <p:nvPr/>
        </p:nvGrpSpPr>
        <p:grpSpPr>
          <a:xfrm rot="5400000">
            <a:off x="1977101" y="4467734"/>
            <a:ext cx="389367" cy="390100"/>
            <a:chOff x="7353050" y="316275"/>
            <a:chExt cx="292025" cy="292575"/>
          </a:xfrm>
        </p:grpSpPr>
        <p:sp>
          <p:nvSpPr>
            <p:cNvPr id="958" name="Google Shape;958;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59" name="Google Shape;959;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0" name="Google Shape;960;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1" name="Google Shape;961;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62" name="Google Shape;962;p19"/>
          <p:cNvGrpSpPr/>
          <p:nvPr/>
        </p:nvGrpSpPr>
        <p:grpSpPr>
          <a:xfrm rot="5400000">
            <a:off x="2126834" y="6387100"/>
            <a:ext cx="233333" cy="233333"/>
            <a:chOff x="8792300" y="321275"/>
            <a:chExt cx="175000" cy="175000"/>
          </a:xfrm>
        </p:grpSpPr>
        <p:sp>
          <p:nvSpPr>
            <p:cNvPr id="963" name="Google Shape;963;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4" name="Google Shape;964;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5" name="Google Shape;965;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66" name="Google Shape;966;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967" name="Google Shape;967;p19"/>
          <p:cNvSpPr/>
          <p:nvPr/>
        </p:nvSpPr>
        <p:spPr>
          <a:xfrm rot="5400000">
            <a:off x="1836156" y="2251658"/>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68" name="Google Shape;968;p19"/>
          <p:cNvSpPr/>
          <p:nvPr/>
        </p:nvSpPr>
        <p:spPr>
          <a:xfrm rot="5400000">
            <a:off x="1833168" y="2248281"/>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69" name="Google Shape;969;p19"/>
          <p:cNvSpPr/>
          <p:nvPr/>
        </p:nvSpPr>
        <p:spPr>
          <a:xfrm rot="5400000">
            <a:off x="1884814" y="230031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70" name="Google Shape;970;p19"/>
          <p:cNvSpPr/>
          <p:nvPr/>
        </p:nvSpPr>
        <p:spPr>
          <a:xfrm rot="5400000">
            <a:off x="1881817" y="2296952"/>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71" name="Google Shape;971;p19"/>
          <p:cNvSpPr/>
          <p:nvPr/>
        </p:nvSpPr>
        <p:spPr>
          <a:xfrm rot="5400000">
            <a:off x="1937786" y="235291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972" name="Google Shape;972;p19"/>
          <p:cNvSpPr/>
          <p:nvPr/>
        </p:nvSpPr>
        <p:spPr>
          <a:xfrm rot="5400000">
            <a:off x="1934595" y="235010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973" name="Google Shape;973;p19"/>
          <p:cNvGrpSpPr/>
          <p:nvPr/>
        </p:nvGrpSpPr>
        <p:grpSpPr>
          <a:xfrm rot="5400000">
            <a:off x="2268159" y="2020508"/>
            <a:ext cx="233351" cy="36000"/>
            <a:chOff x="5662375" y="212375"/>
            <a:chExt cx="175013" cy="27000"/>
          </a:xfrm>
        </p:grpSpPr>
        <p:sp>
          <p:nvSpPr>
            <p:cNvPr id="974" name="Google Shape;97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75" name="Google Shape;97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76" name="Google Shape;97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77" name="Google Shape;977;p19"/>
          <p:cNvGrpSpPr/>
          <p:nvPr/>
        </p:nvGrpSpPr>
        <p:grpSpPr>
          <a:xfrm rot="5400000">
            <a:off x="2426026" y="6082775"/>
            <a:ext cx="233351" cy="36000"/>
            <a:chOff x="5662375" y="212375"/>
            <a:chExt cx="175013" cy="27000"/>
          </a:xfrm>
        </p:grpSpPr>
        <p:sp>
          <p:nvSpPr>
            <p:cNvPr id="978" name="Google Shape;978;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79" name="Google Shape;979;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80" name="Google Shape;980;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81" name="Google Shape;981;p19"/>
          <p:cNvGrpSpPr/>
          <p:nvPr/>
        </p:nvGrpSpPr>
        <p:grpSpPr>
          <a:xfrm rot="5400000">
            <a:off x="544793" y="5521041"/>
            <a:ext cx="233351" cy="36000"/>
            <a:chOff x="5662375" y="212375"/>
            <a:chExt cx="175013" cy="27000"/>
          </a:xfrm>
        </p:grpSpPr>
        <p:sp>
          <p:nvSpPr>
            <p:cNvPr id="982" name="Google Shape;982;p1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83" name="Google Shape;983;p1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84" name="Google Shape;984;p1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74" name="Text Placeholder 2">
            <a:extLst>
              <a:ext uri="{FF2B5EF4-FFF2-40B4-BE49-F238E27FC236}">
                <a16:creationId xmlns:a16="http://schemas.microsoft.com/office/drawing/2014/main" id="{7F6F4B44-3F0F-B040-A26D-E22F61BC6DB1}"/>
              </a:ext>
            </a:extLst>
          </p:cNvPr>
          <p:cNvSpPr>
            <a:spLocks noGrp="1"/>
          </p:cNvSpPr>
          <p:nvPr>
            <p:ph type="body" sz="quarter" idx="10"/>
          </p:nvPr>
        </p:nvSpPr>
        <p:spPr>
          <a:xfrm>
            <a:off x="2566669" y="1653399"/>
            <a:ext cx="7025929" cy="4838419"/>
          </a:xfrm>
          <a:prstGeom prst="rect">
            <a:avLst/>
          </a:prstGeom>
        </p:spPr>
        <p:txBody>
          <a:bodyPr/>
          <a:lstStyle>
            <a:lvl1pPr marL="302676" indent="-302676">
              <a:buFont typeface="Arial" panose="020B0604020202020204" pitchFamily="34" charset="0"/>
              <a:buChar char="•"/>
              <a:tabLst/>
              <a:defRPr sz="2133">
                <a:latin typeface="Calibri" panose="020F0502020204030204" pitchFamily="34" charset="0"/>
                <a:cs typeface="Calibri" panose="020F0502020204030204" pitchFamily="34" charset="0"/>
              </a:defRPr>
            </a:lvl1pPr>
            <a:lvl2pPr marL="592652" indent="-289977">
              <a:buFont typeface="Arial" panose="020B0604020202020204" pitchFamily="34" charset="0"/>
              <a:buChar char="•"/>
              <a:tabLst/>
              <a:defRPr sz="2133">
                <a:latin typeface="Calibri" panose="020F0502020204030204" pitchFamily="34" charset="0"/>
                <a:cs typeface="Calibri" panose="020F0502020204030204" pitchFamily="34" charset="0"/>
              </a:defRPr>
            </a:lvl2pPr>
            <a:lvl3pPr marL="838179" indent="-245527">
              <a:buFont typeface="Arial" panose="020B0604020202020204" pitchFamily="34" charset="0"/>
              <a:buChar char="•"/>
              <a:tabLst/>
              <a:defRPr sz="2133">
                <a:latin typeface="Calibri" panose="020F0502020204030204" pitchFamily="34" charset="0"/>
                <a:cs typeface="Calibri" panose="020F0502020204030204" pitchFamily="34" charset="0"/>
              </a:defRPr>
            </a:lvl3pPr>
            <a:lvl4pPr marL="1068891" indent="-230712">
              <a:buFont typeface="Arial" panose="020B0604020202020204" pitchFamily="34" charset="0"/>
              <a:buChar char="•"/>
              <a:tabLst/>
              <a:defRPr sz="2133">
                <a:latin typeface="Calibri" panose="020F0502020204030204" pitchFamily="34" charset="0"/>
                <a:cs typeface="Calibri" panose="020F0502020204030204" pitchFamily="34" charset="0"/>
              </a:defRPr>
            </a:lvl4pPr>
            <a:lvl5pPr marL="1316534" indent="-249760">
              <a:buFont typeface="Arial" panose="020B0604020202020204" pitchFamily="34" charset="0"/>
              <a:buChar char="•"/>
              <a:tabLst/>
              <a:defRPr sz="2133">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307798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wo columns" userDrawn="1">
  <p:cSld name="Title and two columns">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2410228" y="451100"/>
            <a:ext cx="7371600" cy="816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3200"/>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grpSp>
        <p:nvGrpSpPr>
          <p:cNvPr id="183" name="Google Shape;183;p5"/>
          <p:cNvGrpSpPr/>
          <p:nvPr/>
        </p:nvGrpSpPr>
        <p:grpSpPr>
          <a:xfrm>
            <a:off x="577134" y="0"/>
            <a:ext cx="11037733" cy="6887600"/>
            <a:chOff x="432850" y="0"/>
            <a:chExt cx="8278300" cy="5165700"/>
          </a:xfrm>
        </p:grpSpPr>
        <p:cxnSp>
          <p:nvCxnSpPr>
            <p:cNvPr id="184" name="Google Shape;184;p5"/>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85" name="Google Shape;185;p5"/>
            <p:cNvGrpSpPr/>
            <p:nvPr/>
          </p:nvGrpSpPr>
          <p:grpSpPr>
            <a:xfrm>
              <a:off x="8129350" y="4292175"/>
              <a:ext cx="581800" cy="582350"/>
              <a:chOff x="8064275" y="887850"/>
              <a:chExt cx="581800" cy="582350"/>
            </a:xfrm>
          </p:grpSpPr>
          <p:sp>
            <p:nvSpPr>
              <p:cNvPr id="186" name="Google Shape;186;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7" name="Google Shape;187;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8" name="Google Shape;188;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9" name="Google Shape;189;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0" name="Google Shape;190;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1" name="Google Shape;191;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92" name="Google Shape;192;p5"/>
            <p:cNvGrpSpPr/>
            <p:nvPr/>
          </p:nvGrpSpPr>
          <p:grpSpPr>
            <a:xfrm>
              <a:off x="8274238" y="3720600"/>
              <a:ext cx="292025" cy="292575"/>
              <a:chOff x="7353050" y="316275"/>
              <a:chExt cx="292025" cy="292575"/>
            </a:xfrm>
          </p:grpSpPr>
          <p:sp>
            <p:nvSpPr>
              <p:cNvPr id="193" name="Google Shape;193;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4" name="Google Shape;194;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5" name="Google Shape;195;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6" name="Google Shape;196;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97" name="Google Shape;197;p5"/>
            <p:cNvGrpSpPr/>
            <p:nvPr/>
          </p:nvGrpSpPr>
          <p:grpSpPr>
            <a:xfrm>
              <a:off x="8332763" y="3212475"/>
              <a:ext cx="175000" cy="175000"/>
              <a:chOff x="8792300" y="321275"/>
              <a:chExt cx="175000" cy="175000"/>
            </a:xfrm>
          </p:grpSpPr>
          <p:sp>
            <p:nvSpPr>
              <p:cNvPr id="198" name="Google Shape;198;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9" name="Google Shape;199;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0" name="Google Shape;200;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1" name="Google Shape;201;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02" name="Google Shape;202;p5"/>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03" name="Google Shape;203;p5"/>
            <p:cNvGrpSpPr/>
            <p:nvPr/>
          </p:nvGrpSpPr>
          <p:grpSpPr>
            <a:xfrm rot="10800000">
              <a:off x="432850" y="291788"/>
              <a:ext cx="581800" cy="582350"/>
              <a:chOff x="8064275" y="887850"/>
              <a:chExt cx="581800" cy="582350"/>
            </a:xfrm>
          </p:grpSpPr>
          <p:sp>
            <p:nvSpPr>
              <p:cNvPr id="204" name="Google Shape;204;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5" name="Google Shape;205;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6" name="Google Shape;206;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7" name="Google Shape;207;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8" name="Google Shape;208;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09" name="Google Shape;209;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10" name="Google Shape;210;p5"/>
            <p:cNvGrpSpPr/>
            <p:nvPr/>
          </p:nvGrpSpPr>
          <p:grpSpPr>
            <a:xfrm rot="10800000">
              <a:off x="577738" y="1153138"/>
              <a:ext cx="292025" cy="292575"/>
              <a:chOff x="7353050" y="316275"/>
              <a:chExt cx="292025" cy="292575"/>
            </a:xfrm>
          </p:grpSpPr>
          <p:sp>
            <p:nvSpPr>
              <p:cNvPr id="211" name="Google Shape;211;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2" name="Google Shape;212;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3" name="Google Shape;213;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4" name="Google Shape;214;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15" name="Google Shape;215;p5"/>
            <p:cNvGrpSpPr/>
            <p:nvPr/>
          </p:nvGrpSpPr>
          <p:grpSpPr>
            <a:xfrm rot="10800000">
              <a:off x="636238" y="1778838"/>
              <a:ext cx="175000" cy="175000"/>
              <a:chOff x="8792300" y="321275"/>
              <a:chExt cx="175000" cy="175000"/>
            </a:xfrm>
          </p:grpSpPr>
          <p:sp>
            <p:nvSpPr>
              <p:cNvPr id="216" name="Google Shape;216;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7" name="Google Shape;217;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8" name="Google Shape;218;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19" name="Google Shape;219;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0" name="Google Shape;220;p5"/>
            <p:cNvGrpSpPr/>
            <p:nvPr/>
          </p:nvGrpSpPr>
          <p:grpSpPr>
            <a:xfrm>
              <a:off x="432850" y="2003163"/>
              <a:ext cx="175013" cy="27000"/>
              <a:chOff x="5662375" y="212375"/>
              <a:chExt cx="175013" cy="27000"/>
            </a:xfrm>
          </p:grpSpPr>
          <p:sp>
            <p:nvSpPr>
              <p:cNvPr id="221" name="Google Shape;221;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2" name="Google Shape;222;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3" name="Google Shape;223;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4" name="Google Shape;224;p5"/>
            <p:cNvGrpSpPr/>
            <p:nvPr/>
          </p:nvGrpSpPr>
          <p:grpSpPr>
            <a:xfrm>
              <a:off x="788100" y="208488"/>
              <a:ext cx="175013" cy="27000"/>
              <a:chOff x="5662375" y="212375"/>
              <a:chExt cx="175013" cy="27000"/>
            </a:xfrm>
          </p:grpSpPr>
          <p:sp>
            <p:nvSpPr>
              <p:cNvPr id="225" name="Google Shape;225;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6" name="Google Shape;226;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7" name="Google Shape;227;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28" name="Google Shape;228;p5"/>
            <p:cNvGrpSpPr/>
            <p:nvPr/>
          </p:nvGrpSpPr>
          <p:grpSpPr>
            <a:xfrm>
              <a:off x="8129350" y="4988725"/>
              <a:ext cx="175013" cy="27000"/>
              <a:chOff x="5662375" y="212375"/>
              <a:chExt cx="175013" cy="27000"/>
            </a:xfrm>
          </p:grpSpPr>
          <p:sp>
            <p:nvSpPr>
              <p:cNvPr id="229" name="Google Shape;229;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0" name="Google Shape;230;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1" name="Google Shape;231;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32" name="Google Shape;232;p5"/>
            <p:cNvGrpSpPr/>
            <p:nvPr/>
          </p:nvGrpSpPr>
          <p:grpSpPr>
            <a:xfrm>
              <a:off x="8497550" y="3429425"/>
              <a:ext cx="175013" cy="27000"/>
              <a:chOff x="5662375" y="212375"/>
              <a:chExt cx="175013" cy="27000"/>
            </a:xfrm>
          </p:grpSpPr>
          <p:sp>
            <p:nvSpPr>
              <p:cNvPr id="233" name="Google Shape;233;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4" name="Google Shape;234;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5" name="Google Shape;235;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236" name="Google Shape;236;p5"/>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5"/>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38" name="Google Shape;238;p5"/>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9" name="Google Shape;239;p5"/>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0" name="Google Shape;240;p5"/>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1" name="Google Shape;241;p5"/>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72" name="Content Placeholder 2">
            <a:extLst>
              <a:ext uri="{FF2B5EF4-FFF2-40B4-BE49-F238E27FC236}">
                <a16:creationId xmlns:a16="http://schemas.microsoft.com/office/drawing/2014/main" id="{C343AB9E-9F26-B440-8D56-B9A541BB6BB2}"/>
              </a:ext>
            </a:extLst>
          </p:cNvPr>
          <p:cNvSpPr>
            <a:spLocks noGrp="1"/>
          </p:cNvSpPr>
          <p:nvPr>
            <p:ph sz="quarter" idx="10"/>
          </p:nvPr>
        </p:nvSpPr>
        <p:spPr>
          <a:xfrm>
            <a:off x="1541586" y="1537517"/>
            <a:ext cx="8891710"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15556475"/>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wo columns 1" userDrawn="1">
  <p:cSld name="Title and two columns 1">
    <p:spTree>
      <p:nvGrpSpPr>
        <p:cNvPr id="1" name="Shape 1619"/>
        <p:cNvGrpSpPr/>
        <p:nvPr/>
      </p:nvGrpSpPr>
      <p:grpSpPr>
        <a:xfrm>
          <a:off x="0" y="0"/>
          <a:ext cx="0" cy="0"/>
          <a:chOff x="0" y="0"/>
          <a:chExt cx="0" cy="0"/>
        </a:xfrm>
      </p:grpSpPr>
      <p:sp>
        <p:nvSpPr>
          <p:cNvPr id="1622" name="Google Shape;1622;p32"/>
          <p:cNvSpPr txBox="1">
            <a:spLocks noGrp="1"/>
          </p:cNvSpPr>
          <p:nvPr>
            <p:ph type="title"/>
          </p:nvPr>
        </p:nvSpPr>
        <p:spPr>
          <a:xfrm>
            <a:off x="3377184" y="451104"/>
            <a:ext cx="5450000"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2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623" name="Google Shape;1623;p32"/>
          <p:cNvGrpSpPr/>
          <p:nvPr/>
        </p:nvGrpSpPr>
        <p:grpSpPr>
          <a:xfrm>
            <a:off x="577134" y="0"/>
            <a:ext cx="11037733" cy="6887600"/>
            <a:chOff x="432850" y="0"/>
            <a:chExt cx="8278300" cy="5165700"/>
          </a:xfrm>
        </p:grpSpPr>
        <p:cxnSp>
          <p:nvCxnSpPr>
            <p:cNvPr id="1624" name="Google Shape;1624;p32"/>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25" name="Google Shape;1625;p32"/>
            <p:cNvGrpSpPr/>
            <p:nvPr/>
          </p:nvGrpSpPr>
          <p:grpSpPr>
            <a:xfrm>
              <a:off x="8129350" y="4292175"/>
              <a:ext cx="581800" cy="582350"/>
              <a:chOff x="8064275" y="887850"/>
              <a:chExt cx="581800" cy="582350"/>
            </a:xfrm>
          </p:grpSpPr>
          <p:sp>
            <p:nvSpPr>
              <p:cNvPr id="1626" name="Google Shape;1626;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7" name="Google Shape;1627;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8" name="Google Shape;1628;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9" name="Google Shape;1629;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0" name="Google Shape;1630;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1" name="Google Shape;1631;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2" name="Google Shape;1632;p32"/>
            <p:cNvGrpSpPr/>
            <p:nvPr/>
          </p:nvGrpSpPr>
          <p:grpSpPr>
            <a:xfrm>
              <a:off x="8274238" y="3720600"/>
              <a:ext cx="292025" cy="292575"/>
              <a:chOff x="7353050" y="316275"/>
              <a:chExt cx="292025" cy="292575"/>
            </a:xfrm>
          </p:grpSpPr>
          <p:sp>
            <p:nvSpPr>
              <p:cNvPr id="1633" name="Google Shape;1633;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4" name="Google Shape;1634;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5" name="Google Shape;1635;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6" name="Google Shape;1636;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7" name="Google Shape;1637;p32"/>
            <p:cNvGrpSpPr/>
            <p:nvPr/>
          </p:nvGrpSpPr>
          <p:grpSpPr>
            <a:xfrm>
              <a:off x="8332763" y="3212475"/>
              <a:ext cx="175000" cy="175000"/>
              <a:chOff x="8792300" y="321275"/>
              <a:chExt cx="175000" cy="175000"/>
            </a:xfrm>
          </p:grpSpPr>
          <p:sp>
            <p:nvSpPr>
              <p:cNvPr id="1638" name="Google Shape;1638;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9" name="Google Shape;1639;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0" name="Google Shape;1640;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1" name="Google Shape;1641;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42" name="Google Shape;1642;p32"/>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43" name="Google Shape;1643;p32"/>
            <p:cNvGrpSpPr/>
            <p:nvPr/>
          </p:nvGrpSpPr>
          <p:grpSpPr>
            <a:xfrm rot="10800000">
              <a:off x="432850" y="291788"/>
              <a:ext cx="581800" cy="582350"/>
              <a:chOff x="8064275" y="887850"/>
              <a:chExt cx="581800" cy="582350"/>
            </a:xfrm>
          </p:grpSpPr>
          <p:sp>
            <p:nvSpPr>
              <p:cNvPr id="1644" name="Google Shape;1644;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5" name="Google Shape;1645;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6" name="Google Shape;1646;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7" name="Google Shape;1647;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8" name="Google Shape;1648;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9" name="Google Shape;1649;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0" name="Google Shape;1650;p32"/>
            <p:cNvGrpSpPr/>
            <p:nvPr/>
          </p:nvGrpSpPr>
          <p:grpSpPr>
            <a:xfrm rot="10800000">
              <a:off x="577738" y="1153138"/>
              <a:ext cx="292025" cy="292575"/>
              <a:chOff x="7353050" y="316275"/>
              <a:chExt cx="292025" cy="292575"/>
            </a:xfrm>
          </p:grpSpPr>
          <p:sp>
            <p:nvSpPr>
              <p:cNvPr id="1651" name="Google Shape;1651;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2" name="Google Shape;1652;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3" name="Google Shape;1653;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4" name="Google Shape;1654;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5" name="Google Shape;1655;p32"/>
            <p:cNvGrpSpPr/>
            <p:nvPr/>
          </p:nvGrpSpPr>
          <p:grpSpPr>
            <a:xfrm rot="10800000">
              <a:off x="636238" y="1778838"/>
              <a:ext cx="175000" cy="175000"/>
              <a:chOff x="8792300" y="321275"/>
              <a:chExt cx="175000" cy="175000"/>
            </a:xfrm>
          </p:grpSpPr>
          <p:sp>
            <p:nvSpPr>
              <p:cNvPr id="1656" name="Google Shape;1656;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7" name="Google Shape;1657;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8" name="Google Shape;1658;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9" name="Google Shape;1659;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0" name="Google Shape;1660;p32"/>
            <p:cNvGrpSpPr/>
            <p:nvPr/>
          </p:nvGrpSpPr>
          <p:grpSpPr>
            <a:xfrm>
              <a:off x="432850" y="2003163"/>
              <a:ext cx="175013" cy="27000"/>
              <a:chOff x="5662375" y="212375"/>
              <a:chExt cx="175013" cy="27000"/>
            </a:xfrm>
          </p:grpSpPr>
          <p:sp>
            <p:nvSpPr>
              <p:cNvPr id="1661" name="Google Shape;1661;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2" name="Google Shape;1662;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3" name="Google Shape;1663;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4" name="Google Shape;1664;p32"/>
            <p:cNvGrpSpPr/>
            <p:nvPr/>
          </p:nvGrpSpPr>
          <p:grpSpPr>
            <a:xfrm>
              <a:off x="788100" y="208488"/>
              <a:ext cx="175013" cy="27000"/>
              <a:chOff x="5662375" y="212375"/>
              <a:chExt cx="175013" cy="27000"/>
            </a:xfrm>
          </p:grpSpPr>
          <p:sp>
            <p:nvSpPr>
              <p:cNvPr id="1665" name="Google Shape;1665;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6" name="Google Shape;1666;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7" name="Google Shape;1667;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8" name="Google Shape;1668;p32"/>
            <p:cNvGrpSpPr/>
            <p:nvPr/>
          </p:nvGrpSpPr>
          <p:grpSpPr>
            <a:xfrm>
              <a:off x="8129350" y="4988725"/>
              <a:ext cx="175013" cy="27000"/>
              <a:chOff x="5662375" y="212375"/>
              <a:chExt cx="175013" cy="27000"/>
            </a:xfrm>
          </p:grpSpPr>
          <p:sp>
            <p:nvSpPr>
              <p:cNvPr id="1669" name="Google Shape;1669;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0" name="Google Shape;1670;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1" name="Google Shape;1671;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72" name="Google Shape;1672;p32"/>
            <p:cNvGrpSpPr/>
            <p:nvPr/>
          </p:nvGrpSpPr>
          <p:grpSpPr>
            <a:xfrm>
              <a:off x="8497550" y="3429425"/>
              <a:ext cx="175013" cy="27000"/>
              <a:chOff x="5662375" y="212375"/>
              <a:chExt cx="175013" cy="27000"/>
            </a:xfrm>
          </p:grpSpPr>
          <p:sp>
            <p:nvSpPr>
              <p:cNvPr id="1673" name="Google Shape;1673;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4" name="Google Shape;1674;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5" name="Google Shape;1675;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76" name="Google Shape;1676;p32"/>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677" name="Google Shape;1677;p32"/>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678" name="Google Shape;1678;p32"/>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9" name="Google Shape;1679;p32"/>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0" name="Google Shape;1680;p32"/>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1" name="Google Shape;1681;p32"/>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64" name="Content Placeholder 2">
            <a:extLst>
              <a:ext uri="{FF2B5EF4-FFF2-40B4-BE49-F238E27FC236}">
                <a16:creationId xmlns:a16="http://schemas.microsoft.com/office/drawing/2014/main" id="{57229365-A095-8143-BC80-3B545AE69BFF}"/>
              </a:ext>
            </a:extLst>
          </p:cNvPr>
          <p:cNvSpPr>
            <a:spLocks noGrp="1"/>
          </p:cNvSpPr>
          <p:nvPr>
            <p:ph sz="quarter" idx="10"/>
          </p:nvPr>
        </p:nvSpPr>
        <p:spPr>
          <a:xfrm>
            <a:off x="1524000" y="1612628"/>
            <a:ext cx="4474558"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6" name="Content Placeholder 2">
            <a:extLst>
              <a:ext uri="{FF2B5EF4-FFF2-40B4-BE49-F238E27FC236}">
                <a16:creationId xmlns:a16="http://schemas.microsoft.com/office/drawing/2014/main" id="{898A937C-CD73-F142-8B2B-F42D88FC8D40}"/>
              </a:ext>
            </a:extLst>
          </p:cNvPr>
          <p:cNvSpPr>
            <a:spLocks noGrp="1"/>
          </p:cNvSpPr>
          <p:nvPr>
            <p:ph sz="quarter" idx="11"/>
          </p:nvPr>
        </p:nvSpPr>
        <p:spPr>
          <a:xfrm>
            <a:off x="6342792" y="1611679"/>
            <a:ext cx="4541287"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50767401"/>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226"/>
        <p:cNvGrpSpPr/>
        <p:nvPr/>
      </p:nvGrpSpPr>
      <p:grpSpPr>
        <a:xfrm>
          <a:off x="0" y="0"/>
          <a:ext cx="0" cy="0"/>
          <a:chOff x="0" y="0"/>
          <a:chExt cx="0" cy="0"/>
        </a:xfrm>
      </p:grpSpPr>
      <p:sp>
        <p:nvSpPr>
          <p:cNvPr id="1227" name="Google Shape;1227;p25"/>
          <p:cNvSpPr txBox="1">
            <a:spLocks noGrp="1"/>
          </p:cNvSpPr>
          <p:nvPr>
            <p:ph type="title"/>
          </p:nvPr>
        </p:nvSpPr>
        <p:spPr>
          <a:xfrm>
            <a:off x="1194800" y="2645933"/>
            <a:ext cx="4609600" cy="17228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r>
              <a:rPr lang="en-US"/>
              <a:t>Click to edit Master title style</a:t>
            </a:r>
            <a:endParaRPr/>
          </a:p>
        </p:txBody>
      </p:sp>
      <p:cxnSp>
        <p:nvCxnSpPr>
          <p:cNvPr id="1228" name="Google Shape;1228;p25"/>
          <p:cNvCxnSpPr/>
          <p:nvPr/>
        </p:nvCxnSpPr>
        <p:spPr>
          <a:xfrm>
            <a:off x="2194567" y="697500"/>
            <a:ext cx="2230000" cy="168000"/>
          </a:xfrm>
          <a:prstGeom prst="straightConnector1">
            <a:avLst/>
          </a:prstGeom>
          <a:noFill/>
          <a:ln w="9525" cap="flat" cmpd="sng">
            <a:solidFill>
              <a:schemeClr val="dk2"/>
            </a:solidFill>
            <a:prstDash val="solid"/>
            <a:round/>
            <a:headEnd type="none" w="med" len="med"/>
            <a:tailEnd type="none" w="med" len="med"/>
          </a:ln>
        </p:spPr>
      </p:cxnSp>
      <p:cxnSp>
        <p:nvCxnSpPr>
          <p:cNvPr id="1229" name="Google Shape;1229;p25"/>
          <p:cNvCxnSpPr/>
          <p:nvPr/>
        </p:nvCxnSpPr>
        <p:spPr>
          <a:xfrm rot="10800000" flipH="1">
            <a:off x="1070733" y="706233"/>
            <a:ext cx="1106000" cy="991200"/>
          </a:xfrm>
          <a:prstGeom prst="straightConnector1">
            <a:avLst/>
          </a:prstGeom>
          <a:noFill/>
          <a:ln w="9525" cap="flat" cmpd="sng">
            <a:solidFill>
              <a:schemeClr val="dk2"/>
            </a:solidFill>
            <a:prstDash val="solid"/>
            <a:round/>
            <a:headEnd type="none" w="med" len="med"/>
            <a:tailEnd type="none" w="med" len="med"/>
          </a:ln>
        </p:spPr>
      </p:cxnSp>
      <p:cxnSp>
        <p:nvCxnSpPr>
          <p:cNvPr id="1230" name="Google Shape;1230;p25"/>
          <p:cNvCxnSpPr/>
          <p:nvPr/>
        </p:nvCxnSpPr>
        <p:spPr>
          <a:xfrm>
            <a:off x="0" y="86933"/>
            <a:ext cx="1062000" cy="1584000"/>
          </a:xfrm>
          <a:prstGeom prst="straightConnector1">
            <a:avLst/>
          </a:prstGeom>
          <a:noFill/>
          <a:ln w="9525" cap="flat" cmpd="sng">
            <a:solidFill>
              <a:schemeClr val="dk2"/>
            </a:solidFill>
            <a:prstDash val="solid"/>
            <a:round/>
            <a:headEnd type="none" w="med" len="med"/>
            <a:tailEnd type="none" w="med" len="med"/>
          </a:ln>
        </p:spPr>
      </p:cxnSp>
      <p:grpSp>
        <p:nvGrpSpPr>
          <p:cNvPr id="1231" name="Google Shape;1231;p25"/>
          <p:cNvGrpSpPr/>
          <p:nvPr/>
        </p:nvGrpSpPr>
        <p:grpSpPr>
          <a:xfrm flipH="1">
            <a:off x="665867" y="1279567"/>
            <a:ext cx="775733" cy="776467"/>
            <a:chOff x="8064275" y="887850"/>
            <a:chExt cx="581800" cy="582350"/>
          </a:xfrm>
        </p:grpSpPr>
        <p:sp>
          <p:nvSpPr>
            <p:cNvPr id="1232" name="Google Shape;1232;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3" name="Google Shape;1233;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4" name="Google Shape;1234;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5" name="Google Shape;1235;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6" name="Google Shape;1236;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7" name="Google Shape;1237;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38" name="Google Shape;1238;p25"/>
          <p:cNvGrpSpPr/>
          <p:nvPr/>
        </p:nvGrpSpPr>
        <p:grpSpPr>
          <a:xfrm flipH="1">
            <a:off x="2000534" y="517467"/>
            <a:ext cx="389367" cy="390100"/>
            <a:chOff x="7353050" y="316275"/>
            <a:chExt cx="292025" cy="292575"/>
          </a:xfrm>
        </p:grpSpPr>
        <p:sp>
          <p:nvSpPr>
            <p:cNvPr id="1239" name="Google Shape;1239;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40" name="Google Shape;1240;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41" name="Google Shape;1241;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42" name="Google Shape;1242;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243" name="Google Shape;1243;p25"/>
          <p:cNvSpPr/>
          <p:nvPr/>
        </p:nvSpPr>
        <p:spPr>
          <a:xfrm flipH="1">
            <a:off x="4221708" y="6635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4" name="Google Shape;1244;p25"/>
          <p:cNvSpPr/>
          <p:nvPr/>
        </p:nvSpPr>
        <p:spPr>
          <a:xfrm flipH="1">
            <a:off x="4218719" y="6601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5" name="Google Shape;1245;p25"/>
          <p:cNvSpPr/>
          <p:nvPr/>
        </p:nvSpPr>
        <p:spPr>
          <a:xfrm flipH="1">
            <a:off x="4270374" y="7121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6" name="Google Shape;1246;p25"/>
          <p:cNvSpPr/>
          <p:nvPr/>
        </p:nvSpPr>
        <p:spPr>
          <a:xfrm flipH="1">
            <a:off x="4267368" y="7088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7" name="Google Shape;1247;p25"/>
          <p:cNvSpPr/>
          <p:nvPr/>
        </p:nvSpPr>
        <p:spPr>
          <a:xfrm flipH="1">
            <a:off x="4323522" y="7649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8" name="Google Shape;1248;p25"/>
          <p:cNvSpPr/>
          <p:nvPr/>
        </p:nvSpPr>
        <p:spPr>
          <a:xfrm flipH="1">
            <a:off x="4320146" y="7619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1249" name="Google Shape;1249;p25"/>
          <p:cNvGrpSpPr/>
          <p:nvPr/>
        </p:nvGrpSpPr>
        <p:grpSpPr>
          <a:xfrm flipH="1">
            <a:off x="4702817" y="481467"/>
            <a:ext cx="233351" cy="36000"/>
            <a:chOff x="5662375" y="212375"/>
            <a:chExt cx="175013" cy="27000"/>
          </a:xfrm>
        </p:grpSpPr>
        <p:sp>
          <p:nvSpPr>
            <p:cNvPr id="1250" name="Google Shape;1250;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1" name="Google Shape;1251;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2" name="Google Shape;1252;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53" name="Google Shape;1253;p25"/>
          <p:cNvGrpSpPr/>
          <p:nvPr/>
        </p:nvGrpSpPr>
        <p:grpSpPr>
          <a:xfrm flipH="1">
            <a:off x="640550" y="323600"/>
            <a:ext cx="233351" cy="36000"/>
            <a:chOff x="5662375" y="212375"/>
            <a:chExt cx="175013" cy="27000"/>
          </a:xfrm>
        </p:grpSpPr>
        <p:sp>
          <p:nvSpPr>
            <p:cNvPr id="1254" name="Google Shape;1254;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5" name="Google Shape;1255;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6" name="Google Shape;1256;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57" name="Google Shape;1257;p25"/>
          <p:cNvGrpSpPr/>
          <p:nvPr/>
        </p:nvGrpSpPr>
        <p:grpSpPr>
          <a:xfrm flipH="1">
            <a:off x="1202283" y="2204833"/>
            <a:ext cx="233351" cy="36000"/>
            <a:chOff x="5662375" y="212375"/>
            <a:chExt cx="175013" cy="27000"/>
          </a:xfrm>
        </p:grpSpPr>
        <p:sp>
          <p:nvSpPr>
            <p:cNvPr id="1258" name="Google Shape;1258;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9" name="Google Shape;1259;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0" name="Google Shape;1260;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261" name="Google Shape;1261;p25"/>
          <p:cNvCxnSpPr/>
          <p:nvPr/>
        </p:nvCxnSpPr>
        <p:spPr>
          <a:xfrm>
            <a:off x="1055200" y="5616533"/>
            <a:ext cx="1542800" cy="723600"/>
          </a:xfrm>
          <a:prstGeom prst="straightConnector1">
            <a:avLst/>
          </a:prstGeom>
          <a:noFill/>
          <a:ln w="9525" cap="flat" cmpd="sng">
            <a:solidFill>
              <a:schemeClr val="dk2"/>
            </a:solidFill>
            <a:prstDash val="solid"/>
            <a:round/>
            <a:headEnd type="none" w="med" len="med"/>
            <a:tailEnd type="none" w="med" len="med"/>
          </a:ln>
        </p:spPr>
      </p:cxnSp>
      <p:cxnSp>
        <p:nvCxnSpPr>
          <p:cNvPr id="1262" name="Google Shape;1262;p25"/>
          <p:cNvCxnSpPr/>
          <p:nvPr/>
        </p:nvCxnSpPr>
        <p:spPr>
          <a:xfrm rot="10800000" flipH="1">
            <a:off x="0" y="5627233"/>
            <a:ext cx="1055200" cy="1115200"/>
          </a:xfrm>
          <a:prstGeom prst="straightConnector1">
            <a:avLst/>
          </a:prstGeom>
          <a:noFill/>
          <a:ln w="9525" cap="flat" cmpd="sng">
            <a:solidFill>
              <a:schemeClr val="dk2"/>
            </a:solidFill>
            <a:prstDash val="solid"/>
            <a:round/>
            <a:headEnd type="none" w="med" len="med"/>
            <a:tailEnd type="none" w="med" len="med"/>
          </a:ln>
        </p:spPr>
      </p:cxnSp>
      <p:grpSp>
        <p:nvGrpSpPr>
          <p:cNvPr id="1263" name="Google Shape;1263;p25"/>
          <p:cNvGrpSpPr/>
          <p:nvPr/>
        </p:nvGrpSpPr>
        <p:grpSpPr>
          <a:xfrm rot="10800000">
            <a:off x="665867" y="5254567"/>
            <a:ext cx="775733" cy="776467"/>
            <a:chOff x="8064275" y="887850"/>
            <a:chExt cx="581800" cy="582350"/>
          </a:xfrm>
        </p:grpSpPr>
        <p:sp>
          <p:nvSpPr>
            <p:cNvPr id="1264" name="Google Shape;1264;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5" name="Google Shape;1265;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6" name="Google Shape;1266;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7" name="Google Shape;1267;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8" name="Google Shape;1268;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9" name="Google Shape;1269;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70" name="Google Shape;1270;p25"/>
          <p:cNvGrpSpPr/>
          <p:nvPr/>
        </p:nvGrpSpPr>
        <p:grpSpPr>
          <a:xfrm rot="10800000">
            <a:off x="2426101" y="6115667"/>
            <a:ext cx="389367" cy="390100"/>
            <a:chOff x="7353050" y="316275"/>
            <a:chExt cx="292025" cy="292575"/>
          </a:xfrm>
        </p:grpSpPr>
        <p:sp>
          <p:nvSpPr>
            <p:cNvPr id="1271" name="Google Shape;1271;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2" name="Google Shape;1272;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3" name="Google Shape;1273;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4" name="Google Shape;1274;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75" name="Google Shape;1275;p25"/>
          <p:cNvGrpSpPr/>
          <p:nvPr/>
        </p:nvGrpSpPr>
        <p:grpSpPr>
          <a:xfrm rot="10800000">
            <a:off x="283367" y="6194067"/>
            <a:ext cx="233333" cy="233333"/>
            <a:chOff x="8792300" y="321275"/>
            <a:chExt cx="175000" cy="175000"/>
          </a:xfrm>
        </p:grpSpPr>
        <p:sp>
          <p:nvSpPr>
            <p:cNvPr id="1276" name="Google Shape;1276;p2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7" name="Google Shape;1277;p2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8" name="Google Shape;1278;p2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9" name="Google Shape;1279;p2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80" name="Google Shape;1280;p25"/>
          <p:cNvGrpSpPr/>
          <p:nvPr/>
        </p:nvGrpSpPr>
        <p:grpSpPr>
          <a:xfrm rot="10800000">
            <a:off x="640550" y="6469767"/>
            <a:ext cx="233351" cy="36000"/>
            <a:chOff x="5662375" y="212375"/>
            <a:chExt cx="175013" cy="27000"/>
          </a:xfrm>
        </p:grpSpPr>
        <p:sp>
          <p:nvSpPr>
            <p:cNvPr id="1281" name="Google Shape;1281;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2" name="Google Shape;1282;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3" name="Google Shape;1283;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84" name="Google Shape;1284;p25"/>
          <p:cNvGrpSpPr/>
          <p:nvPr/>
        </p:nvGrpSpPr>
        <p:grpSpPr>
          <a:xfrm rot="10800000">
            <a:off x="1405483" y="5198133"/>
            <a:ext cx="233351" cy="36000"/>
            <a:chOff x="5662375" y="212375"/>
            <a:chExt cx="175013" cy="27000"/>
          </a:xfrm>
        </p:grpSpPr>
        <p:sp>
          <p:nvSpPr>
            <p:cNvPr id="1285" name="Google Shape;1285;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6" name="Google Shape;1286;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7" name="Google Shape;1287;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3794988278"/>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397"/>
        <p:cNvGrpSpPr/>
        <p:nvPr/>
      </p:nvGrpSpPr>
      <p:grpSpPr>
        <a:xfrm>
          <a:off x="0" y="0"/>
          <a:ext cx="0" cy="0"/>
          <a:chOff x="0" y="0"/>
          <a:chExt cx="0" cy="0"/>
        </a:xfrm>
      </p:grpSpPr>
      <p:grpSp>
        <p:nvGrpSpPr>
          <p:cNvPr id="1398" name="Google Shape;1398;p28"/>
          <p:cNvGrpSpPr/>
          <p:nvPr/>
        </p:nvGrpSpPr>
        <p:grpSpPr>
          <a:xfrm>
            <a:off x="348948" y="-1544"/>
            <a:ext cx="11400435" cy="5308800"/>
            <a:chOff x="261711" y="-1158"/>
            <a:chExt cx="8550326" cy="3981600"/>
          </a:xfrm>
        </p:grpSpPr>
        <p:cxnSp>
          <p:nvCxnSpPr>
            <p:cNvPr id="1399" name="Google Shape;1399;p28"/>
            <p:cNvCxnSpPr/>
            <p:nvPr/>
          </p:nvCxnSpPr>
          <p:spPr>
            <a:xfrm>
              <a:off x="515925" y="-1158"/>
              <a:ext cx="0" cy="3981600"/>
            </a:xfrm>
            <a:prstGeom prst="straightConnector1">
              <a:avLst/>
            </a:prstGeom>
            <a:noFill/>
            <a:ln w="9525" cap="flat" cmpd="sng">
              <a:solidFill>
                <a:srgbClr val="595959"/>
              </a:solidFill>
              <a:prstDash val="solid"/>
              <a:round/>
              <a:headEnd type="none" w="med" len="med"/>
              <a:tailEnd type="none" w="med" len="med"/>
            </a:ln>
          </p:spPr>
        </p:cxnSp>
        <p:cxnSp>
          <p:nvCxnSpPr>
            <p:cNvPr id="1400" name="Google Shape;1400;p28"/>
            <p:cNvCxnSpPr/>
            <p:nvPr/>
          </p:nvCxnSpPr>
          <p:spPr>
            <a:xfrm>
              <a:off x="8666025" y="-1158"/>
              <a:ext cx="0" cy="1902000"/>
            </a:xfrm>
            <a:prstGeom prst="straightConnector1">
              <a:avLst/>
            </a:prstGeom>
            <a:noFill/>
            <a:ln w="9525" cap="flat" cmpd="sng">
              <a:solidFill>
                <a:srgbClr val="595959"/>
              </a:solidFill>
              <a:prstDash val="solid"/>
              <a:round/>
              <a:headEnd type="none" w="med" len="med"/>
              <a:tailEnd type="none" w="med" len="med"/>
            </a:ln>
          </p:spPr>
        </p:cxnSp>
        <p:grpSp>
          <p:nvGrpSpPr>
            <p:cNvPr id="1401" name="Google Shape;1401;p28"/>
            <p:cNvGrpSpPr/>
            <p:nvPr/>
          </p:nvGrpSpPr>
          <p:grpSpPr>
            <a:xfrm rot="10800000">
              <a:off x="343275" y="3300779"/>
              <a:ext cx="344736" cy="345385"/>
              <a:chOff x="7353050" y="316275"/>
              <a:chExt cx="292025" cy="292575"/>
            </a:xfrm>
          </p:grpSpPr>
          <p:sp>
            <p:nvSpPr>
              <p:cNvPr id="1402" name="Google Shape;1402;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3" name="Google Shape;1403;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4" name="Google Shape;1404;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5" name="Google Shape;1405;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06" name="Google Shape;1406;p28"/>
            <p:cNvGrpSpPr/>
            <p:nvPr/>
          </p:nvGrpSpPr>
          <p:grpSpPr>
            <a:xfrm rot="10800000">
              <a:off x="8520013" y="714742"/>
              <a:ext cx="292025" cy="292575"/>
              <a:chOff x="7353050" y="316275"/>
              <a:chExt cx="292025" cy="292575"/>
            </a:xfrm>
          </p:grpSpPr>
          <p:sp>
            <p:nvSpPr>
              <p:cNvPr id="1407" name="Google Shape;1407;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8" name="Google Shape;1408;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9" name="Google Shape;1409;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0" name="Google Shape;1410;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11" name="Google Shape;1411;p28"/>
            <p:cNvGrpSpPr/>
            <p:nvPr/>
          </p:nvGrpSpPr>
          <p:grpSpPr>
            <a:xfrm rot="10800000">
              <a:off x="261711" y="465077"/>
              <a:ext cx="507562" cy="507984"/>
              <a:chOff x="8064275" y="887850"/>
              <a:chExt cx="581800" cy="582350"/>
            </a:xfrm>
          </p:grpSpPr>
          <p:sp>
            <p:nvSpPr>
              <p:cNvPr id="1412" name="Google Shape;1412;p2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3" name="Google Shape;1413;p2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4" name="Google Shape;1414;p2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5" name="Google Shape;1415;p2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6" name="Google Shape;1416;p2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7" name="Google Shape;1417;p2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Tree>
    <p:extLst>
      <p:ext uri="{BB962C8B-B14F-4D97-AF65-F5344CB8AC3E}">
        <p14:creationId xmlns:p14="http://schemas.microsoft.com/office/powerpoint/2010/main" val="1324725118"/>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hree columns of text 3" userDrawn="1">
  <p:cSld name="Three columns of text 3">
    <p:spTree>
      <p:nvGrpSpPr>
        <p:cNvPr id="1" name="Shape 1062"/>
        <p:cNvGrpSpPr/>
        <p:nvPr/>
      </p:nvGrpSpPr>
      <p:grpSpPr>
        <a:xfrm>
          <a:off x="0" y="0"/>
          <a:ext cx="0" cy="0"/>
          <a:chOff x="0" y="0"/>
          <a:chExt cx="0" cy="0"/>
        </a:xfrm>
      </p:grpSpPr>
      <p:sp>
        <p:nvSpPr>
          <p:cNvPr id="1063" name="Google Shape;1063;p21"/>
          <p:cNvSpPr txBox="1">
            <a:spLocks noGrp="1"/>
          </p:cNvSpPr>
          <p:nvPr>
            <p:ph type="title"/>
          </p:nvPr>
        </p:nvSpPr>
        <p:spPr>
          <a:xfrm>
            <a:off x="3505201" y="451104"/>
            <a:ext cx="5105393" cy="763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3200"/>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grpSp>
        <p:nvGrpSpPr>
          <p:cNvPr id="1064" name="Google Shape;1064;p21"/>
          <p:cNvGrpSpPr/>
          <p:nvPr/>
        </p:nvGrpSpPr>
        <p:grpSpPr>
          <a:xfrm>
            <a:off x="348948" y="-1544"/>
            <a:ext cx="11400435" cy="5308800"/>
            <a:chOff x="261711" y="-1158"/>
            <a:chExt cx="8550326" cy="3981600"/>
          </a:xfrm>
        </p:grpSpPr>
        <p:cxnSp>
          <p:nvCxnSpPr>
            <p:cNvPr id="1065" name="Google Shape;1065;p21"/>
            <p:cNvCxnSpPr/>
            <p:nvPr/>
          </p:nvCxnSpPr>
          <p:spPr>
            <a:xfrm>
              <a:off x="515925" y="-1158"/>
              <a:ext cx="0" cy="3981600"/>
            </a:xfrm>
            <a:prstGeom prst="straightConnector1">
              <a:avLst/>
            </a:prstGeom>
            <a:noFill/>
            <a:ln w="9525" cap="flat" cmpd="sng">
              <a:solidFill>
                <a:schemeClr val="dk2"/>
              </a:solidFill>
              <a:prstDash val="solid"/>
              <a:round/>
              <a:headEnd type="none" w="med" len="med"/>
              <a:tailEnd type="none" w="med" len="med"/>
            </a:ln>
          </p:spPr>
        </p:cxnSp>
        <p:cxnSp>
          <p:nvCxnSpPr>
            <p:cNvPr id="1066" name="Google Shape;1066;p21"/>
            <p:cNvCxnSpPr/>
            <p:nvPr/>
          </p:nvCxnSpPr>
          <p:spPr>
            <a:xfrm>
              <a:off x="8666025" y="-1158"/>
              <a:ext cx="0" cy="1902000"/>
            </a:xfrm>
            <a:prstGeom prst="straightConnector1">
              <a:avLst/>
            </a:prstGeom>
            <a:noFill/>
            <a:ln w="9525" cap="flat" cmpd="sng">
              <a:solidFill>
                <a:schemeClr val="dk2"/>
              </a:solidFill>
              <a:prstDash val="solid"/>
              <a:round/>
              <a:headEnd type="none" w="med" len="med"/>
              <a:tailEnd type="none" w="med" len="med"/>
            </a:ln>
          </p:spPr>
        </p:cxnSp>
        <p:grpSp>
          <p:nvGrpSpPr>
            <p:cNvPr id="1067" name="Google Shape;1067;p21"/>
            <p:cNvGrpSpPr/>
            <p:nvPr/>
          </p:nvGrpSpPr>
          <p:grpSpPr>
            <a:xfrm rot="10800000">
              <a:off x="343275" y="3300779"/>
              <a:ext cx="344736" cy="345385"/>
              <a:chOff x="7353050" y="316275"/>
              <a:chExt cx="292025" cy="292575"/>
            </a:xfrm>
          </p:grpSpPr>
          <p:sp>
            <p:nvSpPr>
              <p:cNvPr id="1068" name="Google Shape;1068;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69" name="Google Shape;1069;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0" name="Google Shape;1070;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1" name="Google Shape;1071;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72" name="Google Shape;1072;p21"/>
            <p:cNvGrpSpPr/>
            <p:nvPr/>
          </p:nvGrpSpPr>
          <p:grpSpPr>
            <a:xfrm rot="10800000">
              <a:off x="8520013" y="714742"/>
              <a:ext cx="292025" cy="292575"/>
              <a:chOff x="7353050" y="316275"/>
              <a:chExt cx="292025" cy="292575"/>
            </a:xfrm>
          </p:grpSpPr>
          <p:sp>
            <p:nvSpPr>
              <p:cNvPr id="1073" name="Google Shape;1073;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4" name="Google Shape;1074;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5" name="Google Shape;1075;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6" name="Google Shape;1076;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77" name="Google Shape;1077;p21"/>
            <p:cNvGrpSpPr/>
            <p:nvPr/>
          </p:nvGrpSpPr>
          <p:grpSpPr>
            <a:xfrm rot="10800000">
              <a:off x="261711" y="465077"/>
              <a:ext cx="507562" cy="507984"/>
              <a:chOff x="8064275" y="887850"/>
              <a:chExt cx="581800" cy="582350"/>
            </a:xfrm>
          </p:grpSpPr>
          <p:sp>
            <p:nvSpPr>
              <p:cNvPr id="1078" name="Google Shape;1078;p2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9" name="Google Shape;1079;p2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0" name="Google Shape;1080;p2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1" name="Google Shape;1081;p2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2" name="Google Shape;1082;p2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3" name="Google Shape;1083;p2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9" name="Content Placeholder 2">
            <a:extLst>
              <a:ext uri="{FF2B5EF4-FFF2-40B4-BE49-F238E27FC236}">
                <a16:creationId xmlns:a16="http://schemas.microsoft.com/office/drawing/2014/main" id="{C20D5011-98C7-E44D-B0A2-48A1F4CDF5FD}"/>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85520080"/>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hree columns of text">
  <p:cSld name="1_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2292096" y="451104"/>
            <a:ext cx="7437200" cy="79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39" name="Google Shape;639;p14"/>
          <p:cNvSpPr txBox="1">
            <a:spLocks noGrp="1"/>
          </p:cNvSpPr>
          <p:nvPr>
            <p:ph type="subTitle" idx="1"/>
          </p:nvPr>
        </p:nvSpPr>
        <p:spPr>
          <a:xfrm>
            <a:off x="4925568" y="3218688"/>
            <a:ext cx="2353200" cy="438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0" name="Google Shape;640;p14"/>
          <p:cNvSpPr txBox="1">
            <a:spLocks noGrp="1"/>
          </p:cNvSpPr>
          <p:nvPr>
            <p:ph type="subTitle" idx="2"/>
          </p:nvPr>
        </p:nvSpPr>
        <p:spPr>
          <a:xfrm>
            <a:off x="1365504" y="3218688"/>
            <a:ext cx="2353200" cy="438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1" name="Google Shape;641;p14"/>
          <p:cNvSpPr txBox="1">
            <a:spLocks noGrp="1"/>
          </p:cNvSpPr>
          <p:nvPr>
            <p:ph type="subTitle" idx="3"/>
          </p:nvPr>
        </p:nvSpPr>
        <p:spPr>
          <a:xfrm>
            <a:off x="8473440" y="3218688"/>
            <a:ext cx="2353200" cy="438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2" name="Google Shape;642;p14"/>
          <p:cNvSpPr txBox="1">
            <a:spLocks noGrp="1"/>
          </p:cNvSpPr>
          <p:nvPr>
            <p:ph type="subTitle" idx="4"/>
          </p:nvPr>
        </p:nvSpPr>
        <p:spPr>
          <a:xfrm>
            <a:off x="4925568" y="3767328"/>
            <a:ext cx="2353200" cy="1438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3" name="Google Shape;643;p14"/>
          <p:cNvSpPr txBox="1">
            <a:spLocks noGrp="1"/>
          </p:cNvSpPr>
          <p:nvPr>
            <p:ph type="subTitle" idx="5"/>
          </p:nvPr>
        </p:nvSpPr>
        <p:spPr>
          <a:xfrm>
            <a:off x="1365504" y="3767328"/>
            <a:ext cx="2353200" cy="1438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4" name="Google Shape;644;p14"/>
          <p:cNvSpPr txBox="1">
            <a:spLocks noGrp="1"/>
          </p:cNvSpPr>
          <p:nvPr>
            <p:ph type="subTitle" idx="6"/>
          </p:nvPr>
        </p:nvSpPr>
        <p:spPr>
          <a:xfrm>
            <a:off x="8473440" y="3767328"/>
            <a:ext cx="2353200" cy="1438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645" name="Google Shape;645;p14"/>
          <p:cNvGrpSpPr/>
          <p:nvPr/>
        </p:nvGrpSpPr>
        <p:grpSpPr>
          <a:xfrm>
            <a:off x="348948" y="-1544"/>
            <a:ext cx="11400435" cy="5308800"/>
            <a:chOff x="261711" y="-1158"/>
            <a:chExt cx="8550326" cy="3981600"/>
          </a:xfrm>
        </p:grpSpPr>
        <p:cxnSp>
          <p:nvCxnSpPr>
            <p:cNvPr id="646" name="Google Shape;646;p14"/>
            <p:cNvCxnSpPr/>
            <p:nvPr/>
          </p:nvCxnSpPr>
          <p:spPr>
            <a:xfrm>
              <a:off x="515925" y="-1158"/>
              <a:ext cx="0" cy="39816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14"/>
            <p:cNvCxnSpPr/>
            <p:nvPr/>
          </p:nvCxnSpPr>
          <p:spPr>
            <a:xfrm>
              <a:off x="8666025" y="-1158"/>
              <a:ext cx="0" cy="1902000"/>
            </a:xfrm>
            <a:prstGeom prst="straightConnector1">
              <a:avLst/>
            </a:prstGeom>
            <a:noFill/>
            <a:ln w="9525" cap="flat" cmpd="sng">
              <a:solidFill>
                <a:schemeClr val="dk1"/>
              </a:solidFill>
              <a:prstDash val="solid"/>
              <a:round/>
              <a:headEnd type="none" w="med" len="med"/>
              <a:tailEnd type="none" w="med" len="med"/>
            </a:ln>
          </p:spPr>
        </p:cxnSp>
        <p:grpSp>
          <p:nvGrpSpPr>
            <p:cNvPr id="648" name="Google Shape;648;p14"/>
            <p:cNvGrpSpPr/>
            <p:nvPr/>
          </p:nvGrpSpPr>
          <p:grpSpPr>
            <a:xfrm rot="10800000">
              <a:off x="343275" y="3300779"/>
              <a:ext cx="344736" cy="345385"/>
              <a:chOff x="7353050" y="316275"/>
              <a:chExt cx="292025" cy="292575"/>
            </a:xfrm>
          </p:grpSpPr>
          <p:sp>
            <p:nvSpPr>
              <p:cNvPr id="649" name="Google Shape;649;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0" name="Google Shape;650;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1" name="Google Shape;651;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2" name="Google Shape;652;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3" name="Google Shape;653;p14"/>
            <p:cNvGrpSpPr/>
            <p:nvPr/>
          </p:nvGrpSpPr>
          <p:grpSpPr>
            <a:xfrm rot="10800000">
              <a:off x="8520013" y="714742"/>
              <a:ext cx="292025" cy="292575"/>
              <a:chOff x="7353050" y="316275"/>
              <a:chExt cx="292025" cy="292575"/>
            </a:xfrm>
          </p:grpSpPr>
          <p:sp>
            <p:nvSpPr>
              <p:cNvPr id="654" name="Google Shape;654;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5" name="Google Shape;655;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6" name="Google Shape;656;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7" name="Google Shape;657;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8" name="Google Shape;658;p14"/>
            <p:cNvGrpSpPr/>
            <p:nvPr/>
          </p:nvGrpSpPr>
          <p:grpSpPr>
            <a:xfrm rot="10800000">
              <a:off x="261711" y="465077"/>
              <a:ext cx="507562" cy="507984"/>
              <a:chOff x="8064275" y="887850"/>
              <a:chExt cx="581800" cy="582350"/>
            </a:xfrm>
          </p:grpSpPr>
          <p:sp>
            <p:nvSpPr>
              <p:cNvPr id="659" name="Google Shape;659;p1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0" name="Google Shape;660;p1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1" name="Google Shape;661;p1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2" name="Google Shape;662;p1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3" name="Google Shape;663;p1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4" name="Google Shape;664;p1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Tree>
    <p:extLst>
      <p:ext uri="{BB962C8B-B14F-4D97-AF65-F5344CB8AC3E}">
        <p14:creationId xmlns:p14="http://schemas.microsoft.com/office/powerpoint/2010/main" val="3743863438"/>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Main point 2">
  <p:cSld name="Main point 2">
    <p:spTree>
      <p:nvGrpSpPr>
        <p:cNvPr id="1" name="Shape 1546"/>
        <p:cNvGrpSpPr/>
        <p:nvPr/>
      </p:nvGrpSpPr>
      <p:grpSpPr>
        <a:xfrm>
          <a:off x="0" y="0"/>
          <a:ext cx="0" cy="0"/>
          <a:chOff x="0" y="0"/>
          <a:chExt cx="0" cy="0"/>
        </a:xfrm>
      </p:grpSpPr>
      <p:grpSp>
        <p:nvGrpSpPr>
          <p:cNvPr id="1547" name="Google Shape;1547;p31"/>
          <p:cNvGrpSpPr/>
          <p:nvPr/>
        </p:nvGrpSpPr>
        <p:grpSpPr>
          <a:xfrm>
            <a:off x="1799502" y="797889"/>
            <a:ext cx="8604973" cy="4841515"/>
            <a:chOff x="365750" y="1285025"/>
            <a:chExt cx="6934275" cy="3315500"/>
          </a:xfrm>
        </p:grpSpPr>
        <p:sp>
          <p:nvSpPr>
            <p:cNvPr id="1548" name="Google Shape;1548;p31"/>
            <p:cNvSpPr/>
            <p:nvPr/>
          </p:nvSpPr>
          <p:spPr>
            <a:xfrm>
              <a:off x="365750" y="1285025"/>
              <a:ext cx="6934275" cy="3315500"/>
            </a:xfrm>
            <a:custGeom>
              <a:avLst/>
              <a:gdLst/>
              <a:ahLst/>
              <a:cxnLst/>
              <a:rect l="l" t="t" r="r" b="b"/>
              <a:pathLst>
                <a:path w="277371" h="132620" extrusionOk="0">
                  <a:moveTo>
                    <a:pt x="139292" y="1"/>
                  </a:moveTo>
                  <a:cubicBezTo>
                    <a:pt x="131931" y="1"/>
                    <a:pt x="124510" y="530"/>
                    <a:pt x="116820" y="2020"/>
                  </a:cubicBezTo>
                  <a:cubicBezTo>
                    <a:pt x="97286" y="5794"/>
                    <a:pt x="78528" y="13563"/>
                    <a:pt x="62212" y="24940"/>
                  </a:cubicBezTo>
                  <a:cubicBezTo>
                    <a:pt x="40180" y="40312"/>
                    <a:pt x="16039" y="63953"/>
                    <a:pt x="5883" y="89204"/>
                  </a:cubicBezTo>
                  <a:cubicBezTo>
                    <a:pt x="2054" y="98638"/>
                    <a:pt x="1" y="109904"/>
                    <a:pt x="5162" y="118672"/>
                  </a:cubicBezTo>
                  <a:cubicBezTo>
                    <a:pt x="10878" y="128329"/>
                    <a:pt x="23309" y="131547"/>
                    <a:pt x="34519" y="132324"/>
                  </a:cubicBezTo>
                  <a:cubicBezTo>
                    <a:pt x="37485" y="132528"/>
                    <a:pt x="40447" y="132620"/>
                    <a:pt x="43408" y="132620"/>
                  </a:cubicBezTo>
                  <a:cubicBezTo>
                    <a:pt x="64717" y="132620"/>
                    <a:pt x="85919" y="127832"/>
                    <a:pt x="107164" y="125054"/>
                  </a:cubicBezTo>
                  <a:cubicBezTo>
                    <a:pt x="121795" y="123154"/>
                    <a:pt x="136548" y="122208"/>
                    <a:pt x="151300" y="122208"/>
                  </a:cubicBezTo>
                  <a:cubicBezTo>
                    <a:pt x="172303" y="122208"/>
                    <a:pt x="193303" y="124126"/>
                    <a:pt x="213939" y="127940"/>
                  </a:cubicBezTo>
                  <a:cubicBezTo>
                    <a:pt x="222522" y="129553"/>
                    <a:pt x="231673" y="131360"/>
                    <a:pt x="240407" y="131360"/>
                  </a:cubicBezTo>
                  <a:cubicBezTo>
                    <a:pt x="248501" y="131360"/>
                    <a:pt x="256237" y="129808"/>
                    <a:pt x="262831" y="125110"/>
                  </a:cubicBezTo>
                  <a:cubicBezTo>
                    <a:pt x="276372" y="115454"/>
                    <a:pt x="277371" y="99138"/>
                    <a:pt x="274429" y="84431"/>
                  </a:cubicBezTo>
                  <a:cubicBezTo>
                    <a:pt x="271488" y="69670"/>
                    <a:pt x="264329" y="59902"/>
                    <a:pt x="257059" y="47305"/>
                  </a:cubicBezTo>
                  <a:cubicBezTo>
                    <a:pt x="252786" y="39868"/>
                    <a:pt x="247736" y="33098"/>
                    <a:pt x="241798" y="27215"/>
                  </a:cubicBezTo>
                  <a:cubicBezTo>
                    <a:pt x="234972" y="20500"/>
                    <a:pt x="226925" y="14951"/>
                    <a:pt x="217768" y="11177"/>
                  </a:cubicBezTo>
                  <a:cubicBezTo>
                    <a:pt x="203783" y="5350"/>
                    <a:pt x="188521" y="3407"/>
                    <a:pt x="173482" y="2186"/>
                  </a:cubicBezTo>
                  <a:cubicBezTo>
                    <a:pt x="161726" y="1246"/>
                    <a:pt x="150579" y="1"/>
                    <a:pt x="1392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9" name="Google Shape;1549;p31"/>
            <p:cNvSpPr/>
            <p:nvPr/>
          </p:nvSpPr>
          <p:spPr>
            <a:xfrm>
              <a:off x="417100" y="1285575"/>
              <a:ext cx="6842700" cy="3314500"/>
            </a:xfrm>
            <a:custGeom>
              <a:avLst/>
              <a:gdLst/>
              <a:ahLst/>
              <a:cxnLst/>
              <a:rect l="l" t="t" r="r" b="b"/>
              <a:pathLst>
                <a:path w="273708" h="132580" extrusionOk="0">
                  <a:moveTo>
                    <a:pt x="137298" y="0"/>
                  </a:moveTo>
                  <a:cubicBezTo>
                    <a:pt x="129917" y="0"/>
                    <a:pt x="122480" y="500"/>
                    <a:pt x="114766" y="1998"/>
                  </a:cubicBezTo>
                  <a:cubicBezTo>
                    <a:pt x="95232" y="5772"/>
                    <a:pt x="76474" y="13541"/>
                    <a:pt x="60158" y="24918"/>
                  </a:cubicBezTo>
                  <a:cubicBezTo>
                    <a:pt x="38126" y="40290"/>
                    <a:pt x="13985" y="63931"/>
                    <a:pt x="3829" y="89182"/>
                  </a:cubicBezTo>
                  <a:cubicBezTo>
                    <a:pt x="1609" y="94621"/>
                    <a:pt x="0" y="100614"/>
                    <a:pt x="56" y="106386"/>
                  </a:cubicBezTo>
                  <a:cubicBezTo>
                    <a:pt x="56" y="110715"/>
                    <a:pt x="943" y="114877"/>
                    <a:pt x="3108" y="118650"/>
                  </a:cubicBezTo>
                  <a:cubicBezTo>
                    <a:pt x="8824" y="128307"/>
                    <a:pt x="21255" y="131525"/>
                    <a:pt x="32465" y="132302"/>
                  </a:cubicBezTo>
                  <a:cubicBezTo>
                    <a:pt x="35407" y="132469"/>
                    <a:pt x="38403" y="132580"/>
                    <a:pt x="41345" y="132580"/>
                  </a:cubicBezTo>
                  <a:cubicBezTo>
                    <a:pt x="62655" y="132580"/>
                    <a:pt x="83855" y="127807"/>
                    <a:pt x="105110" y="125032"/>
                  </a:cubicBezTo>
                  <a:cubicBezTo>
                    <a:pt x="119761" y="123146"/>
                    <a:pt x="134523" y="122202"/>
                    <a:pt x="149340" y="122202"/>
                  </a:cubicBezTo>
                  <a:cubicBezTo>
                    <a:pt x="170318" y="122202"/>
                    <a:pt x="191240" y="124089"/>
                    <a:pt x="211885" y="127918"/>
                  </a:cubicBezTo>
                  <a:cubicBezTo>
                    <a:pt x="220486" y="129528"/>
                    <a:pt x="229643" y="131359"/>
                    <a:pt x="238412" y="131359"/>
                  </a:cubicBezTo>
                  <a:cubicBezTo>
                    <a:pt x="246459" y="131359"/>
                    <a:pt x="254173" y="129805"/>
                    <a:pt x="260777" y="125088"/>
                  </a:cubicBezTo>
                  <a:cubicBezTo>
                    <a:pt x="270433" y="118206"/>
                    <a:pt x="273707" y="107884"/>
                    <a:pt x="273707" y="97229"/>
                  </a:cubicBezTo>
                  <a:cubicBezTo>
                    <a:pt x="273707" y="92956"/>
                    <a:pt x="273208" y="88627"/>
                    <a:pt x="272375" y="84409"/>
                  </a:cubicBezTo>
                  <a:cubicBezTo>
                    <a:pt x="269434" y="69648"/>
                    <a:pt x="262275" y="59880"/>
                    <a:pt x="255005" y="47283"/>
                  </a:cubicBezTo>
                  <a:cubicBezTo>
                    <a:pt x="250732" y="39846"/>
                    <a:pt x="245682" y="33076"/>
                    <a:pt x="239744" y="27193"/>
                  </a:cubicBezTo>
                  <a:cubicBezTo>
                    <a:pt x="232918" y="20478"/>
                    <a:pt x="224871" y="14929"/>
                    <a:pt x="215714" y="11155"/>
                  </a:cubicBezTo>
                  <a:cubicBezTo>
                    <a:pt x="201729" y="5328"/>
                    <a:pt x="186467" y="3385"/>
                    <a:pt x="171428" y="2164"/>
                  </a:cubicBezTo>
                  <a:cubicBezTo>
                    <a:pt x="159663" y="1221"/>
                    <a:pt x="148563" y="0"/>
                    <a:pt x="137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550" name="Google Shape;1550;p31"/>
          <p:cNvSpPr txBox="1">
            <a:spLocks noGrp="1"/>
          </p:cNvSpPr>
          <p:nvPr>
            <p:ph type="title"/>
          </p:nvPr>
        </p:nvSpPr>
        <p:spPr>
          <a:xfrm>
            <a:off x="3780730" y="1801594"/>
            <a:ext cx="5206000" cy="2781929"/>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5400"/>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rPr lang="en-US" dirty="0"/>
              <a:t>Click to edit Master title style</a:t>
            </a:r>
            <a:endParaRPr dirty="0"/>
          </a:p>
        </p:txBody>
      </p:sp>
      <p:grpSp>
        <p:nvGrpSpPr>
          <p:cNvPr id="1551" name="Google Shape;1551;p31"/>
          <p:cNvGrpSpPr/>
          <p:nvPr/>
        </p:nvGrpSpPr>
        <p:grpSpPr>
          <a:xfrm>
            <a:off x="-9156" y="-8833"/>
            <a:ext cx="12203123" cy="6802733"/>
            <a:chOff x="-6867" y="-6625"/>
            <a:chExt cx="9152342" cy="5102050"/>
          </a:xfrm>
        </p:grpSpPr>
        <p:cxnSp>
          <p:nvCxnSpPr>
            <p:cNvPr id="1552" name="Google Shape;1552;p31"/>
            <p:cNvCxnSpPr/>
            <p:nvPr/>
          </p:nvCxnSpPr>
          <p:spPr>
            <a:xfrm>
              <a:off x="2904283" y="4513075"/>
              <a:ext cx="1133100" cy="306300"/>
            </a:xfrm>
            <a:prstGeom prst="straightConnector1">
              <a:avLst/>
            </a:prstGeom>
            <a:noFill/>
            <a:ln w="9525" cap="flat" cmpd="sng">
              <a:solidFill>
                <a:srgbClr val="595959"/>
              </a:solidFill>
              <a:prstDash val="solid"/>
              <a:round/>
              <a:headEnd type="none" w="med" len="med"/>
              <a:tailEnd type="none" w="med" len="med"/>
            </a:ln>
          </p:spPr>
        </p:cxnSp>
        <p:cxnSp>
          <p:nvCxnSpPr>
            <p:cNvPr id="1553" name="Google Shape;1553;p31"/>
            <p:cNvCxnSpPr/>
            <p:nvPr/>
          </p:nvCxnSpPr>
          <p:spPr>
            <a:xfrm rot="10800000" flipH="1">
              <a:off x="1562083" y="4492325"/>
              <a:ext cx="1342200" cy="315300"/>
            </a:xfrm>
            <a:prstGeom prst="straightConnector1">
              <a:avLst/>
            </a:prstGeom>
            <a:noFill/>
            <a:ln w="9525" cap="flat" cmpd="sng">
              <a:solidFill>
                <a:srgbClr val="595959"/>
              </a:solidFill>
              <a:prstDash val="solid"/>
              <a:round/>
              <a:headEnd type="none" w="med" len="med"/>
              <a:tailEnd type="none" w="med" len="med"/>
            </a:ln>
          </p:spPr>
        </p:cxnSp>
        <p:cxnSp>
          <p:nvCxnSpPr>
            <p:cNvPr id="1554" name="Google Shape;1554;p31"/>
            <p:cNvCxnSpPr/>
            <p:nvPr/>
          </p:nvCxnSpPr>
          <p:spPr>
            <a:xfrm>
              <a:off x="259558" y="4408000"/>
              <a:ext cx="1332000" cy="392100"/>
            </a:xfrm>
            <a:prstGeom prst="straightConnector1">
              <a:avLst/>
            </a:prstGeom>
            <a:noFill/>
            <a:ln w="9525" cap="flat" cmpd="sng">
              <a:solidFill>
                <a:srgbClr val="595959"/>
              </a:solidFill>
              <a:prstDash val="solid"/>
              <a:round/>
              <a:headEnd type="none" w="med" len="med"/>
              <a:tailEnd type="none" w="med" len="med"/>
            </a:ln>
          </p:spPr>
        </p:cxnSp>
        <p:cxnSp>
          <p:nvCxnSpPr>
            <p:cNvPr id="1555" name="Google Shape;1555;p31"/>
            <p:cNvCxnSpPr/>
            <p:nvPr/>
          </p:nvCxnSpPr>
          <p:spPr>
            <a:xfrm>
              <a:off x="-6867" y="3993550"/>
              <a:ext cx="273900" cy="407100"/>
            </a:xfrm>
            <a:prstGeom prst="straightConnector1">
              <a:avLst/>
            </a:prstGeom>
            <a:noFill/>
            <a:ln w="9525" cap="flat" cmpd="sng">
              <a:solidFill>
                <a:srgbClr val="595959"/>
              </a:solidFill>
              <a:prstDash val="solid"/>
              <a:round/>
              <a:headEnd type="none" w="med" len="med"/>
              <a:tailEnd type="none" w="med" len="med"/>
            </a:ln>
          </p:spPr>
        </p:cxnSp>
        <p:grpSp>
          <p:nvGrpSpPr>
            <p:cNvPr id="1556" name="Google Shape;1556;p31"/>
            <p:cNvGrpSpPr/>
            <p:nvPr/>
          </p:nvGrpSpPr>
          <p:grpSpPr>
            <a:xfrm flipH="1">
              <a:off x="1278333" y="4513075"/>
              <a:ext cx="581800" cy="582350"/>
              <a:chOff x="8064275" y="887850"/>
              <a:chExt cx="581800" cy="582350"/>
            </a:xfrm>
          </p:grpSpPr>
          <p:sp>
            <p:nvSpPr>
              <p:cNvPr id="1557" name="Google Shape;1557;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58" name="Google Shape;1558;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59" name="Google Shape;1559;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60" name="Google Shape;1560;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61" name="Google Shape;1561;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62" name="Google Shape;1562;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63" name="Google Shape;1563;p31"/>
            <p:cNvGrpSpPr/>
            <p:nvPr/>
          </p:nvGrpSpPr>
          <p:grpSpPr>
            <a:xfrm flipH="1">
              <a:off x="2747608" y="4340463"/>
              <a:ext cx="292025" cy="292575"/>
              <a:chOff x="7353050" y="316275"/>
              <a:chExt cx="292025" cy="292575"/>
            </a:xfrm>
          </p:grpSpPr>
          <p:sp>
            <p:nvSpPr>
              <p:cNvPr id="1564" name="Google Shape;1564;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65" name="Google Shape;1565;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66" name="Google Shape;1566;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67" name="Google Shape;1567;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68" name="Google Shape;1568;p31"/>
            <p:cNvGrpSpPr/>
            <p:nvPr/>
          </p:nvGrpSpPr>
          <p:grpSpPr>
            <a:xfrm flipH="1">
              <a:off x="171308" y="4315025"/>
              <a:ext cx="175000" cy="175000"/>
              <a:chOff x="8792300" y="321275"/>
              <a:chExt cx="175000" cy="175000"/>
            </a:xfrm>
          </p:grpSpPr>
          <p:sp>
            <p:nvSpPr>
              <p:cNvPr id="1569" name="Google Shape;1569;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70" name="Google Shape;1570;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71" name="Google Shape;1571;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72" name="Google Shape;1572;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73" name="Google Shape;1573;p31"/>
            <p:cNvGrpSpPr/>
            <p:nvPr/>
          </p:nvGrpSpPr>
          <p:grpSpPr>
            <a:xfrm>
              <a:off x="3873197" y="4657550"/>
              <a:ext cx="293111" cy="293388"/>
              <a:chOff x="3164039" y="430875"/>
              <a:chExt cx="293111" cy="293388"/>
            </a:xfrm>
          </p:grpSpPr>
          <p:sp>
            <p:nvSpPr>
              <p:cNvPr id="1574" name="Google Shape;1574;p3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75" name="Google Shape;1575;p3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76" name="Google Shape;1576;p3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77" name="Google Shape;1577;p3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78" name="Google Shape;1578;p3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79" name="Google Shape;1579;p3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80" name="Google Shape;1580;p31"/>
            <p:cNvGrpSpPr/>
            <p:nvPr/>
          </p:nvGrpSpPr>
          <p:grpSpPr>
            <a:xfrm flipH="1">
              <a:off x="242270" y="4142425"/>
              <a:ext cx="175013" cy="27000"/>
              <a:chOff x="5662375" y="212375"/>
              <a:chExt cx="175013" cy="27000"/>
            </a:xfrm>
          </p:grpSpPr>
          <p:sp>
            <p:nvSpPr>
              <p:cNvPr id="1581" name="Google Shape;1581;p31"/>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82" name="Google Shape;1582;p31"/>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83" name="Google Shape;1583;p31"/>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584" name="Google Shape;1584;p31"/>
            <p:cNvCxnSpPr/>
            <p:nvPr/>
          </p:nvCxnSpPr>
          <p:spPr>
            <a:xfrm rot="10800000">
              <a:off x="5995050" y="226600"/>
              <a:ext cx="1504500" cy="224700"/>
            </a:xfrm>
            <a:prstGeom prst="straightConnector1">
              <a:avLst/>
            </a:prstGeom>
            <a:noFill/>
            <a:ln w="9525" cap="flat" cmpd="sng">
              <a:solidFill>
                <a:srgbClr val="595959"/>
              </a:solidFill>
              <a:prstDash val="solid"/>
              <a:round/>
              <a:headEnd type="none" w="med" len="med"/>
              <a:tailEnd type="none" w="med" len="med"/>
            </a:ln>
          </p:spPr>
        </p:cxnSp>
        <p:cxnSp>
          <p:nvCxnSpPr>
            <p:cNvPr id="1585" name="Google Shape;1585;p31"/>
            <p:cNvCxnSpPr/>
            <p:nvPr/>
          </p:nvCxnSpPr>
          <p:spPr>
            <a:xfrm rot="10800000">
              <a:off x="7512925" y="457850"/>
              <a:ext cx="829500" cy="743400"/>
            </a:xfrm>
            <a:prstGeom prst="straightConnector1">
              <a:avLst/>
            </a:prstGeom>
            <a:noFill/>
            <a:ln w="9525" cap="flat" cmpd="sng">
              <a:solidFill>
                <a:srgbClr val="595959"/>
              </a:solidFill>
              <a:prstDash val="solid"/>
              <a:round/>
              <a:headEnd type="none" w="med" len="med"/>
              <a:tailEnd type="none" w="med" len="med"/>
            </a:ln>
          </p:spPr>
        </p:cxnSp>
        <p:cxnSp>
          <p:nvCxnSpPr>
            <p:cNvPr id="1586" name="Google Shape;1586;p31"/>
            <p:cNvCxnSpPr/>
            <p:nvPr/>
          </p:nvCxnSpPr>
          <p:spPr>
            <a:xfrm flipH="1">
              <a:off x="8348975" y="-6625"/>
              <a:ext cx="796500" cy="1188000"/>
            </a:xfrm>
            <a:prstGeom prst="straightConnector1">
              <a:avLst/>
            </a:prstGeom>
            <a:noFill/>
            <a:ln w="9525" cap="flat" cmpd="sng">
              <a:solidFill>
                <a:srgbClr val="595959"/>
              </a:solidFill>
              <a:prstDash val="solid"/>
              <a:round/>
              <a:headEnd type="none" w="med" len="med"/>
              <a:tailEnd type="none" w="med" len="med"/>
            </a:ln>
          </p:spPr>
        </p:cxnSp>
        <p:grpSp>
          <p:nvGrpSpPr>
            <p:cNvPr id="1587" name="Google Shape;1587;p31"/>
            <p:cNvGrpSpPr/>
            <p:nvPr/>
          </p:nvGrpSpPr>
          <p:grpSpPr>
            <a:xfrm>
              <a:off x="8064275" y="1040250"/>
              <a:ext cx="581800" cy="582350"/>
              <a:chOff x="8064275" y="887850"/>
              <a:chExt cx="581800" cy="582350"/>
            </a:xfrm>
          </p:grpSpPr>
          <p:sp>
            <p:nvSpPr>
              <p:cNvPr id="1588" name="Google Shape;1588;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89" name="Google Shape;1589;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90" name="Google Shape;1590;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91" name="Google Shape;1591;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92" name="Google Shape;1592;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93" name="Google Shape;1593;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94" name="Google Shape;1594;p31"/>
            <p:cNvGrpSpPr/>
            <p:nvPr/>
          </p:nvGrpSpPr>
          <p:grpSpPr>
            <a:xfrm>
              <a:off x="7353050" y="316275"/>
              <a:ext cx="292025" cy="292575"/>
              <a:chOff x="7353050" y="316275"/>
              <a:chExt cx="292025" cy="292575"/>
            </a:xfrm>
          </p:grpSpPr>
          <p:sp>
            <p:nvSpPr>
              <p:cNvPr id="1595" name="Google Shape;1595;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96" name="Google Shape;1596;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97" name="Google Shape;1597;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98" name="Google Shape;1598;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99" name="Google Shape;1599;p31"/>
            <p:cNvGrpSpPr/>
            <p:nvPr/>
          </p:nvGrpSpPr>
          <p:grpSpPr>
            <a:xfrm>
              <a:off x="8792300" y="321275"/>
              <a:ext cx="175000" cy="175000"/>
              <a:chOff x="8792300" y="321275"/>
              <a:chExt cx="175000" cy="175000"/>
            </a:xfrm>
          </p:grpSpPr>
          <p:sp>
            <p:nvSpPr>
              <p:cNvPr id="1600" name="Google Shape;1600;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01" name="Google Shape;1601;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02" name="Google Shape;1602;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03" name="Google Shape;1603;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604" name="Google Shape;1604;p31"/>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05" name="Google Shape;1605;p31"/>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06" name="Google Shape;1606;p31"/>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07" name="Google Shape;1607;p31"/>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08" name="Google Shape;1608;p31"/>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09" name="Google Shape;1609;p31"/>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nvGrpSpPr>
            <p:cNvPr id="1610" name="Google Shape;1610;p31"/>
            <p:cNvGrpSpPr/>
            <p:nvPr/>
          </p:nvGrpSpPr>
          <p:grpSpPr>
            <a:xfrm>
              <a:off x="8490050" y="170875"/>
              <a:ext cx="175013" cy="27000"/>
              <a:chOff x="5662375" y="212375"/>
              <a:chExt cx="175013" cy="27000"/>
            </a:xfrm>
          </p:grpSpPr>
          <p:sp>
            <p:nvSpPr>
              <p:cNvPr id="1611" name="Google Shape;1611;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12" name="Google Shape;1612;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13" name="Google Shape;1613;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14" name="Google Shape;1614;p31"/>
            <p:cNvGrpSpPr/>
            <p:nvPr/>
          </p:nvGrpSpPr>
          <p:grpSpPr>
            <a:xfrm>
              <a:off x="8678350" y="1658000"/>
              <a:ext cx="175013" cy="27000"/>
              <a:chOff x="5662375" y="212375"/>
              <a:chExt cx="175013" cy="27000"/>
            </a:xfrm>
          </p:grpSpPr>
          <p:sp>
            <p:nvSpPr>
              <p:cNvPr id="1615" name="Google Shape;1615;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16" name="Google Shape;1616;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17" name="Google Shape;1617;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1618" name="Google Shape;1618;p31"/>
          <p:cNvSpPr txBox="1">
            <a:spLocks noGrp="1"/>
          </p:cNvSpPr>
          <p:nvPr>
            <p:ph type="subTitle" idx="1"/>
          </p:nvPr>
        </p:nvSpPr>
        <p:spPr>
          <a:xfrm>
            <a:off x="3818108" y="4137763"/>
            <a:ext cx="5242013" cy="81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2711080347"/>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6998208" y="2670048"/>
            <a:ext cx="4352400" cy="2389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5200"/>
              <a:buNone/>
              <a:defRPr sz="5400"/>
            </a:lvl1pPr>
            <a:lvl2pPr lvl="1" algn="r" rtl="0">
              <a:spcBef>
                <a:spcPts val="0"/>
              </a:spcBef>
              <a:spcAft>
                <a:spcPts val="0"/>
              </a:spcAft>
              <a:buSzPts val="5200"/>
              <a:buNone/>
              <a:defRPr sz="6933"/>
            </a:lvl2pPr>
            <a:lvl3pPr lvl="2" algn="r" rtl="0">
              <a:spcBef>
                <a:spcPts val="0"/>
              </a:spcBef>
              <a:spcAft>
                <a:spcPts val="0"/>
              </a:spcAft>
              <a:buSzPts val="5200"/>
              <a:buNone/>
              <a:defRPr sz="6933"/>
            </a:lvl3pPr>
            <a:lvl4pPr lvl="3" algn="r" rtl="0">
              <a:spcBef>
                <a:spcPts val="0"/>
              </a:spcBef>
              <a:spcAft>
                <a:spcPts val="0"/>
              </a:spcAft>
              <a:buSzPts val="5200"/>
              <a:buNone/>
              <a:defRPr sz="6933"/>
            </a:lvl4pPr>
            <a:lvl5pPr lvl="4" algn="r" rtl="0">
              <a:spcBef>
                <a:spcPts val="0"/>
              </a:spcBef>
              <a:spcAft>
                <a:spcPts val="0"/>
              </a:spcAft>
              <a:buSzPts val="5200"/>
              <a:buNone/>
              <a:defRPr sz="6933"/>
            </a:lvl5pPr>
            <a:lvl6pPr lvl="5" algn="r" rtl="0">
              <a:spcBef>
                <a:spcPts val="0"/>
              </a:spcBef>
              <a:spcAft>
                <a:spcPts val="0"/>
              </a:spcAft>
              <a:buSzPts val="5200"/>
              <a:buNone/>
              <a:defRPr sz="6933"/>
            </a:lvl6pPr>
            <a:lvl7pPr lvl="6" algn="r" rtl="0">
              <a:spcBef>
                <a:spcPts val="0"/>
              </a:spcBef>
              <a:spcAft>
                <a:spcPts val="0"/>
              </a:spcAft>
              <a:buSzPts val="5200"/>
              <a:buNone/>
              <a:defRPr sz="6933"/>
            </a:lvl7pPr>
            <a:lvl8pPr lvl="7" algn="r" rtl="0">
              <a:spcBef>
                <a:spcPts val="0"/>
              </a:spcBef>
              <a:spcAft>
                <a:spcPts val="0"/>
              </a:spcAft>
              <a:buSzPts val="5200"/>
              <a:buNone/>
              <a:defRPr sz="6933"/>
            </a:lvl8pPr>
            <a:lvl9pPr lvl="8" algn="r" rtl="0">
              <a:spcBef>
                <a:spcPts val="0"/>
              </a:spcBef>
              <a:spcAft>
                <a:spcPts val="0"/>
              </a:spcAft>
              <a:buSzPts val="5200"/>
              <a:buNone/>
              <a:defRPr sz="6933"/>
            </a:lvl9pPr>
          </a:lstStyle>
          <a:p>
            <a:r>
              <a:rPr lang="en-US" dirty="0"/>
              <a:t>Click to edit Master title style</a:t>
            </a:r>
            <a:endParaRPr dirty="0"/>
          </a:p>
        </p:txBody>
      </p:sp>
      <p:sp>
        <p:nvSpPr>
          <p:cNvPr id="9" name="Google Shape;9;p2"/>
          <p:cNvSpPr txBox="1">
            <a:spLocks noGrp="1"/>
          </p:cNvSpPr>
          <p:nvPr>
            <p:ph type="subTitle" idx="1"/>
          </p:nvPr>
        </p:nvSpPr>
        <p:spPr>
          <a:xfrm>
            <a:off x="6998208" y="4962144"/>
            <a:ext cx="4352400" cy="1194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1"/>
              </a:buClr>
              <a:buSzPts val="2800"/>
              <a:buFont typeface="Barlow Semi Condensed Medium"/>
              <a:buNone/>
              <a:defRPr sz="3200">
                <a:solidFill>
                  <a:schemeClr val="accent1"/>
                </a:solidFill>
                <a:latin typeface="Barlow Semi Condensed Medium"/>
                <a:ea typeface="Barlow Semi Condensed Medium"/>
                <a:cs typeface="Barlow Semi Condensed Medium"/>
                <a:sym typeface="Barlow Semi Condensed Medium"/>
              </a:defRPr>
            </a:lvl1pPr>
            <a:lvl2pPr lvl="1"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2pPr>
            <a:lvl3pPr lvl="2"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3pPr>
            <a:lvl4pPr lvl="3"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4pPr>
            <a:lvl5pPr lvl="4"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5pPr>
            <a:lvl6pPr lvl="5"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6pPr>
            <a:lvl7pPr lvl="6"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7pPr>
            <a:lvl8pPr lvl="7"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8pPr>
            <a:lvl9pPr lvl="8"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cxnSp>
        <p:nvCxnSpPr>
          <p:cNvPr id="10" name="Google Shape;10;p2"/>
          <p:cNvCxnSpPr/>
          <p:nvPr/>
        </p:nvCxnSpPr>
        <p:spPr>
          <a:xfrm flipH="1">
            <a:off x="7769400" y="601733"/>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11" name="Google Shape;11;p2"/>
          <p:cNvCxnSpPr/>
          <p:nvPr/>
        </p:nvCxnSpPr>
        <p:spPr>
          <a:xfrm rot="10800000">
            <a:off x="10017233" y="610467"/>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12" name="Google Shape;12;p2"/>
          <p:cNvCxnSpPr/>
          <p:nvPr/>
        </p:nvCxnSpPr>
        <p:spPr>
          <a:xfrm flipH="1">
            <a:off x="11131967" y="-88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13" name="Google Shape;13;p2"/>
          <p:cNvGrpSpPr/>
          <p:nvPr/>
        </p:nvGrpSpPr>
        <p:grpSpPr>
          <a:xfrm>
            <a:off x="10752367" y="1183800"/>
            <a:ext cx="775733" cy="776467"/>
            <a:chOff x="8064275" y="887850"/>
            <a:chExt cx="581800" cy="582350"/>
          </a:xfrm>
        </p:grpSpPr>
        <p:sp>
          <p:nvSpPr>
            <p:cNvPr id="14" name="Google Shape;14;p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 name="Google Shape;15;p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 name="Google Shape;16;p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7" name="Google Shape;17;p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 name="Google Shape;18;p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 name="Google Shape;19;p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0" name="Google Shape;20;p2"/>
          <p:cNvGrpSpPr/>
          <p:nvPr/>
        </p:nvGrpSpPr>
        <p:grpSpPr>
          <a:xfrm>
            <a:off x="9804067" y="421701"/>
            <a:ext cx="389367" cy="390100"/>
            <a:chOff x="7353050" y="316275"/>
            <a:chExt cx="292025" cy="292575"/>
          </a:xfrm>
        </p:grpSpPr>
        <p:sp>
          <p:nvSpPr>
            <p:cNvPr id="21" name="Google Shape;21;p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 name="Google Shape;22;p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 name="Google Shape;23;p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 name="Google Shape;24;p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25" name="Google Shape;25;p2"/>
          <p:cNvSpPr/>
          <p:nvPr/>
        </p:nvSpPr>
        <p:spPr>
          <a:xfrm>
            <a:off x="7587440" y="567744"/>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6" name="Google Shape;26;p2"/>
          <p:cNvSpPr/>
          <p:nvPr/>
        </p:nvSpPr>
        <p:spPr>
          <a:xfrm>
            <a:off x="7584434" y="564367"/>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7" name="Google Shape;27;p2"/>
          <p:cNvSpPr/>
          <p:nvPr/>
        </p:nvSpPr>
        <p:spPr>
          <a:xfrm>
            <a:off x="7636092" y="616413"/>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8" name="Google Shape;28;p2"/>
          <p:cNvSpPr/>
          <p:nvPr/>
        </p:nvSpPr>
        <p:spPr>
          <a:xfrm>
            <a:off x="7633104" y="613036"/>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9" name="Google Shape;29;p2"/>
          <p:cNvSpPr/>
          <p:nvPr/>
        </p:nvSpPr>
        <p:spPr>
          <a:xfrm>
            <a:off x="7688877" y="66918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30" name="Google Shape;30;p2"/>
          <p:cNvSpPr/>
          <p:nvPr/>
        </p:nvSpPr>
        <p:spPr>
          <a:xfrm>
            <a:off x="7685887" y="666190"/>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31" name="Google Shape;31;p2"/>
          <p:cNvGrpSpPr/>
          <p:nvPr/>
        </p:nvGrpSpPr>
        <p:grpSpPr>
          <a:xfrm>
            <a:off x="7257800" y="385700"/>
            <a:ext cx="233351" cy="36000"/>
            <a:chOff x="5662375" y="212375"/>
            <a:chExt cx="175013" cy="27000"/>
          </a:xfrm>
        </p:grpSpPr>
        <p:sp>
          <p:nvSpPr>
            <p:cNvPr id="32" name="Google Shape;32;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3" name="Google Shape;33;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4" name="Google Shape;34;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5" name="Google Shape;35;p2"/>
          <p:cNvGrpSpPr/>
          <p:nvPr/>
        </p:nvGrpSpPr>
        <p:grpSpPr>
          <a:xfrm>
            <a:off x="11320067" y="227833"/>
            <a:ext cx="233351" cy="36000"/>
            <a:chOff x="5662375" y="212375"/>
            <a:chExt cx="175013" cy="27000"/>
          </a:xfrm>
        </p:grpSpPr>
        <p:sp>
          <p:nvSpPr>
            <p:cNvPr id="36" name="Google Shape;36;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7" name="Google Shape;37;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8" name="Google Shape;38;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9" name="Google Shape;39;p2"/>
          <p:cNvGrpSpPr/>
          <p:nvPr/>
        </p:nvGrpSpPr>
        <p:grpSpPr>
          <a:xfrm>
            <a:off x="10758334" y="2109067"/>
            <a:ext cx="233351" cy="36000"/>
            <a:chOff x="5662375" y="212375"/>
            <a:chExt cx="175013" cy="27000"/>
          </a:xfrm>
        </p:grpSpPr>
        <p:sp>
          <p:nvSpPr>
            <p:cNvPr id="40" name="Google Shape;40;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1" name="Google Shape;41;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2" name="Google Shape;42;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3" name="Picture Placeholder 2">
            <a:extLst>
              <a:ext uri="{FF2B5EF4-FFF2-40B4-BE49-F238E27FC236}">
                <a16:creationId xmlns:a16="http://schemas.microsoft.com/office/drawing/2014/main" id="{3A93A37A-EC52-704F-ABE6-FD5B119135A3}"/>
              </a:ext>
            </a:extLst>
          </p:cNvPr>
          <p:cNvSpPr>
            <a:spLocks noGrp="1"/>
          </p:cNvSpPr>
          <p:nvPr>
            <p:ph type="pic" sz="quarter" idx="10"/>
          </p:nvPr>
        </p:nvSpPr>
        <p:spPr>
          <a:xfrm>
            <a:off x="533400" y="428625"/>
            <a:ext cx="6172200" cy="6124575"/>
          </a:xfrm>
          <a:prstGeom prst="rect">
            <a:avLst/>
          </a:prstGeom>
        </p:spPr>
        <p:txBody>
          <a:bodyPr/>
          <a:lstStyle/>
          <a:p>
            <a:endParaRPr lang="en-US"/>
          </a:p>
        </p:txBody>
      </p:sp>
      <p:sp>
        <p:nvSpPr>
          <p:cNvPr id="43" name="Slide Number Placeholder 1">
            <a:extLst>
              <a:ext uri="{FF2B5EF4-FFF2-40B4-BE49-F238E27FC236}">
                <a16:creationId xmlns:a16="http://schemas.microsoft.com/office/drawing/2014/main" id="{3B73B51A-D313-474E-8E8C-FFAA1D434906}"/>
              </a:ext>
            </a:extLst>
          </p:cNvPr>
          <p:cNvSpPr>
            <a:spLocks noGrp="1"/>
          </p:cNvSpPr>
          <p:nvPr>
            <p:ph type="sldNum" sz="quarter" idx="4"/>
          </p:nvPr>
        </p:nvSpPr>
        <p:spPr>
          <a:xfrm>
            <a:off x="8763000" y="6356350"/>
            <a:ext cx="27432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C42B3194-F259-2F4E-B23A-83DB28A3F6D5}" type="slidenum">
              <a:rPr lang="en-US" smtClean="0"/>
              <a:pPr/>
              <a:t>‹#›</a:t>
            </a:fld>
            <a:endParaRPr lang="en-US"/>
          </a:p>
        </p:txBody>
      </p:sp>
    </p:spTree>
    <p:extLst>
      <p:ext uri="{BB962C8B-B14F-4D97-AF65-F5344CB8AC3E}">
        <p14:creationId xmlns:p14="http://schemas.microsoft.com/office/powerpoint/2010/main" val="225190186"/>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aption" userDrawn="1">
  <p:cSld name="1_Caption">
    <p:spTree>
      <p:nvGrpSpPr>
        <p:cNvPr id="1" name="Shape 501"/>
        <p:cNvGrpSpPr/>
        <p:nvPr/>
      </p:nvGrpSpPr>
      <p:grpSpPr>
        <a:xfrm>
          <a:off x="0" y="0"/>
          <a:ext cx="0" cy="0"/>
          <a:chOff x="0" y="0"/>
          <a:chExt cx="0" cy="0"/>
        </a:xfrm>
      </p:grpSpPr>
      <p:sp>
        <p:nvSpPr>
          <p:cNvPr id="503" name="Google Shape;503;p10"/>
          <p:cNvSpPr txBox="1">
            <a:spLocks noGrp="1"/>
          </p:cNvSpPr>
          <p:nvPr>
            <p:ph type="title"/>
          </p:nvPr>
        </p:nvSpPr>
        <p:spPr>
          <a:xfrm>
            <a:off x="2800800" y="463296"/>
            <a:ext cx="6596000" cy="78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787267" y="5787467"/>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10633" y="5776800"/>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575634" y="5578367"/>
            <a:ext cx="389367" cy="390100"/>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11" name="Google Shape;511;p10"/>
          <p:cNvGrpSpPr/>
          <p:nvPr/>
        </p:nvGrpSpPr>
        <p:grpSpPr>
          <a:xfrm>
            <a:off x="2195619" y="6155433"/>
            <a:ext cx="390815" cy="391184"/>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518" name="Google Shape;518;p10"/>
          <p:cNvCxnSpPr/>
          <p:nvPr/>
        </p:nvCxnSpPr>
        <p:spPr>
          <a:xfrm rot="10800000">
            <a:off x="9595967"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11138767" y="-88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10752367" y="702567"/>
            <a:ext cx="775733" cy="776467"/>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27" name="Google Shape;527;p10"/>
          <p:cNvGrpSpPr/>
          <p:nvPr/>
        </p:nvGrpSpPr>
        <p:grpSpPr>
          <a:xfrm>
            <a:off x="9378501" y="227834"/>
            <a:ext cx="389367" cy="390100"/>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2" name="Google Shape;532;p10"/>
          <p:cNvGrpSpPr/>
          <p:nvPr/>
        </p:nvGrpSpPr>
        <p:grpSpPr>
          <a:xfrm>
            <a:off x="11677267" y="306200"/>
            <a:ext cx="233333" cy="233333"/>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7" name="Google Shape;537;p10"/>
          <p:cNvGrpSpPr/>
          <p:nvPr/>
        </p:nvGrpSpPr>
        <p:grpSpPr>
          <a:xfrm>
            <a:off x="11320067" y="227833"/>
            <a:ext cx="233351" cy="36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41" name="Google Shape;541;p10"/>
          <p:cNvGrpSpPr/>
          <p:nvPr/>
        </p:nvGrpSpPr>
        <p:grpSpPr>
          <a:xfrm>
            <a:off x="10555134" y="1499467"/>
            <a:ext cx="233351" cy="36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3D4F4460-CEBA-6F4D-AF96-E3278A896EB1}"/>
              </a:ext>
            </a:extLst>
          </p:cNvPr>
          <p:cNvSpPr>
            <a:spLocks noGrp="1"/>
          </p:cNvSpPr>
          <p:nvPr>
            <p:ph sz="quarter" idx="10"/>
          </p:nvPr>
        </p:nvSpPr>
        <p:spPr>
          <a:xfrm>
            <a:off x="724207" y="1537517"/>
            <a:ext cx="5213465"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a:extLst>
              <a:ext uri="{FF2B5EF4-FFF2-40B4-BE49-F238E27FC236}">
                <a16:creationId xmlns:a16="http://schemas.microsoft.com/office/drawing/2014/main" id="{E27571DE-7590-074B-9CA4-97C1556B8564}"/>
              </a:ext>
            </a:extLst>
          </p:cNvPr>
          <p:cNvSpPr>
            <a:spLocks noGrp="1"/>
          </p:cNvSpPr>
          <p:nvPr>
            <p:ph sz="quarter" idx="11"/>
          </p:nvPr>
        </p:nvSpPr>
        <p:spPr>
          <a:xfrm>
            <a:off x="6140335" y="1522119"/>
            <a:ext cx="5213465"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Slide Number Placeholder 1">
            <a:extLst>
              <a:ext uri="{FF2B5EF4-FFF2-40B4-BE49-F238E27FC236}">
                <a16:creationId xmlns:a16="http://schemas.microsoft.com/office/drawing/2014/main" id="{2C01C991-E295-154D-B6E9-F101872E3327}"/>
              </a:ext>
            </a:extLst>
          </p:cNvPr>
          <p:cNvSpPr txBox="1">
            <a:spLocks/>
          </p:cNvSpPr>
          <p:nvPr userDrawn="1"/>
        </p:nvSpPr>
        <p:spPr>
          <a:xfrm>
            <a:off x="9300209" y="6356350"/>
            <a:ext cx="2743200" cy="365125"/>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pPr/>
              <a:t>‹#›</a:t>
            </a:fld>
            <a:endParaRPr lang="en-US"/>
          </a:p>
        </p:txBody>
      </p:sp>
    </p:spTree>
    <p:extLst>
      <p:ext uri="{BB962C8B-B14F-4D97-AF65-F5344CB8AC3E}">
        <p14:creationId xmlns:p14="http://schemas.microsoft.com/office/powerpoint/2010/main" val="4040780997"/>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body 2">
  <p:cSld name="1_Title and body 2">
    <p:spTree>
      <p:nvGrpSpPr>
        <p:cNvPr id="1" name="Shape 840"/>
        <p:cNvGrpSpPr/>
        <p:nvPr/>
      </p:nvGrpSpPr>
      <p:grpSpPr>
        <a:xfrm>
          <a:off x="0" y="0"/>
          <a:ext cx="0" cy="0"/>
          <a:chOff x="0" y="0"/>
          <a:chExt cx="0" cy="0"/>
        </a:xfrm>
      </p:grpSpPr>
      <p:sp>
        <p:nvSpPr>
          <p:cNvPr id="841" name="Google Shape;841;p18"/>
          <p:cNvSpPr txBox="1">
            <a:spLocks noGrp="1"/>
          </p:cNvSpPr>
          <p:nvPr>
            <p:ph type="title"/>
          </p:nvPr>
        </p:nvSpPr>
        <p:spPr>
          <a:xfrm>
            <a:off x="1694688" y="451104"/>
            <a:ext cx="8814800" cy="731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842" name="Google Shape;842;p18"/>
          <p:cNvSpPr txBox="1">
            <a:spLocks noGrp="1"/>
          </p:cNvSpPr>
          <p:nvPr>
            <p:ph type="subTitle" idx="1"/>
          </p:nvPr>
        </p:nvSpPr>
        <p:spPr>
          <a:xfrm>
            <a:off x="6254500" y="1988468"/>
            <a:ext cx="4742800" cy="3541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843" name="Google Shape;843;p18"/>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844" name="Google Shape;844;p18"/>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845" name="Google Shape;845;p18"/>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846" name="Google Shape;846;p18"/>
          <p:cNvGrpSpPr/>
          <p:nvPr/>
        </p:nvGrpSpPr>
        <p:grpSpPr>
          <a:xfrm flipH="1">
            <a:off x="565001" y="167151"/>
            <a:ext cx="389367" cy="390100"/>
            <a:chOff x="7353050" y="316275"/>
            <a:chExt cx="292025" cy="292575"/>
          </a:xfrm>
        </p:grpSpPr>
        <p:sp>
          <p:nvSpPr>
            <p:cNvPr id="847" name="Google Shape;847;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48" name="Google Shape;848;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49" name="Google Shape;849;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0" name="Google Shape;850;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51" name="Google Shape;851;p18"/>
          <p:cNvGrpSpPr/>
          <p:nvPr/>
        </p:nvGrpSpPr>
        <p:grpSpPr>
          <a:xfrm>
            <a:off x="2184986" y="744217"/>
            <a:ext cx="390815" cy="391184"/>
            <a:chOff x="3164039" y="430875"/>
            <a:chExt cx="293111" cy="293388"/>
          </a:xfrm>
        </p:grpSpPr>
        <p:sp>
          <p:nvSpPr>
            <p:cNvPr id="852" name="Google Shape;852;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3" name="Google Shape;853;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4" name="Google Shape;854;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5" name="Google Shape;855;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6" name="Google Shape;856;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7" name="Google Shape;857;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58" name="Google Shape;858;p18"/>
          <p:cNvGrpSpPr/>
          <p:nvPr/>
        </p:nvGrpSpPr>
        <p:grpSpPr>
          <a:xfrm>
            <a:off x="2122334" y="483467"/>
            <a:ext cx="233351" cy="36000"/>
            <a:chOff x="5662375" y="212375"/>
            <a:chExt cx="175013" cy="27000"/>
          </a:xfrm>
        </p:grpSpPr>
        <p:sp>
          <p:nvSpPr>
            <p:cNvPr id="859" name="Google Shape;859;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0" name="Google Shape;860;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1" name="Google Shape;861;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62" name="Google Shape;862;p18"/>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863" name="Google Shape;863;p18"/>
          <p:cNvGrpSpPr/>
          <p:nvPr/>
        </p:nvGrpSpPr>
        <p:grpSpPr>
          <a:xfrm>
            <a:off x="10431834" y="269833"/>
            <a:ext cx="775733" cy="776467"/>
            <a:chOff x="8064275" y="887850"/>
            <a:chExt cx="581800" cy="582350"/>
          </a:xfrm>
        </p:grpSpPr>
        <p:sp>
          <p:nvSpPr>
            <p:cNvPr id="864" name="Google Shape;86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5" name="Google Shape;86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6" name="Google Shape;86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7" name="Google Shape;86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8" name="Google Shape;86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9" name="Google Shape;86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70" name="Google Shape;870;p18"/>
          <p:cNvGrpSpPr/>
          <p:nvPr/>
        </p:nvGrpSpPr>
        <p:grpSpPr>
          <a:xfrm flipH="1">
            <a:off x="11598201" y="1489985"/>
            <a:ext cx="389367" cy="390100"/>
            <a:chOff x="7353050" y="316275"/>
            <a:chExt cx="292025" cy="292575"/>
          </a:xfrm>
        </p:grpSpPr>
        <p:sp>
          <p:nvSpPr>
            <p:cNvPr id="871" name="Google Shape;87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2" name="Google Shape;87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3" name="Google Shape;87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4" name="Google Shape;87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75" name="Google Shape;875;p18"/>
          <p:cNvGrpSpPr/>
          <p:nvPr/>
        </p:nvGrpSpPr>
        <p:grpSpPr>
          <a:xfrm>
            <a:off x="11571134" y="2109067"/>
            <a:ext cx="233351" cy="36000"/>
            <a:chOff x="5662375" y="212375"/>
            <a:chExt cx="175013" cy="27000"/>
          </a:xfrm>
        </p:grpSpPr>
        <p:sp>
          <p:nvSpPr>
            <p:cNvPr id="876" name="Google Shape;876;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7" name="Google Shape;877;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8" name="Google Shape;878;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79" name="Google Shape;879;p18"/>
          <p:cNvCxnSpPr/>
          <p:nvPr/>
        </p:nvCxnSpPr>
        <p:spPr>
          <a:xfrm flipH="1">
            <a:off x="6802272" y="6017433"/>
            <a:ext cx="1510800" cy="408400"/>
          </a:xfrm>
          <a:prstGeom prst="straightConnector1">
            <a:avLst/>
          </a:prstGeom>
          <a:noFill/>
          <a:ln w="9525" cap="flat" cmpd="sng">
            <a:solidFill>
              <a:schemeClr val="dk2"/>
            </a:solidFill>
            <a:prstDash val="solid"/>
            <a:round/>
            <a:headEnd type="none" w="med" len="med"/>
            <a:tailEnd type="none" w="med" len="med"/>
          </a:ln>
        </p:spPr>
      </p:cxnSp>
      <p:cxnSp>
        <p:nvCxnSpPr>
          <p:cNvPr id="880" name="Google Shape;880;p18"/>
          <p:cNvCxnSpPr/>
          <p:nvPr/>
        </p:nvCxnSpPr>
        <p:spPr>
          <a:xfrm rot="10800000">
            <a:off x="8313072" y="5989767"/>
            <a:ext cx="1789600" cy="420400"/>
          </a:xfrm>
          <a:prstGeom prst="straightConnector1">
            <a:avLst/>
          </a:prstGeom>
          <a:noFill/>
          <a:ln w="9525" cap="flat" cmpd="sng">
            <a:solidFill>
              <a:schemeClr val="dk2"/>
            </a:solidFill>
            <a:prstDash val="solid"/>
            <a:round/>
            <a:headEnd type="none" w="med" len="med"/>
            <a:tailEnd type="none" w="med" len="med"/>
          </a:ln>
        </p:spPr>
      </p:cxnSp>
      <p:cxnSp>
        <p:nvCxnSpPr>
          <p:cNvPr id="881" name="Google Shape;881;p18"/>
          <p:cNvCxnSpPr/>
          <p:nvPr/>
        </p:nvCxnSpPr>
        <p:spPr>
          <a:xfrm flipH="1">
            <a:off x="10063372" y="5877333"/>
            <a:ext cx="1776000" cy="522800"/>
          </a:xfrm>
          <a:prstGeom prst="straightConnector1">
            <a:avLst/>
          </a:prstGeom>
          <a:noFill/>
          <a:ln w="9525" cap="flat" cmpd="sng">
            <a:solidFill>
              <a:schemeClr val="dk2"/>
            </a:solidFill>
            <a:prstDash val="solid"/>
            <a:round/>
            <a:headEnd type="none" w="med" len="med"/>
            <a:tailEnd type="none" w="med" len="med"/>
          </a:ln>
        </p:spPr>
      </p:cxnSp>
      <p:cxnSp>
        <p:nvCxnSpPr>
          <p:cNvPr id="882" name="Google Shape;882;p18"/>
          <p:cNvCxnSpPr/>
          <p:nvPr/>
        </p:nvCxnSpPr>
        <p:spPr>
          <a:xfrm flipH="1">
            <a:off x="11829405" y="5324733"/>
            <a:ext cx="365200" cy="542800"/>
          </a:xfrm>
          <a:prstGeom prst="straightConnector1">
            <a:avLst/>
          </a:prstGeom>
          <a:noFill/>
          <a:ln w="9525" cap="flat" cmpd="sng">
            <a:solidFill>
              <a:schemeClr val="dk2"/>
            </a:solidFill>
            <a:prstDash val="solid"/>
            <a:round/>
            <a:headEnd type="none" w="med" len="med"/>
            <a:tailEnd type="none" w="med" len="med"/>
          </a:ln>
        </p:spPr>
      </p:cxnSp>
      <p:grpSp>
        <p:nvGrpSpPr>
          <p:cNvPr id="883" name="Google Shape;883;p18"/>
          <p:cNvGrpSpPr/>
          <p:nvPr/>
        </p:nvGrpSpPr>
        <p:grpSpPr>
          <a:xfrm>
            <a:off x="9705272" y="6017433"/>
            <a:ext cx="775733" cy="776467"/>
            <a:chOff x="8064275" y="887850"/>
            <a:chExt cx="581800" cy="582350"/>
          </a:xfrm>
        </p:grpSpPr>
        <p:sp>
          <p:nvSpPr>
            <p:cNvPr id="884" name="Google Shape;88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5" name="Google Shape;88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6" name="Google Shape;88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7" name="Google Shape;88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8" name="Google Shape;88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9" name="Google Shape;88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90" name="Google Shape;890;p18"/>
          <p:cNvGrpSpPr/>
          <p:nvPr/>
        </p:nvGrpSpPr>
        <p:grpSpPr>
          <a:xfrm>
            <a:off x="8132606" y="5787285"/>
            <a:ext cx="389367" cy="390100"/>
            <a:chOff x="7353050" y="316275"/>
            <a:chExt cx="292025" cy="292575"/>
          </a:xfrm>
        </p:grpSpPr>
        <p:sp>
          <p:nvSpPr>
            <p:cNvPr id="891" name="Google Shape;89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2" name="Google Shape;89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3" name="Google Shape;89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4" name="Google Shape;89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95" name="Google Shape;895;p18"/>
          <p:cNvGrpSpPr/>
          <p:nvPr/>
        </p:nvGrpSpPr>
        <p:grpSpPr>
          <a:xfrm>
            <a:off x="11723706" y="5753367"/>
            <a:ext cx="233333" cy="233333"/>
            <a:chOff x="8792300" y="321275"/>
            <a:chExt cx="175000" cy="175000"/>
          </a:xfrm>
        </p:grpSpPr>
        <p:sp>
          <p:nvSpPr>
            <p:cNvPr id="896" name="Google Shape;896;p1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7" name="Google Shape;897;p1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8" name="Google Shape;898;p1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9" name="Google Shape;899;p1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00" name="Google Shape;900;p18"/>
          <p:cNvGrpSpPr/>
          <p:nvPr/>
        </p:nvGrpSpPr>
        <p:grpSpPr>
          <a:xfrm flipH="1">
            <a:off x="6630373" y="6210067"/>
            <a:ext cx="390815" cy="391184"/>
            <a:chOff x="3164039" y="430875"/>
            <a:chExt cx="293111" cy="293388"/>
          </a:xfrm>
        </p:grpSpPr>
        <p:sp>
          <p:nvSpPr>
            <p:cNvPr id="901" name="Google Shape;901;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2" name="Google Shape;902;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3" name="Google Shape;903;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4" name="Google Shape;904;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5" name="Google Shape;905;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6" name="Google Shape;906;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07" name="Google Shape;907;p18"/>
          <p:cNvGrpSpPr/>
          <p:nvPr/>
        </p:nvGrpSpPr>
        <p:grpSpPr>
          <a:xfrm>
            <a:off x="11629073" y="5523233"/>
            <a:ext cx="233351" cy="36000"/>
            <a:chOff x="5662375" y="212375"/>
            <a:chExt cx="175013" cy="27000"/>
          </a:xfrm>
        </p:grpSpPr>
        <p:sp>
          <p:nvSpPr>
            <p:cNvPr id="908" name="Google Shape;908;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9" name="Google Shape;909;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10" name="Google Shape;910;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2102973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2_Design">
    <p:spTree>
      <p:nvGrpSpPr>
        <p:cNvPr id="1" name=""/>
        <p:cNvGrpSpPr/>
        <p:nvPr/>
      </p:nvGrpSpPr>
      <p:grpSpPr>
        <a:xfrm>
          <a:off x="0" y="0"/>
          <a:ext cx="0" cy="0"/>
          <a:chOff x="0" y="0"/>
          <a:chExt cx="0" cy="0"/>
        </a:xfrm>
      </p:grpSpPr>
      <p:sp>
        <p:nvSpPr>
          <p:cNvPr id="2" name="Picture Placeholder 4"/>
          <p:cNvSpPr>
            <a:spLocks noGrp="1"/>
          </p:cNvSpPr>
          <p:nvPr>
            <p:ph type="pic" sz="quarter" idx="10"/>
          </p:nvPr>
        </p:nvSpPr>
        <p:spPr>
          <a:xfrm>
            <a:off x="2850766" y="1783080"/>
            <a:ext cx="3292697" cy="3291840"/>
          </a:xfrm>
          <a:prstGeom prst="rect">
            <a:avLst/>
          </a:prstGeom>
          <a:solidFill>
            <a:schemeClr val="bg1">
              <a:lumMod val="95000"/>
            </a:schemeClr>
          </a:solidFill>
        </p:spPr>
        <p:txBody>
          <a:bodyPr>
            <a:normAutofit/>
          </a:bodyPr>
          <a:lstStyle>
            <a:lvl1pPr>
              <a:defRPr sz="1500"/>
            </a:lvl1pPr>
          </a:lstStyle>
          <a:p>
            <a:r>
              <a:rPr lang="en-US"/>
              <a:t>Click icon to add picture</a:t>
            </a:r>
          </a:p>
        </p:txBody>
      </p:sp>
      <p:sp>
        <p:nvSpPr>
          <p:cNvPr id="3" name="Slide Number Placeholder 5">
            <a:extLst>
              <a:ext uri="{FF2B5EF4-FFF2-40B4-BE49-F238E27FC236}">
                <a16:creationId xmlns:a16="http://schemas.microsoft.com/office/drawing/2014/main" id="{9E46D49B-645C-4F7D-BFBB-9DF2B9F2DE5B}"/>
              </a:ext>
            </a:extLst>
          </p:cNvPr>
          <p:cNvSpPr>
            <a:spLocks noGrp="1"/>
          </p:cNvSpPr>
          <p:nvPr>
            <p:ph type="sldNum" sz="quarter" idx="4"/>
          </p:nvPr>
        </p:nvSpPr>
        <p:spPr>
          <a:xfrm>
            <a:off x="11582400" y="6477000"/>
            <a:ext cx="609600" cy="452437"/>
          </a:xfrm>
          <a:prstGeom prst="rect">
            <a:avLst/>
          </a:prstGeom>
        </p:spPr>
        <p:txBody>
          <a:bodyPr vert="horz" lIns="91440" tIns="45720" rIns="91440" bIns="45720" rtlCol="0" anchor="ctr"/>
          <a:lstStyle>
            <a:lvl1pPr algn="r">
              <a:defRPr sz="1600">
                <a:solidFill>
                  <a:schemeClr val="bg2"/>
                </a:solidFill>
                <a:latin typeface="+mn-lt"/>
              </a:defRPr>
            </a:lvl1pPr>
          </a:lstStyle>
          <a:p>
            <a:fld id="{EBE3AD81-3AD4-9C46-856E-C08CF1183C60}" type="slidenum">
              <a:rPr lang="en-US" smtClean="0"/>
              <a:pPr/>
              <a:t>‹#›</a:t>
            </a:fld>
            <a:endParaRPr lang="en-US" dirty="0"/>
          </a:p>
        </p:txBody>
      </p:sp>
    </p:spTree>
    <p:extLst>
      <p:ext uri="{BB962C8B-B14F-4D97-AF65-F5344CB8AC3E}">
        <p14:creationId xmlns:p14="http://schemas.microsoft.com/office/powerpoint/2010/main" val="29037885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two columns 1">
  <p:cSld name="1_Title and two columns 1">
    <p:spTree>
      <p:nvGrpSpPr>
        <p:cNvPr id="1" name="Shape 1619"/>
        <p:cNvGrpSpPr/>
        <p:nvPr/>
      </p:nvGrpSpPr>
      <p:grpSpPr>
        <a:xfrm>
          <a:off x="0" y="0"/>
          <a:ext cx="0" cy="0"/>
          <a:chOff x="0" y="0"/>
          <a:chExt cx="0" cy="0"/>
        </a:xfrm>
      </p:grpSpPr>
      <p:sp>
        <p:nvSpPr>
          <p:cNvPr id="1620" name="Google Shape;1620;p32"/>
          <p:cNvSpPr txBox="1">
            <a:spLocks noGrp="1"/>
          </p:cNvSpPr>
          <p:nvPr>
            <p:ph type="body" idx="1"/>
          </p:nvPr>
        </p:nvSpPr>
        <p:spPr>
          <a:xfrm>
            <a:off x="2508467" y="1662467"/>
            <a:ext cx="2844400" cy="4699200"/>
          </a:xfrm>
          <a:prstGeom prst="rect">
            <a:avLst/>
          </a:prstGeom>
          <a:noFill/>
          <a:ln>
            <a:noFill/>
          </a:ln>
        </p:spPr>
        <p:txBody>
          <a:bodyPr spcFirstLastPara="1" wrap="square" lIns="91425" tIns="91425" rIns="91425" bIns="91425" anchor="t" anchorCtr="0">
            <a:noAutofit/>
          </a:bodyPr>
          <a:lstStyle>
            <a:lvl1pPr marL="609585" lvl="0" indent="-423323" rtl="0">
              <a:spcBef>
                <a:spcPts val="0"/>
              </a:spcBef>
              <a:spcAft>
                <a:spcPts val="0"/>
              </a:spcAft>
              <a:buClr>
                <a:schemeClr val="accent1"/>
              </a:buClr>
              <a:buSzPts val="1400"/>
              <a:buChar char="●"/>
              <a:defRPr sz="1600">
                <a:solidFill>
                  <a:schemeClr val="dk2"/>
                </a:solidFill>
                <a:latin typeface="Barlow Semi Condensed"/>
                <a:ea typeface="Barlow Semi Condensed"/>
                <a:cs typeface="Barlow Semi Condensed"/>
                <a:sym typeface="Barlow Semi Condensed"/>
              </a:defRPr>
            </a:lvl1pPr>
            <a:lvl2pPr marL="1219170" lvl="1"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828754" lvl="2"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2438339" lvl="3"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3047924" lvl="4"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3657509" lvl="5"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4267093" lvl="6"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4876678" lvl="7"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5486263" lvl="8"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1" name="Google Shape;1621;p32"/>
          <p:cNvSpPr txBox="1">
            <a:spLocks noGrp="1"/>
          </p:cNvSpPr>
          <p:nvPr>
            <p:ph type="body" idx="2"/>
          </p:nvPr>
        </p:nvSpPr>
        <p:spPr>
          <a:xfrm>
            <a:off x="5627100" y="1662467"/>
            <a:ext cx="4133200" cy="4699200"/>
          </a:xfrm>
          <a:prstGeom prst="rect">
            <a:avLst/>
          </a:prstGeom>
          <a:noFill/>
          <a:ln>
            <a:noFill/>
          </a:ln>
        </p:spPr>
        <p:txBody>
          <a:bodyPr spcFirstLastPara="1" wrap="square" lIns="91425" tIns="91425" rIns="91425" bIns="91425" anchor="t" anchorCtr="0">
            <a:noAutofit/>
          </a:bodyPr>
          <a:lstStyle>
            <a:lvl1pPr marL="609585" lvl="0" indent="-423323" rtl="0">
              <a:spcBef>
                <a:spcPts val="0"/>
              </a:spcBef>
              <a:spcAft>
                <a:spcPts val="0"/>
              </a:spcAft>
              <a:buClr>
                <a:schemeClr val="accent1"/>
              </a:buClr>
              <a:buSzPts val="1400"/>
              <a:buChar char="●"/>
              <a:defRPr sz="1600">
                <a:solidFill>
                  <a:schemeClr val="dk2"/>
                </a:solidFill>
                <a:latin typeface="Barlow Semi Condensed"/>
                <a:ea typeface="Barlow Semi Condensed"/>
                <a:cs typeface="Barlow Semi Condensed"/>
                <a:sym typeface="Barlow Semi Condensed"/>
              </a:defRPr>
            </a:lvl1pPr>
            <a:lvl2pPr marL="1219170" lvl="1"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828754" lvl="2"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2438339" lvl="3"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3047924" lvl="4"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3657509" lvl="5"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4267093" lvl="6"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4876678" lvl="7"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5486263" lvl="8"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2" name="Google Shape;1622;p32"/>
          <p:cNvSpPr txBox="1">
            <a:spLocks noGrp="1"/>
          </p:cNvSpPr>
          <p:nvPr>
            <p:ph type="title"/>
          </p:nvPr>
        </p:nvSpPr>
        <p:spPr>
          <a:xfrm>
            <a:off x="3377184" y="451104"/>
            <a:ext cx="5450000"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623" name="Google Shape;1623;p32"/>
          <p:cNvGrpSpPr/>
          <p:nvPr/>
        </p:nvGrpSpPr>
        <p:grpSpPr>
          <a:xfrm>
            <a:off x="577134" y="0"/>
            <a:ext cx="11037733" cy="6887600"/>
            <a:chOff x="432850" y="0"/>
            <a:chExt cx="8278300" cy="5165700"/>
          </a:xfrm>
        </p:grpSpPr>
        <p:cxnSp>
          <p:nvCxnSpPr>
            <p:cNvPr id="1624" name="Google Shape;1624;p32"/>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25" name="Google Shape;1625;p32"/>
            <p:cNvGrpSpPr/>
            <p:nvPr/>
          </p:nvGrpSpPr>
          <p:grpSpPr>
            <a:xfrm>
              <a:off x="8129350" y="4292175"/>
              <a:ext cx="581800" cy="582350"/>
              <a:chOff x="8064275" y="887850"/>
              <a:chExt cx="581800" cy="582350"/>
            </a:xfrm>
          </p:grpSpPr>
          <p:sp>
            <p:nvSpPr>
              <p:cNvPr id="1626" name="Google Shape;1626;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7" name="Google Shape;1627;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8" name="Google Shape;1628;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9" name="Google Shape;1629;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0" name="Google Shape;1630;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1" name="Google Shape;1631;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2" name="Google Shape;1632;p32"/>
            <p:cNvGrpSpPr/>
            <p:nvPr/>
          </p:nvGrpSpPr>
          <p:grpSpPr>
            <a:xfrm>
              <a:off x="8274238" y="3720600"/>
              <a:ext cx="292025" cy="292575"/>
              <a:chOff x="7353050" y="316275"/>
              <a:chExt cx="292025" cy="292575"/>
            </a:xfrm>
          </p:grpSpPr>
          <p:sp>
            <p:nvSpPr>
              <p:cNvPr id="1633" name="Google Shape;1633;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4" name="Google Shape;1634;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5" name="Google Shape;1635;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6" name="Google Shape;1636;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7" name="Google Shape;1637;p32"/>
            <p:cNvGrpSpPr/>
            <p:nvPr/>
          </p:nvGrpSpPr>
          <p:grpSpPr>
            <a:xfrm>
              <a:off x="8332763" y="3212475"/>
              <a:ext cx="175000" cy="175000"/>
              <a:chOff x="8792300" y="321275"/>
              <a:chExt cx="175000" cy="175000"/>
            </a:xfrm>
          </p:grpSpPr>
          <p:sp>
            <p:nvSpPr>
              <p:cNvPr id="1638" name="Google Shape;1638;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9" name="Google Shape;1639;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0" name="Google Shape;1640;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1" name="Google Shape;1641;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42" name="Google Shape;1642;p32"/>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43" name="Google Shape;1643;p32"/>
            <p:cNvGrpSpPr/>
            <p:nvPr/>
          </p:nvGrpSpPr>
          <p:grpSpPr>
            <a:xfrm rot="10800000">
              <a:off x="432850" y="291788"/>
              <a:ext cx="581800" cy="582350"/>
              <a:chOff x="8064275" y="887850"/>
              <a:chExt cx="581800" cy="582350"/>
            </a:xfrm>
          </p:grpSpPr>
          <p:sp>
            <p:nvSpPr>
              <p:cNvPr id="1644" name="Google Shape;1644;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5" name="Google Shape;1645;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6" name="Google Shape;1646;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7" name="Google Shape;1647;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8" name="Google Shape;1648;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9" name="Google Shape;1649;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0" name="Google Shape;1650;p32"/>
            <p:cNvGrpSpPr/>
            <p:nvPr/>
          </p:nvGrpSpPr>
          <p:grpSpPr>
            <a:xfrm rot="10800000">
              <a:off x="577738" y="1153138"/>
              <a:ext cx="292025" cy="292575"/>
              <a:chOff x="7353050" y="316275"/>
              <a:chExt cx="292025" cy="292575"/>
            </a:xfrm>
          </p:grpSpPr>
          <p:sp>
            <p:nvSpPr>
              <p:cNvPr id="1651" name="Google Shape;1651;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2" name="Google Shape;1652;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3" name="Google Shape;1653;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4" name="Google Shape;1654;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5" name="Google Shape;1655;p32"/>
            <p:cNvGrpSpPr/>
            <p:nvPr/>
          </p:nvGrpSpPr>
          <p:grpSpPr>
            <a:xfrm rot="10800000">
              <a:off x="636238" y="1778838"/>
              <a:ext cx="175000" cy="175000"/>
              <a:chOff x="8792300" y="321275"/>
              <a:chExt cx="175000" cy="175000"/>
            </a:xfrm>
          </p:grpSpPr>
          <p:sp>
            <p:nvSpPr>
              <p:cNvPr id="1656" name="Google Shape;1656;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7" name="Google Shape;1657;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8" name="Google Shape;1658;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9" name="Google Shape;1659;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0" name="Google Shape;1660;p32"/>
            <p:cNvGrpSpPr/>
            <p:nvPr/>
          </p:nvGrpSpPr>
          <p:grpSpPr>
            <a:xfrm>
              <a:off x="432850" y="2003163"/>
              <a:ext cx="175013" cy="27000"/>
              <a:chOff x="5662375" y="212375"/>
              <a:chExt cx="175013" cy="27000"/>
            </a:xfrm>
          </p:grpSpPr>
          <p:sp>
            <p:nvSpPr>
              <p:cNvPr id="1661" name="Google Shape;1661;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2" name="Google Shape;1662;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3" name="Google Shape;1663;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4" name="Google Shape;1664;p32"/>
            <p:cNvGrpSpPr/>
            <p:nvPr/>
          </p:nvGrpSpPr>
          <p:grpSpPr>
            <a:xfrm>
              <a:off x="788100" y="208488"/>
              <a:ext cx="175013" cy="27000"/>
              <a:chOff x="5662375" y="212375"/>
              <a:chExt cx="175013" cy="27000"/>
            </a:xfrm>
          </p:grpSpPr>
          <p:sp>
            <p:nvSpPr>
              <p:cNvPr id="1665" name="Google Shape;1665;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6" name="Google Shape;1666;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7" name="Google Shape;1667;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8" name="Google Shape;1668;p32"/>
            <p:cNvGrpSpPr/>
            <p:nvPr/>
          </p:nvGrpSpPr>
          <p:grpSpPr>
            <a:xfrm>
              <a:off x="8129350" y="4988725"/>
              <a:ext cx="175013" cy="27000"/>
              <a:chOff x="5662375" y="212375"/>
              <a:chExt cx="175013" cy="27000"/>
            </a:xfrm>
          </p:grpSpPr>
          <p:sp>
            <p:nvSpPr>
              <p:cNvPr id="1669" name="Google Shape;1669;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0" name="Google Shape;1670;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1" name="Google Shape;1671;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72" name="Google Shape;1672;p32"/>
            <p:cNvGrpSpPr/>
            <p:nvPr/>
          </p:nvGrpSpPr>
          <p:grpSpPr>
            <a:xfrm>
              <a:off x="8497550" y="3429425"/>
              <a:ext cx="175013" cy="27000"/>
              <a:chOff x="5662375" y="212375"/>
              <a:chExt cx="175013" cy="27000"/>
            </a:xfrm>
          </p:grpSpPr>
          <p:sp>
            <p:nvSpPr>
              <p:cNvPr id="1673" name="Google Shape;1673;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4" name="Google Shape;1674;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5" name="Google Shape;1675;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76" name="Google Shape;1676;p32"/>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677" name="Google Shape;1677;p32"/>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678" name="Google Shape;1678;p32"/>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9" name="Google Shape;1679;p32"/>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0" name="Google Shape;1680;p32"/>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1" name="Google Shape;1681;p32"/>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271860744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jp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89042" y="365125"/>
            <a:ext cx="9564757"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22AFBC-3B59-48AF-8F9E-3FA17C6BBAF4}" type="datetimeFigureOut">
              <a:rPr lang="en-US" smtClean="0"/>
              <a:t>2/18/2024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7C5581-7658-4F04-B228-863D16F9D1C4}" type="slidenum">
              <a:rPr lang="en-US" smtClean="0"/>
              <a:t>‹#›</a:t>
            </a:fld>
            <a:endParaRPr lang="en-US"/>
          </a:p>
        </p:txBody>
      </p:sp>
      <p:pic>
        <p:nvPicPr>
          <p:cNvPr id="8" name="Picture 7">
            <a:extLst>
              <a:ext uri="{FF2B5EF4-FFF2-40B4-BE49-F238E27FC236}">
                <a16:creationId xmlns:a16="http://schemas.microsoft.com/office/drawing/2014/main" id="{491BBD73-7901-4ADE-88AF-99F7DCE1616B}"/>
              </a:ext>
            </a:extLst>
          </p:cNvPr>
          <p:cNvPicPr>
            <a:picLocks noChangeAspect="1"/>
          </p:cNvPicPr>
          <p:nvPr userDrawn="1"/>
        </p:nvPicPr>
        <p:blipFill rotWithShape="1">
          <a:blip r:embed="rId35">
            <a:extLst>
              <a:ext uri="{28A0092B-C50C-407E-A947-70E740481C1C}">
                <a14:useLocalDpi xmlns:a14="http://schemas.microsoft.com/office/drawing/2010/main" val="0"/>
              </a:ext>
            </a:extLst>
          </a:blip>
          <a:srcRect t="8837"/>
          <a:stretch/>
        </p:blipFill>
        <p:spPr>
          <a:xfrm>
            <a:off x="0" y="0"/>
            <a:ext cx="12192000" cy="6858000"/>
          </a:xfrm>
          <a:prstGeom prst="rect">
            <a:avLst/>
          </a:prstGeom>
        </p:spPr>
      </p:pic>
    </p:spTree>
    <p:extLst>
      <p:ext uri="{BB962C8B-B14F-4D97-AF65-F5344CB8AC3E}">
        <p14:creationId xmlns:p14="http://schemas.microsoft.com/office/powerpoint/2010/main" val="10795188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9" r:id="rId20"/>
    <p:sldLayoutId id="2147483670" r:id="rId21"/>
    <p:sldLayoutId id="2147483671" r:id="rId22"/>
    <p:sldLayoutId id="2147483672" r:id="rId23"/>
    <p:sldLayoutId id="2147483675" r:id="rId24"/>
    <p:sldLayoutId id="2147483676" r:id="rId25"/>
    <p:sldLayoutId id="2147483677" r:id="rId26"/>
    <p:sldLayoutId id="2147483678" r:id="rId27"/>
    <p:sldLayoutId id="2147483679" r:id="rId28"/>
    <p:sldLayoutId id="2147483680" r:id="rId29"/>
    <p:sldLayoutId id="2147483682" r:id="rId30"/>
    <p:sldLayoutId id="2147483685" r:id="rId31"/>
    <p:sldLayoutId id="2147483692" r:id="rId32"/>
    <p:sldLayoutId id="2147483693" r:id="rId3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vmlDrawing" Target="../drawings/vmlDrawing2.vml"/><Relationship Id="rId5" Type="http://schemas.openxmlformats.org/officeDocument/2006/relationships/image" Target="../media/image5.w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15.xml"/><Relationship Id="rId7" Type="http://schemas.openxmlformats.org/officeDocument/2006/relationships/image" Target="../media/image15.wmf"/><Relationship Id="rId2" Type="http://schemas.openxmlformats.org/officeDocument/2006/relationships/slideLayout" Target="../slideLayouts/slideLayout18.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14.wmf"/><Relationship Id="rId4" Type="http://schemas.openxmlformats.org/officeDocument/2006/relationships/oleObject" Target="../embeddings/oleObject3.bin"/><Relationship Id="rId9" Type="http://schemas.openxmlformats.org/officeDocument/2006/relationships/image" Target="../media/image16.wmf"/></Relationships>
</file>

<file path=ppt/slides/_rels/slide23.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gif"/><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8.xml"/><Relationship Id="rId1" Type="http://schemas.openxmlformats.org/officeDocument/2006/relationships/vmlDrawing" Target="../drawings/vmlDrawing4.vml"/><Relationship Id="rId4" Type="http://schemas.openxmlformats.org/officeDocument/2006/relationships/image" Target="../media/image19.wmf"/></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27.xml"/><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25.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1.jpeg"/><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25.xml"/></Relationships>
</file>

<file path=ppt/slides/_rels/slide6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5.xml"/></Relationships>
</file>

<file path=ppt/slides/_rels/slide61.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2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6.x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9.xml"/><Relationship Id="rId1" Type="http://schemas.openxmlformats.org/officeDocument/2006/relationships/slideLayout" Target="../slideLayouts/slideLayout3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1.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3.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3.xml"/></Relationships>
</file>

<file path=ppt/slides/_rels/slide96.xml.rels><?xml version="1.0" encoding="UTF-8" standalone="yes"?>
<Relationships xmlns="http://schemas.openxmlformats.org/package/2006/relationships"><Relationship Id="rId3" Type="http://schemas.openxmlformats.org/officeDocument/2006/relationships/hyperlink" Target="http://staff.blog.ui.ac.id/martani/" TargetMode="External"/><Relationship Id="rId2" Type="http://schemas.openxmlformats.org/officeDocument/2006/relationships/hyperlink" Target="mailto:dwimartani@yahoo.com" TargetMode="External"/><Relationship Id="rId1" Type="http://schemas.openxmlformats.org/officeDocument/2006/relationships/slideLayout" Target="../slideLayouts/slideLayout28.xml"/><Relationship Id="rId6" Type="http://schemas.microsoft.com/office/2007/relationships/hdphoto" Target="../media/hdphoto1.wdp"/><Relationship Id="rId5" Type="http://schemas.openxmlformats.org/officeDocument/2006/relationships/image" Target="../media/image38.png"/><Relationship Id="rId4" Type="http://schemas.openxmlformats.org/officeDocument/2006/relationships/hyperlink" Target="http://dwimartani.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1884" name="Google Shape;1884;p35"/>
          <p:cNvSpPr txBox="1">
            <a:spLocks noGrp="1"/>
          </p:cNvSpPr>
          <p:nvPr>
            <p:ph type="ctrTitle"/>
          </p:nvPr>
        </p:nvSpPr>
        <p:spPr>
          <a:xfrm>
            <a:off x="6377940" y="1390608"/>
            <a:ext cx="5672837" cy="3409992"/>
          </a:xfrm>
          <a:prstGeom prst="rect">
            <a:avLst/>
          </a:prstGeom>
        </p:spPr>
        <p:txBody>
          <a:bodyPr spcFirstLastPara="1" wrap="square" lIns="121900" tIns="121900" rIns="121900" bIns="121900" anchor="b" anchorCtr="0">
            <a:noAutofit/>
          </a:bodyPr>
          <a:lstStyle/>
          <a:p>
            <a:pPr algn="r"/>
            <a:r>
              <a:rPr lang="en" sz="4800" b="1" dirty="0">
                <a:latin typeface="Fjalla One" panose="02000506040000020004" pitchFamily="2" charset="0"/>
              </a:rPr>
              <a:t>MODEL REVALUASI DAN MODEL NILAI WAJAR</a:t>
            </a:r>
            <a:br>
              <a:rPr lang="en" sz="4800" b="1" dirty="0">
                <a:latin typeface="Fjalla One" panose="02000506040000020004" pitchFamily="2" charset="0"/>
              </a:rPr>
            </a:br>
            <a:r>
              <a:rPr lang="en" sz="4800" b="1" dirty="0">
                <a:latin typeface="Fjalla One" panose="02000506040000020004" pitchFamily="2" charset="0"/>
              </a:rPr>
              <a:t>ASET TETAP DAN PROPERTI INVESTASI</a:t>
            </a:r>
            <a:endParaRPr sz="4800" b="1" dirty="0"/>
          </a:p>
        </p:txBody>
      </p:sp>
      <p:pic>
        <p:nvPicPr>
          <p:cNvPr id="6" name="Picture 5" descr="Graphical user interface&#10;&#10;Description automatically generated">
            <a:extLst>
              <a:ext uri="{FF2B5EF4-FFF2-40B4-BE49-F238E27FC236}">
                <a16:creationId xmlns:a16="http://schemas.microsoft.com/office/drawing/2014/main" id="{2E607819-EC80-AC48-A240-94683692A57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 y="942377"/>
            <a:ext cx="6629400" cy="4973246"/>
          </a:xfrm>
          <a:prstGeom prst="rect">
            <a:avLst/>
          </a:prstGeom>
        </p:spPr>
      </p:pic>
    </p:spTree>
    <p:extLst>
      <p:ext uri="{BB962C8B-B14F-4D97-AF65-F5344CB8AC3E}">
        <p14:creationId xmlns:p14="http://schemas.microsoft.com/office/powerpoint/2010/main" val="2453505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FB855-57ED-49F0-82E5-0DBF360244ED}"/>
              </a:ext>
            </a:extLst>
          </p:cNvPr>
          <p:cNvSpPr>
            <a:spLocks noGrp="1"/>
          </p:cNvSpPr>
          <p:nvPr>
            <p:ph type="title" idx="4294967295"/>
          </p:nvPr>
        </p:nvSpPr>
        <p:spPr>
          <a:xfrm>
            <a:off x="1539875" y="388282"/>
            <a:ext cx="9432925" cy="708025"/>
          </a:xfrm>
        </p:spPr>
        <p:txBody>
          <a:bodyPr/>
          <a:lstStyle/>
          <a:p>
            <a:pPr algn="ctr"/>
            <a:r>
              <a:rPr lang="id-ID" sz="4000" b="1" dirty="0">
                <a:latin typeface="Fjalla One" panose="02000506040000020004" pitchFamily="2" charset="0"/>
              </a:rPr>
              <a:t>Standar Akuntansi</a:t>
            </a:r>
            <a:r>
              <a:rPr lang="en-US" sz="4000" b="1" dirty="0">
                <a:latin typeface="Fjalla One" panose="02000506040000020004" pitchFamily="2" charset="0"/>
              </a:rPr>
              <a:t> </a:t>
            </a:r>
            <a:r>
              <a:rPr lang="en-US" sz="4000" b="1" dirty="0" err="1">
                <a:latin typeface="Fjalla One" panose="02000506040000020004" pitchFamily="2" charset="0"/>
              </a:rPr>
              <a:t>Keuangan</a:t>
            </a:r>
            <a:endParaRPr lang="en-ID" sz="4000" dirty="0">
              <a:latin typeface="Fjalla One" panose="02000506040000020004" pitchFamily="2" charset="0"/>
            </a:endParaRPr>
          </a:p>
        </p:txBody>
      </p:sp>
      <p:sp>
        <p:nvSpPr>
          <p:cNvPr id="15" name="Rectangle 14">
            <a:extLst>
              <a:ext uri="{FF2B5EF4-FFF2-40B4-BE49-F238E27FC236}">
                <a16:creationId xmlns:a16="http://schemas.microsoft.com/office/drawing/2014/main" id="{A7D8A78F-EE1F-4697-B18F-87BA32B8E297}"/>
              </a:ext>
            </a:extLst>
          </p:cNvPr>
          <p:cNvSpPr/>
          <p:nvPr/>
        </p:nvSpPr>
        <p:spPr>
          <a:xfrm>
            <a:off x="1219200" y="1606331"/>
            <a:ext cx="9753600" cy="311806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Aft>
                <a:spcPts val="600"/>
              </a:spcAft>
              <a:buFont typeface="Arial" panose="020B0604020202020204" pitchFamily="34" charset="0"/>
              <a:buChar char="•"/>
            </a:pPr>
            <a:r>
              <a:rPr lang="en-US" altLang="en-US" sz="2000" dirty="0">
                <a:solidFill>
                  <a:schemeClr val="tx1"/>
                </a:solidFill>
                <a:latin typeface="Calibri" panose="020F0502020204030204" pitchFamily="34" charset="0"/>
                <a:cs typeface="Calibri" panose="020F0502020204030204" pitchFamily="34" charset="0"/>
              </a:rPr>
              <a:t>U</a:t>
            </a:r>
            <a:r>
              <a:rPr lang="id-ID" altLang="en-US" sz="2000" dirty="0">
                <a:solidFill>
                  <a:schemeClr val="tx1"/>
                </a:solidFill>
                <a:latin typeface="Calibri" panose="020F0502020204030204" pitchFamily="34" charset="0"/>
                <a:cs typeface="Calibri" panose="020F0502020204030204" pitchFamily="34" charset="0"/>
              </a:rPr>
              <a:t>ntuk keseragaman laporan keuangan, laporan keuangan yang relevan dan reliable (</a:t>
            </a:r>
            <a:r>
              <a:rPr lang="id-ID" altLang="en-US" sz="2000" i="1" dirty="0">
                <a:solidFill>
                  <a:schemeClr val="tx1"/>
                </a:solidFill>
                <a:latin typeface="Calibri" panose="020F0502020204030204" pitchFamily="34" charset="0"/>
                <a:cs typeface="Calibri" panose="020F0502020204030204" pitchFamily="34" charset="0"/>
              </a:rPr>
              <a:t>representational faitfullness</a:t>
            </a:r>
            <a:r>
              <a:rPr lang="id-ID" altLang="en-US" sz="2000" dirty="0">
                <a:solidFill>
                  <a:schemeClr val="tx1"/>
                </a:solidFill>
                <a:latin typeface="Calibri" panose="020F0502020204030204" pitchFamily="34" charset="0"/>
                <a:cs typeface="Calibri" panose="020F0502020204030204" pitchFamily="34" charset="0"/>
              </a:rPr>
              <a:t>)</a:t>
            </a:r>
          </a:p>
          <a:p>
            <a:pPr marL="285750" indent="-285750">
              <a:spcAft>
                <a:spcPts val="600"/>
              </a:spcAft>
              <a:buFont typeface="Arial" panose="020B0604020202020204" pitchFamily="34" charset="0"/>
              <a:buChar char="•"/>
            </a:pPr>
            <a:r>
              <a:rPr lang="id-ID" altLang="en-US" sz="2000" dirty="0">
                <a:solidFill>
                  <a:schemeClr val="tx1"/>
                </a:solidFill>
                <a:latin typeface="Calibri" panose="020F0502020204030204" pitchFamily="34" charset="0"/>
                <a:cs typeface="Calibri" panose="020F0502020204030204" pitchFamily="34" charset="0"/>
              </a:rPr>
              <a:t>Memudahkan penyusun laporan keuangan karena ada pedoman baku sehingga meminimalkan bias dari penyusun</a:t>
            </a:r>
          </a:p>
          <a:p>
            <a:pPr marL="285750" indent="-285750">
              <a:spcAft>
                <a:spcPts val="600"/>
              </a:spcAft>
              <a:buFont typeface="Arial" panose="020B0604020202020204" pitchFamily="34" charset="0"/>
              <a:buChar char="•"/>
            </a:pPr>
            <a:r>
              <a:rPr lang="en-US" altLang="en-US" sz="2000" dirty="0" err="1">
                <a:solidFill>
                  <a:schemeClr val="tx1"/>
                </a:solidFill>
                <a:latin typeface="Calibri" panose="020F0502020204030204" pitchFamily="34" charset="0"/>
                <a:cs typeface="Calibri" panose="020F0502020204030204" pitchFamily="34" charset="0"/>
              </a:rPr>
              <a:t>Sebagai</a:t>
            </a:r>
            <a:r>
              <a:rPr lang="en-US" altLang="en-US" sz="2000" dirty="0">
                <a:solidFill>
                  <a:schemeClr val="tx1"/>
                </a:solidFill>
                <a:latin typeface="Calibri" panose="020F0502020204030204" pitchFamily="34" charset="0"/>
                <a:cs typeface="Calibri" panose="020F0502020204030204" pitchFamily="34" charset="0"/>
              </a:rPr>
              <a:t> </a:t>
            </a:r>
            <a:r>
              <a:rPr lang="en-US" altLang="en-US" sz="2000" dirty="0" err="1">
                <a:solidFill>
                  <a:schemeClr val="tx1"/>
                </a:solidFill>
                <a:latin typeface="Calibri" panose="020F0502020204030204" pitchFamily="34" charset="0"/>
                <a:cs typeface="Calibri" panose="020F0502020204030204" pitchFamily="34" charset="0"/>
              </a:rPr>
              <a:t>dasar</a:t>
            </a:r>
            <a:r>
              <a:rPr lang="en-US" altLang="en-US" sz="2000" dirty="0">
                <a:solidFill>
                  <a:schemeClr val="tx1"/>
                </a:solidFill>
                <a:latin typeface="Calibri" panose="020F0502020204030204" pitchFamily="34" charset="0"/>
                <a:cs typeface="Calibri" panose="020F0502020204030204" pitchFamily="34" charset="0"/>
              </a:rPr>
              <a:t> a</a:t>
            </a:r>
            <a:r>
              <a:rPr lang="id-ID" altLang="en-US" sz="2000" dirty="0">
                <a:solidFill>
                  <a:schemeClr val="tx1"/>
                </a:solidFill>
                <a:latin typeface="Calibri" panose="020F0502020204030204" pitchFamily="34" charset="0"/>
                <a:cs typeface="Calibri" panose="020F0502020204030204" pitchFamily="34" charset="0"/>
              </a:rPr>
              <a:t>uditor dalam </a:t>
            </a:r>
            <a:r>
              <a:rPr lang="en-US" altLang="en-US" sz="2000" dirty="0" err="1">
                <a:solidFill>
                  <a:schemeClr val="tx1"/>
                </a:solidFill>
                <a:latin typeface="Calibri" panose="020F0502020204030204" pitchFamily="34" charset="0"/>
                <a:cs typeface="Calibri" panose="020F0502020204030204" pitchFamily="34" charset="0"/>
              </a:rPr>
              <a:t>memberikan</a:t>
            </a:r>
            <a:r>
              <a:rPr lang="en-US" altLang="en-US" sz="2000" dirty="0">
                <a:solidFill>
                  <a:schemeClr val="tx1"/>
                </a:solidFill>
                <a:latin typeface="Calibri" panose="020F0502020204030204" pitchFamily="34" charset="0"/>
                <a:cs typeface="Calibri" panose="020F0502020204030204" pitchFamily="34" charset="0"/>
              </a:rPr>
              <a:t> </a:t>
            </a:r>
            <a:r>
              <a:rPr lang="en-US" altLang="en-US" sz="2000" dirty="0" err="1">
                <a:solidFill>
                  <a:schemeClr val="tx1"/>
                </a:solidFill>
                <a:latin typeface="Calibri" panose="020F0502020204030204" pitchFamily="34" charset="0"/>
                <a:cs typeface="Calibri" panose="020F0502020204030204" pitchFamily="34" charset="0"/>
              </a:rPr>
              <a:t>opini</a:t>
            </a:r>
            <a:r>
              <a:rPr lang="en-US" altLang="en-US" sz="2000" dirty="0">
                <a:solidFill>
                  <a:schemeClr val="tx1"/>
                </a:solidFill>
                <a:latin typeface="Calibri" panose="020F0502020204030204" pitchFamily="34" charset="0"/>
                <a:cs typeface="Calibri" panose="020F0502020204030204" pitchFamily="34" charset="0"/>
              </a:rPr>
              <a:t> audit.</a:t>
            </a:r>
            <a:endParaRPr lang="id-ID" altLang="en-US" sz="2000" dirty="0">
              <a:solidFill>
                <a:schemeClr val="tx1"/>
              </a:solidFill>
              <a:latin typeface="Calibri" panose="020F0502020204030204" pitchFamily="34" charset="0"/>
              <a:cs typeface="Calibri" panose="020F0502020204030204" pitchFamily="34" charset="0"/>
            </a:endParaRPr>
          </a:p>
          <a:p>
            <a:pPr marL="285750" indent="-285750">
              <a:spcAft>
                <a:spcPts val="600"/>
              </a:spcAft>
              <a:buFont typeface="Arial" panose="020B0604020202020204" pitchFamily="34" charset="0"/>
              <a:buChar char="•"/>
            </a:pPr>
            <a:r>
              <a:rPr lang="id-ID" altLang="en-US" sz="2000" dirty="0">
                <a:solidFill>
                  <a:schemeClr val="tx1"/>
                </a:solidFill>
                <a:latin typeface="Calibri" panose="020F0502020204030204" pitchFamily="34" charset="0"/>
                <a:cs typeface="Calibri" panose="020F0502020204030204" pitchFamily="34" charset="0"/>
              </a:rPr>
              <a:t>Memudahkan pembaca laporan keuangan untuk menginterpretasikan dan membandingkan laporan keuangan entitas yang berbeda.</a:t>
            </a:r>
          </a:p>
          <a:p>
            <a:pPr marL="285750" indent="-285750">
              <a:spcAft>
                <a:spcPts val="600"/>
              </a:spcAft>
              <a:buFont typeface="Arial" panose="020B0604020202020204" pitchFamily="34" charset="0"/>
              <a:buChar char="•"/>
            </a:pPr>
            <a:r>
              <a:rPr lang="id-ID" altLang="en-US" sz="2000" dirty="0">
                <a:solidFill>
                  <a:schemeClr val="tx1"/>
                </a:solidFill>
                <a:latin typeface="Calibri" panose="020F0502020204030204" pitchFamily="34" charset="0"/>
                <a:cs typeface="Calibri" panose="020F0502020204030204" pitchFamily="34" charset="0"/>
              </a:rPr>
              <a:t>Pengguna laporan keuangan banyak pihak sehingga penyusun tidak dapat menjelaskan kepada masing-masing pengguna</a:t>
            </a:r>
            <a:endParaRPr lang="en-US" altLang="en-US" sz="2000" dirty="0">
              <a:solidFill>
                <a:schemeClr val="tx1"/>
              </a:solidFill>
              <a:latin typeface="Calibri" panose="020F0502020204030204" pitchFamily="34" charset="0"/>
              <a:cs typeface="Calibri" panose="020F0502020204030204" pitchFamily="34" charset="0"/>
            </a:endParaRPr>
          </a:p>
        </p:txBody>
      </p:sp>
      <p:sp>
        <p:nvSpPr>
          <p:cNvPr id="16" name="Text Box 7">
            <a:extLst>
              <a:ext uri="{FF2B5EF4-FFF2-40B4-BE49-F238E27FC236}">
                <a16:creationId xmlns:a16="http://schemas.microsoft.com/office/drawing/2014/main" id="{8C5A52BC-0BB9-4931-9433-C33EA2795909}"/>
              </a:ext>
            </a:extLst>
          </p:cNvPr>
          <p:cNvSpPr txBox="1">
            <a:spLocks noChangeArrowheads="1"/>
          </p:cNvSpPr>
          <p:nvPr/>
        </p:nvSpPr>
        <p:spPr bwMode="auto">
          <a:xfrm>
            <a:off x="1676400" y="5588436"/>
            <a:ext cx="8839200" cy="1015663"/>
          </a:xfrm>
          <a:prstGeom prst="rect">
            <a:avLst/>
          </a:prstGeom>
          <a:solidFill>
            <a:srgbClr val="FBE5FF"/>
          </a:solidFill>
          <a:ln w="9525">
            <a:noFill/>
            <a:miter lim="800000"/>
            <a:headEnd/>
            <a:tailEnd/>
          </a:ln>
          <a:effectLst/>
        </p:spPr>
        <p:txBody>
          <a:bodyPr wrap="square">
            <a:spAutoFit/>
          </a:bodyPr>
          <a:lstStyle/>
          <a:p>
            <a:pPr algn="ctr"/>
            <a:r>
              <a:rPr lang="id-ID" sz="2000" dirty="0">
                <a:latin typeface="Calibri" pitchFamily="34" charset="0"/>
              </a:rPr>
              <a:t>Laporan Keuangan bertujuan umum yang relevan dan </a:t>
            </a:r>
            <a:r>
              <a:rPr lang="en-US" sz="2000" dirty="0" err="1">
                <a:latin typeface="Calibri" pitchFamily="34" charset="0"/>
              </a:rPr>
              <a:t>merepresentasikan</a:t>
            </a:r>
            <a:r>
              <a:rPr lang="en-US" sz="2000" dirty="0">
                <a:latin typeface="Calibri" pitchFamily="34" charset="0"/>
              </a:rPr>
              <a:t> </a:t>
            </a:r>
            <a:r>
              <a:rPr lang="en-US" sz="2000" dirty="0" err="1">
                <a:latin typeface="Calibri" pitchFamily="34" charset="0"/>
              </a:rPr>
              <a:t>dengan</a:t>
            </a:r>
            <a:r>
              <a:rPr lang="en-US" sz="2000" dirty="0">
                <a:latin typeface="Calibri" pitchFamily="34" charset="0"/>
              </a:rPr>
              <a:t> </a:t>
            </a:r>
            <a:r>
              <a:rPr lang="en-US" sz="2000" dirty="0" err="1">
                <a:latin typeface="Calibri" pitchFamily="34" charset="0"/>
              </a:rPr>
              <a:t>tepat</a:t>
            </a:r>
            <a:r>
              <a:rPr lang="en-US" sz="2000" dirty="0">
                <a:latin typeface="Calibri" pitchFamily="34" charset="0"/>
              </a:rPr>
              <a:t> </a:t>
            </a:r>
            <a:r>
              <a:rPr lang="en-US" sz="2000" dirty="0" err="1">
                <a:latin typeface="Calibri" pitchFamily="34" charset="0"/>
              </a:rPr>
              <a:t>substansi</a:t>
            </a:r>
            <a:r>
              <a:rPr lang="en-US" sz="2000" dirty="0">
                <a:latin typeface="Calibri" pitchFamily="34" charset="0"/>
              </a:rPr>
              <a:t> </a:t>
            </a:r>
            <a:r>
              <a:rPr lang="en-US" sz="2000" dirty="0" err="1">
                <a:latin typeface="Calibri" pitchFamily="34" charset="0"/>
              </a:rPr>
              <a:t>ekonomi</a:t>
            </a:r>
            <a:r>
              <a:rPr lang="en-US" sz="2000" dirty="0">
                <a:latin typeface="Calibri" pitchFamily="34" charset="0"/>
              </a:rPr>
              <a:t> </a:t>
            </a:r>
            <a:r>
              <a:rPr lang="id-ID" sz="2000" dirty="0">
                <a:latin typeface="Calibri" pitchFamily="34" charset="0"/>
              </a:rPr>
              <a:t>sehingga dapat digunakan sebagai dasar dalam peng</a:t>
            </a:r>
            <a:r>
              <a:rPr lang="en-US" sz="2000" dirty="0">
                <a:latin typeface="Calibri" pitchFamily="34" charset="0"/>
              </a:rPr>
              <a:t>a</a:t>
            </a:r>
            <a:r>
              <a:rPr lang="id-ID" sz="2000" dirty="0">
                <a:latin typeface="Calibri" pitchFamily="34" charset="0"/>
              </a:rPr>
              <a:t>mbilan keputusan.</a:t>
            </a:r>
          </a:p>
        </p:txBody>
      </p:sp>
      <p:sp>
        <p:nvSpPr>
          <p:cNvPr id="17" name="Down Arrow 6">
            <a:extLst>
              <a:ext uri="{FF2B5EF4-FFF2-40B4-BE49-F238E27FC236}">
                <a16:creationId xmlns:a16="http://schemas.microsoft.com/office/drawing/2014/main" id="{EC0C5DEE-5DB9-4D8C-9553-1D0315ADA890}"/>
              </a:ext>
            </a:extLst>
          </p:cNvPr>
          <p:cNvSpPr/>
          <p:nvPr/>
        </p:nvSpPr>
        <p:spPr>
          <a:xfrm>
            <a:off x="5334000" y="4902651"/>
            <a:ext cx="1219200" cy="507534"/>
          </a:xfrm>
          <a:prstGeom prst="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Slide Number Placeholder 3">
            <a:extLst>
              <a:ext uri="{FF2B5EF4-FFF2-40B4-BE49-F238E27FC236}">
                <a16:creationId xmlns:a16="http://schemas.microsoft.com/office/drawing/2014/main" id="{CDE8F084-83A6-4479-A99A-3C5DADD3F32C}"/>
              </a:ext>
            </a:extLst>
          </p:cNvPr>
          <p:cNvSpPr txBox="1">
            <a:spLocks/>
          </p:cNvSpPr>
          <p:nvPr/>
        </p:nvSpPr>
        <p:spPr>
          <a:xfrm>
            <a:off x="11537269" y="6477000"/>
            <a:ext cx="666161" cy="42482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b="1"/>
              <a:pPr algn="r"/>
              <a:t>2</a:t>
            </a:fld>
            <a:endParaRPr lang="en-US" b="1" dirty="0"/>
          </a:p>
        </p:txBody>
      </p:sp>
    </p:spTree>
    <p:extLst>
      <p:ext uri="{BB962C8B-B14F-4D97-AF65-F5344CB8AC3E}">
        <p14:creationId xmlns:p14="http://schemas.microsoft.com/office/powerpoint/2010/main" val="2606433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D5C15B9-6DC5-4EED-9001-AB67661A025D}"/>
              </a:ext>
            </a:extLst>
          </p:cNvPr>
          <p:cNvSpPr txBox="1">
            <a:spLocks/>
          </p:cNvSpPr>
          <p:nvPr/>
        </p:nvSpPr>
        <p:spPr>
          <a:xfrm>
            <a:off x="1219200" y="218158"/>
            <a:ext cx="9849909" cy="467642"/>
          </a:xfrm>
          <a:prstGeom prst="rect">
            <a:avLst/>
          </a:prstGeom>
        </p:spPr>
        <p:txBody>
          <a:bodyPr>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914377" fontAlgn="base"/>
            <a:r>
              <a:rPr lang="en-US" sz="3200" b="1" dirty="0" err="1">
                <a:latin typeface="Fjalla One" panose="02000506040000020004" pitchFamily="2" charset="0"/>
                <a:cs typeface="Calibri" panose="020F0502020204030204" pitchFamily="34" charset="0"/>
              </a:rPr>
              <a:t>Kerangka</a:t>
            </a:r>
            <a:r>
              <a:rPr lang="en-US" sz="3200" b="1" dirty="0">
                <a:latin typeface="Fjalla One" panose="02000506040000020004" pitchFamily="2" charset="0"/>
                <a:cs typeface="Calibri" panose="020F0502020204030204" pitchFamily="34" charset="0"/>
              </a:rPr>
              <a:t> </a:t>
            </a:r>
            <a:r>
              <a:rPr lang="en-US" sz="3200" b="1" dirty="0" err="1">
                <a:latin typeface="Fjalla One" panose="02000506040000020004" pitchFamily="2" charset="0"/>
                <a:cs typeface="Calibri" panose="020F0502020204030204" pitchFamily="34" charset="0"/>
              </a:rPr>
              <a:t>Standar</a:t>
            </a:r>
            <a:r>
              <a:rPr lang="en-US" sz="3200" b="1" dirty="0">
                <a:latin typeface="Fjalla One" panose="02000506040000020004" pitchFamily="2" charset="0"/>
                <a:cs typeface="Calibri" panose="020F0502020204030204" pitchFamily="34" charset="0"/>
              </a:rPr>
              <a:t> </a:t>
            </a:r>
            <a:r>
              <a:rPr lang="en-US" sz="3200" b="1" dirty="0" err="1">
                <a:latin typeface="Fjalla One" panose="02000506040000020004" pitchFamily="2" charset="0"/>
                <a:cs typeface="Calibri" panose="020F0502020204030204" pitchFamily="34" charset="0"/>
              </a:rPr>
              <a:t>Pelaporan</a:t>
            </a:r>
            <a:r>
              <a:rPr lang="en-US" sz="3200" b="1" dirty="0">
                <a:latin typeface="Fjalla One" panose="02000506040000020004" pitchFamily="2" charset="0"/>
                <a:cs typeface="Calibri" panose="020F0502020204030204" pitchFamily="34" charset="0"/>
              </a:rPr>
              <a:t> </a:t>
            </a:r>
            <a:r>
              <a:rPr lang="en-US" sz="3200" b="1" dirty="0" err="1">
                <a:latin typeface="Fjalla One" panose="02000506040000020004" pitchFamily="2" charset="0"/>
                <a:cs typeface="Calibri" panose="020F0502020204030204" pitchFamily="34" charset="0"/>
              </a:rPr>
              <a:t>Keuangan</a:t>
            </a:r>
            <a:r>
              <a:rPr lang="en-US" sz="3200" b="1" dirty="0">
                <a:latin typeface="Fjalla One" panose="02000506040000020004" pitchFamily="2" charset="0"/>
                <a:cs typeface="Calibri" panose="020F0502020204030204" pitchFamily="34" charset="0"/>
              </a:rPr>
              <a:t> Indonesia / KSPKI</a:t>
            </a:r>
            <a:endParaRPr lang="en-SG" sz="3200" b="1" dirty="0">
              <a:latin typeface="Fjalla One" panose="02000506040000020004" pitchFamily="2" charset="0"/>
              <a:cs typeface="Calibri" panose="020F0502020204030204" pitchFamily="34" charset="0"/>
            </a:endParaRPr>
          </a:p>
        </p:txBody>
      </p:sp>
      <p:graphicFrame>
        <p:nvGraphicFramePr>
          <p:cNvPr id="4" name="Diagram 3">
            <a:extLst>
              <a:ext uri="{FF2B5EF4-FFF2-40B4-BE49-F238E27FC236}">
                <a16:creationId xmlns:a16="http://schemas.microsoft.com/office/drawing/2014/main" id="{0B212483-A6C2-4946-96D3-1E9FBD72F3C3}"/>
              </a:ext>
            </a:extLst>
          </p:cNvPr>
          <p:cNvGraphicFramePr/>
          <p:nvPr/>
        </p:nvGraphicFramePr>
        <p:xfrm>
          <a:off x="1403499" y="1289237"/>
          <a:ext cx="9129036" cy="18866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Rounded Corners 4">
            <a:extLst>
              <a:ext uri="{FF2B5EF4-FFF2-40B4-BE49-F238E27FC236}">
                <a16:creationId xmlns:a16="http://schemas.microsoft.com/office/drawing/2014/main" id="{8D6835EC-86D2-49A3-814B-E418AA9D5D49}"/>
              </a:ext>
            </a:extLst>
          </p:cNvPr>
          <p:cNvSpPr/>
          <p:nvPr/>
        </p:nvSpPr>
        <p:spPr bwMode="auto">
          <a:xfrm>
            <a:off x="6029580" y="3328034"/>
            <a:ext cx="5154646" cy="1510380"/>
          </a:xfrm>
          <a:prstGeom prst="roundRect">
            <a:avLst/>
          </a:prstGeom>
          <a:solidFill>
            <a:schemeClr val="accent1">
              <a:lumMod val="20000"/>
              <a:lumOff val="80000"/>
            </a:schemeClr>
          </a:solidFill>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0" rIns="91440" bIns="0" numCol="1" rtlCol="0" anchor="t" anchorCtr="0" compatLnSpc="1">
            <a:prstTxWarp prst="textNoShape">
              <a:avLst/>
            </a:prstTxWarp>
          </a:bodyPr>
          <a:lstStyle/>
          <a:p>
            <a:pPr defTabSz="914377" eaLnBrk="0" fontAlgn="base" hangingPunct="0">
              <a:spcBef>
                <a:spcPct val="0"/>
              </a:spcBef>
              <a:spcAft>
                <a:spcPct val="0"/>
              </a:spcAft>
            </a:pPr>
            <a:r>
              <a:rPr lang="en-US" sz="1600" b="1" dirty="0" err="1">
                <a:solidFill>
                  <a:sysClr val="windowText" lastClr="000000"/>
                </a:solidFill>
                <a:latin typeface="Calibri" panose="020F0502020204030204" pitchFamily="34" charset="0"/>
                <a:cs typeface="Calibri" panose="020F0502020204030204" pitchFamily="34" charset="0"/>
              </a:rPr>
              <a:t>Penyajian</a:t>
            </a:r>
            <a:r>
              <a:rPr lang="en-US" sz="1600" b="1" dirty="0">
                <a:solidFill>
                  <a:sysClr val="windowText" lastClr="000000"/>
                </a:solidFill>
                <a:latin typeface="Calibri" panose="020F0502020204030204" pitchFamily="34" charset="0"/>
                <a:cs typeface="Calibri" panose="020F0502020204030204" pitchFamily="34" charset="0"/>
              </a:rPr>
              <a:t> </a:t>
            </a:r>
            <a:r>
              <a:rPr lang="en-US" sz="1600" b="1" dirty="0" err="1">
                <a:solidFill>
                  <a:sysClr val="windowText" lastClr="000000"/>
                </a:solidFill>
                <a:latin typeface="Calibri" panose="020F0502020204030204" pitchFamily="34" charset="0"/>
                <a:cs typeface="Calibri" panose="020F0502020204030204" pitchFamily="34" charset="0"/>
              </a:rPr>
              <a:t>Laporan</a:t>
            </a:r>
            <a:r>
              <a:rPr lang="en-US" sz="1600" b="1" dirty="0">
                <a:solidFill>
                  <a:sysClr val="windowText" lastClr="000000"/>
                </a:solidFill>
                <a:latin typeface="Calibri" panose="020F0502020204030204" pitchFamily="34" charset="0"/>
                <a:cs typeface="Calibri" panose="020F0502020204030204" pitchFamily="34" charset="0"/>
              </a:rPr>
              <a:t> </a:t>
            </a:r>
            <a:r>
              <a:rPr lang="en-US" sz="1600" b="1" dirty="0" err="1">
                <a:solidFill>
                  <a:sysClr val="windowText" lastClr="000000"/>
                </a:solidFill>
                <a:latin typeface="Calibri" panose="020F0502020204030204" pitchFamily="34" charset="0"/>
                <a:cs typeface="Calibri" panose="020F0502020204030204" pitchFamily="34" charset="0"/>
              </a:rPr>
              <a:t>Keuangan</a:t>
            </a:r>
            <a:r>
              <a:rPr lang="en-US" sz="1600" b="1" dirty="0">
                <a:solidFill>
                  <a:sysClr val="windowText" lastClr="000000"/>
                </a:solidFill>
                <a:latin typeface="Calibri" panose="020F0502020204030204" pitchFamily="34" charset="0"/>
                <a:cs typeface="Calibri" panose="020F0502020204030204" pitchFamily="34" charset="0"/>
              </a:rPr>
              <a:t> </a:t>
            </a:r>
            <a:r>
              <a:rPr lang="en-US" sz="1600" b="1" dirty="0" err="1">
                <a:solidFill>
                  <a:sysClr val="windowText" lastClr="000000"/>
                </a:solidFill>
                <a:latin typeface="Calibri" panose="020F0502020204030204" pitchFamily="34" charset="0"/>
                <a:cs typeface="Calibri" panose="020F0502020204030204" pitchFamily="34" charset="0"/>
              </a:rPr>
              <a:t>Entitas</a:t>
            </a:r>
            <a:r>
              <a:rPr lang="en-US" sz="1600" b="1" dirty="0">
                <a:solidFill>
                  <a:sysClr val="windowText" lastClr="000000"/>
                </a:solidFill>
                <a:latin typeface="Calibri" panose="020F0502020204030204" pitchFamily="34" charset="0"/>
                <a:cs typeface="Calibri" panose="020F0502020204030204" pitchFamily="34" charset="0"/>
              </a:rPr>
              <a:t> </a:t>
            </a:r>
            <a:r>
              <a:rPr lang="en-US" sz="1600" b="1" dirty="0" err="1">
                <a:solidFill>
                  <a:sysClr val="windowText" lastClr="000000"/>
                </a:solidFill>
                <a:latin typeface="Calibri" panose="020F0502020204030204" pitchFamily="34" charset="0"/>
                <a:cs typeface="Calibri" panose="020F0502020204030204" pitchFamily="34" charset="0"/>
              </a:rPr>
              <a:t>Berorientasi</a:t>
            </a:r>
            <a:r>
              <a:rPr lang="en-US" sz="1600" b="1" dirty="0">
                <a:solidFill>
                  <a:sysClr val="windowText" lastClr="000000"/>
                </a:solidFill>
                <a:latin typeface="Calibri" panose="020F0502020204030204" pitchFamily="34" charset="0"/>
                <a:cs typeface="Calibri" panose="020F0502020204030204" pitchFamily="34" charset="0"/>
              </a:rPr>
              <a:t> </a:t>
            </a:r>
            <a:r>
              <a:rPr lang="en-US" sz="1600" b="1" dirty="0" err="1">
                <a:solidFill>
                  <a:sysClr val="windowText" lastClr="000000"/>
                </a:solidFill>
                <a:latin typeface="Calibri" panose="020F0502020204030204" pitchFamily="34" charset="0"/>
                <a:cs typeface="Calibri" panose="020F0502020204030204" pitchFamily="34" charset="0"/>
              </a:rPr>
              <a:t>nonlaba</a:t>
            </a:r>
            <a:r>
              <a:rPr lang="en-US" sz="1600" b="1" dirty="0">
                <a:solidFill>
                  <a:sysClr val="windowText" lastClr="000000"/>
                </a:solidFill>
                <a:latin typeface="Calibri" panose="020F0502020204030204" pitchFamily="34" charset="0"/>
                <a:cs typeface="Calibri" panose="020F0502020204030204" pitchFamily="34" charset="0"/>
              </a:rPr>
              <a:t> ISAK 35 (PPSAK 2013 – PSAK 45 </a:t>
            </a:r>
            <a:r>
              <a:rPr lang="en-US" sz="1600" b="1" dirty="0" err="1">
                <a:solidFill>
                  <a:sysClr val="windowText" lastClr="000000"/>
                </a:solidFill>
                <a:latin typeface="Calibri" panose="020F0502020204030204" pitchFamily="34" charset="0"/>
                <a:cs typeface="Calibri" panose="020F0502020204030204" pitchFamily="34" charset="0"/>
              </a:rPr>
              <a:t>Dicabut</a:t>
            </a:r>
            <a:r>
              <a:rPr lang="en-US" sz="1600" b="1" dirty="0">
                <a:solidFill>
                  <a:sysClr val="windowText" lastClr="000000"/>
                </a:solidFill>
                <a:latin typeface="Calibri" panose="020F0502020204030204" pitchFamily="34" charset="0"/>
                <a:cs typeface="Calibri" panose="020F0502020204030204" pitchFamily="34" charset="0"/>
              </a:rPr>
              <a:t>)</a:t>
            </a:r>
          </a:p>
          <a:p>
            <a:pPr marL="285737" indent="-285737" defTabSz="914377" eaLnBrk="0" fontAlgn="base" hangingPunct="0">
              <a:lnSpc>
                <a:spcPct val="105000"/>
              </a:lnSpc>
              <a:spcBef>
                <a:spcPct val="0"/>
              </a:spcBef>
              <a:spcAft>
                <a:spcPct val="0"/>
              </a:spcAft>
              <a:buFont typeface="Arial" panose="020B0604020202020204" pitchFamily="34" charset="0"/>
              <a:buChar char="•"/>
            </a:pPr>
            <a:r>
              <a:rPr lang="en-US" sz="1600" dirty="0">
                <a:solidFill>
                  <a:sysClr val="windowText" lastClr="000000"/>
                </a:solidFill>
                <a:latin typeface="Calibri" panose="020F0502020204030204" pitchFamily="34" charset="0"/>
                <a:cs typeface="Calibri" panose="020F0502020204030204" pitchFamily="34" charset="0"/>
              </a:rPr>
              <a:t>Nama </a:t>
            </a:r>
            <a:r>
              <a:rPr lang="en-US" sz="1600" dirty="0" err="1">
                <a:solidFill>
                  <a:sysClr val="windowText" lastClr="000000"/>
                </a:solidFill>
                <a:latin typeface="Calibri" panose="020F0502020204030204" pitchFamily="34" charset="0"/>
                <a:cs typeface="Calibri" panose="020F0502020204030204" pitchFamily="34" charset="0"/>
              </a:rPr>
              <a:t>laporan</a:t>
            </a:r>
            <a:r>
              <a:rPr lang="en-US" sz="1600" dirty="0">
                <a:solidFill>
                  <a:sysClr val="windowText" lastClr="000000"/>
                </a:solidFill>
                <a:latin typeface="Calibri" panose="020F0502020204030204" pitchFamily="34" charset="0"/>
                <a:cs typeface="Calibri" panose="020F0502020204030204" pitchFamily="34" charset="0"/>
              </a:rPr>
              <a:t> </a:t>
            </a:r>
            <a:r>
              <a:rPr lang="en-US" sz="1600" dirty="0" err="1">
                <a:solidFill>
                  <a:sysClr val="windowText" lastClr="000000"/>
                </a:solidFill>
                <a:latin typeface="Calibri" panose="020F0502020204030204" pitchFamily="34" charset="0"/>
                <a:cs typeface="Calibri" panose="020F0502020204030204" pitchFamily="34" charset="0"/>
              </a:rPr>
              <a:t>berbeda</a:t>
            </a:r>
            <a:endParaRPr lang="en-US" sz="1600" dirty="0">
              <a:solidFill>
                <a:sysClr val="windowText" lastClr="000000"/>
              </a:solidFill>
              <a:latin typeface="Calibri" panose="020F0502020204030204" pitchFamily="34" charset="0"/>
              <a:cs typeface="Calibri" panose="020F0502020204030204" pitchFamily="34" charset="0"/>
            </a:endParaRPr>
          </a:p>
          <a:p>
            <a:pPr marL="285737" indent="-285737" defTabSz="914377" eaLnBrk="0" fontAlgn="base" hangingPunct="0">
              <a:lnSpc>
                <a:spcPct val="105000"/>
              </a:lnSpc>
              <a:spcBef>
                <a:spcPct val="0"/>
              </a:spcBef>
              <a:spcAft>
                <a:spcPct val="0"/>
              </a:spcAft>
              <a:buFont typeface="Arial" panose="020B0604020202020204" pitchFamily="34" charset="0"/>
              <a:buChar char="•"/>
            </a:pPr>
            <a:r>
              <a:rPr lang="en-US" sz="1600" dirty="0" err="1">
                <a:solidFill>
                  <a:sysClr val="windowText" lastClr="000000"/>
                </a:solidFill>
                <a:latin typeface="Calibri" panose="020F0502020204030204" pitchFamily="34" charset="0"/>
                <a:cs typeface="Calibri" panose="020F0502020204030204" pitchFamily="34" charset="0"/>
              </a:rPr>
              <a:t>Komponen</a:t>
            </a:r>
            <a:r>
              <a:rPr lang="en-US" sz="1600" dirty="0">
                <a:solidFill>
                  <a:sysClr val="windowText" lastClr="000000"/>
                </a:solidFill>
                <a:latin typeface="Calibri" panose="020F0502020204030204" pitchFamily="34" charset="0"/>
                <a:cs typeface="Calibri" panose="020F0502020204030204" pitchFamily="34" charset="0"/>
              </a:rPr>
              <a:t> </a:t>
            </a:r>
            <a:r>
              <a:rPr lang="en-US" sz="1600" dirty="0" err="1">
                <a:solidFill>
                  <a:sysClr val="windowText" lastClr="000000"/>
                </a:solidFill>
                <a:latin typeface="Calibri" panose="020F0502020204030204" pitchFamily="34" charset="0"/>
                <a:cs typeface="Calibri" panose="020F0502020204030204" pitchFamily="34" charset="0"/>
              </a:rPr>
              <a:t>laporan</a:t>
            </a:r>
            <a:r>
              <a:rPr lang="en-US" sz="1600" dirty="0">
                <a:solidFill>
                  <a:sysClr val="windowText" lastClr="000000"/>
                </a:solidFill>
                <a:latin typeface="Calibri" panose="020F0502020204030204" pitchFamily="34" charset="0"/>
                <a:cs typeface="Calibri" panose="020F0502020204030204" pitchFamily="34" charset="0"/>
              </a:rPr>
              <a:t> </a:t>
            </a:r>
            <a:r>
              <a:rPr lang="en-US" sz="1600" dirty="0" err="1">
                <a:solidFill>
                  <a:sysClr val="windowText" lastClr="000000"/>
                </a:solidFill>
                <a:latin typeface="Calibri" panose="020F0502020204030204" pitchFamily="34" charset="0"/>
                <a:cs typeface="Calibri" panose="020F0502020204030204" pitchFamily="34" charset="0"/>
              </a:rPr>
              <a:t>berbeda</a:t>
            </a:r>
            <a:endParaRPr lang="en-US" sz="1600" dirty="0">
              <a:solidFill>
                <a:sysClr val="windowText" lastClr="000000"/>
              </a:solidFill>
              <a:latin typeface="Calibri" panose="020F0502020204030204" pitchFamily="34" charset="0"/>
              <a:cs typeface="Calibri" panose="020F0502020204030204" pitchFamily="34" charset="0"/>
            </a:endParaRPr>
          </a:p>
          <a:p>
            <a:pPr marL="285737" indent="-285737" defTabSz="914377" eaLnBrk="0" fontAlgn="base" hangingPunct="0">
              <a:lnSpc>
                <a:spcPct val="105000"/>
              </a:lnSpc>
              <a:spcBef>
                <a:spcPct val="0"/>
              </a:spcBef>
              <a:spcAft>
                <a:spcPct val="0"/>
              </a:spcAft>
              <a:buFont typeface="Arial" panose="020B0604020202020204" pitchFamily="34" charset="0"/>
              <a:buChar char="•"/>
            </a:pPr>
            <a:r>
              <a:rPr lang="en-US" sz="1600" dirty="0" err="1">
                <a:solidFill>
                  <a:sysClr val="windowText" lastClr="000000"/>
                </a:solidFill>
                <a:latin typeface="Calibri" panose="020F0502020204030204" pitchFamily="34" charset="0"/>
                <a:cs typeface="Calibri" panose="020F0502020204030204" pitchFamily="34" charset="0"/>
              </a:rPr>
              <a:t>Memperhatikan</a:t>
            </a:r>
            <a:r>
              <a:rPr lang="en-US" sz="1600" dirty="0">
                <a:solidFill>
                  <a:sysClr val="windowText" lastClr="000000"/>
                </a:solidFill>
                <a:latin typeface="Calibri" panose="020F0502020204030204" pitchFamily="34" charset="0"/>
                <a:cs typeface="Calibri" panose="020F0502020204030204" pitchFamily="34" charset="0"/>
              </a:rPr>
              <a:t> PSAK 201 </a:t>
            </a:r>
            <a:r>
              <a:rPr lang="en-US" sz="1600" dirty="0" err="1">
                <a:solidFill>
                  <a:sysClr val="windowText" lastClr="000000"/>
                </a:solidFill>
                <a:latin typeface="Calibri" panose="020F0502020204030204" pitchFamily="34" charset="0"/>
                <a:cs typeface="Calibri" panose="020F0502020204030204" pitchFamily="34" charset="0"/>
              </a:rPr>
              <a:t>Penyajian</a:t>
            </a:r>
            <a:r>
              <a:rPr lang="en-US" sz="1600" dirty="0">
                <a:solidFill>
                  <a:sysClr val="windowText" lastClr="000000"/>
                </a:solidFill>
                <a:latin typeface="Calibri" panose="020F0502020204030204" pitchFamily="34" charset="0"/>
                <a:cs typeface="Calibri" panose="020F0502020204030204" pitchFamily="34" charset="0"/>
              </a:rPr>
              <a:t> </a:t>
            </a:r>
            <a:r>
              <a:rPr lang="en-US" sz="1600" dirty="0" err="1">
                <a:solidFill>
                  <a:sysClr val="windowText" lastClr="000000"/>
                </a:solidFill>
                <a:latin typeface="Calibri" panose="020F0502020204030204" pitchFamily="34" charset="0"/>
                <a:cs typeface="Calibri" panose="020F0502020204030204" pitchFamily="34" charset="0"/>
              </a:rPr>
              <a:t>Laporan</a:t>
            </a:r>
            <a:r>
              <a:rPr lang="en-US" sz="1600" dirty="0">
                <a:solidFill>
                  <a:sysClr val="windowText" lastClr="000000"/>
                </a:solidFill>
                <a:latin typeface="Calibri" panose="020F0502020204030204" pitchFamily="34" charset="0"/>
                <a:cs typeface="Calibri" panose="020F0502020204030204" pitchFamily="34" charset="0"/>
              </a:rPr>
              <a:t> </a:t>
            </a:r>
            <a:r>
              <a:rPr lang="en-US" sz="1600" dirty="0" err="1">
                <a:solidFill>
                  <a:sysClr val="windowText" lastClr="000000"/>
                </a:solidFill>
                <a:latin typeface="Calibri" panose="020F0502020204030204" pitchFamily="34" charset="0"/>
                <a:cs typeface="Calibri" panose="020F0502020204030204" pitchFamily="34" charset="0"/>
              </a:rPr>
              <a:t>Keuangan</a:t>
            </a:r>
            <a:endParaRPr lang="en-US" sz="1800" dirty="0">
              <a:solidFill>
                <a:sysClr val="windowText" lastClr="000000"/>
              </a:solidFill>
              <a:latin typeface="Calibri" panose="020F0502020204030204" pitchFamily="34" charset="0"/>
              <a:cs typeface="Calibri" panose="020F0502020204030204" pitchFamily="34" charset="0"/>
            </a:endParaRPr>
          </a:p>
        </p:txBody>
      </p:sp>
      <p:sp>
        <p:nvSpPr>
          <p:cNvPr id="7" name="Rectangle: Rounded Corners 6">
            <a:extLst>
              <a:ext uri="{FF2B5EF4-FFF2-40B4-BE49-F238E27FC236}">
                <a16:creationId xmlns:a16="http://schemas.microsoft.com/office/drawing/2014/main" id="{AE774974-7557-43E8-9C55-885E9A244160}"/>
              </a:ext>
            </a:extLst>
          </p:cNvPr>
          <p:cNvSpPr/>
          <p:nvPr/>
        </p:nvSpPr>
        <p:spPr bwMode="auto">
          <a:xfrm>
            <a:off x="1143002" y="3352804"/>
            <a:ext cx="4719960" cy="1485610"/>
          </a:xfrm>
          <a:prstGeom prst="roundRect">
            <a:avLst/>
          </a:prstGeom>
          <a:solidFill>
            <a:srgbClr val="FED6D7"/>
          </a:solidFill>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0" rIns="91440" bIns="36000" numCol="1" rtlCol="0" anchor="t" anchorCtr="0" compatLnSpc="1">
            <a:prstTxWarp prst="textNoShape">
              <a:avLst/>
            </a:prstTxWarp>
          </a:bodyPr>
          <a:lstStyle/>
          <a:p>
            <a:pPr defTabSz="914377" eaLnBrk="0" fontAlgn="base" hangingPunct="0">
              <a:spcBef>
                <a:spcPct val="0"/>
              </a:spcBef>
              <a:spcAft>
                <a:spcPct val="0"/>
              </a:spcAft>
            </a:pPr>
            <a:r>
              <a:rPr lang="en-US" sz="1600" b="1" dirty="0" err="1">
                <a:solidFill>
                  <a:sysClr val="windowText" lastClr="000000"/>
                </a:solidFill>
                <a:latin typeface="Calibri" panose="020F0502020204030204" pitchFamily="34" charset="0"/>
                <a:cs typeface="Calibri" panose="020F0502020204030204" pitchFamily="34" charset="0"/>
              </a:rPr>
              <a:t>Standar</a:t>
            </a:r>
            <a:r>
              <a:rPr lang="en-US" sz="1600" b="1" dirty="0">
                <a:solidFill>
                  <a:sysClr val="windowText" lastClr="000000"/>
                </a:solidFill>
                <a:latin typeface="Calibri" panose="020F0502020204030204" pitchFamily="34" charset="0"/>
                <a:cs typeface="Calibri" panose="020F0502020204030204" pitchFamily="34" charset="0"/>
              </a:rPr>
              <a:t> </a:t>
            </a:r>
            <a:r>
              <a:rPr lang="en-US" sz="1600" b="1" dirty="0" err="1">
                <a:solidFill>
                  <a:sysClr val="windowText" lastClr="000000"/>
                </a:solidFill>
                <a:latin typeface="Calibri" panose="020F0502020204030204" pitchFamily="34" charset="0"/>
                <a:cs typeface="Calibri" panose="020F0502020204030204" pitchFamily="34" charset="0"/>
              </a:rPr>
              <a:t>Akuntansi</a:t>
            </a:r>
            <a:r>
              <a:rPr lang="en-US" sz="1600" b="1" dirty="0">
                <a:solidFill>
                  <a:sysClr val="windowText" lastClr="000000"/>
                </a:solidFill>
                <a:latin typeface="Calibri" panose="020F0502020204030204" pitchFamily="34" charset="0"/>
                <a:cs typeface="Calibri" panose="020F0502020204030204" pitchFamily="34" charset="0"/>
              </a:rPr>
              <a:t> Syariah</a:t>
            </a:r>
          </a:p>
          <a:p>
            <a:pPr marL="285737" indent="-285737" defTabSz="914377" eaLnBrk="0" fontAlgn="base" hangingPunct="0">
              <a:lnSpc>
                <a:spcPct val="105000"/>
              </a:lnSpc>
              <a:spcBef>
                <a:spcPct val="0"/>
              </a:spcBef>
              <a:spcAft>
                <a:spcPct val="0"/>
              </a:spcAft>
              <a:buFont typeface="Arial" panose="020B0604020202020204" pitchFamily="34" charset="0"/>
              <a:buChar char="•"/>
            </a:pPr>
            <a:r>
              <a:rPr lang="en-US" sz="1600" dirty="0" err="1">
                <a:solidFill>
                  <a:sysClr val="windowText" lastClr="000000"/>
                </a:solidFill>
                <a:latin typeface="Calibri" panose="020F0502020204030204" pitchFamily="34" charset="0"/>
                <a:cs typeface="Calibri" panose="020F0502020204030204" pitchFamily="34" charset="0"/>
              </a:rPr>
              <a:t>Mengatur</a:t>
            </a:r>
            <a:r>
              <a:rPr lang="en-US" sz="1600" dirty="0">
                <a:solidFill>
                  <a:sysClr val="windowText" lastClr="000000"/>
                </a:solidFill>
                <a:latin typeface="Calibri" panose="020F0502020204030204" pitchFamily="34" charset="0"/>
                <a:cs typeface="Calibri" panose="020F0502020204030204" pitchFamily="34" charset="0"/>
              </a:rPr>
              <a:t> </a:t>
            </a:r>
            <a:r>
              <a:rPr lang="en-US" sz="1600" dirty="0" err="1">
                <a:solidFill>
                  <a:sysClr val="windowText" lastClr="000000"/>
                </a:solidFill>
                <a:latin typeface="Calibri" panose="020F0502020204030204" pitchFamily="34" charset="0"/>
                <a:cs typeface="Calibri" panose="020F0502020204030204" pitchFamily="34" charset="0"/>
              </a:rPr>
              <a:t>transaksi</a:t>
            </a:r>
            <a:r>
              <a:rPr lang="en-US" sz="1600" dirty="0">
                <a:solidFill>
                  <a:sysClr val="windowText" lastClr="000000"/>
                </a:solidFill>
                <a:latin typeface="Calibri" panose="020F0502020204030204" pitchFamily="34" charset="0"/>
                <a:cs typeface="Calibri" panose="020F0502020204030204" pitchFamily="34" charset="0"/>
              </a:rPr>
              <a:t> Syariah</a:t>
            </a:r>
          </a:p>
          <a:p>
            <a:pPr marL="285737" indent="-285737" defTabSz="914377" eaLnBrk="0" fontAlgn="base" hangingPunct="0">
              <a:lnSpc>
                <a:spcPct val="105000"/>
              </a:lnSpc>
              <a:spcBef>
                <a:spcPct val="0"/>
              </a:spcBef>
              <a:spcAft>
                <a:spcPct val="0"/>
              </a:spcAft>
              <a:buFont typeface="Arial" panose="020B0604020202020204" pitchFamily="34" charset="0"/>
              <a:buChar char="•"/>
            </a:pPr>
            <a:r>
              <a:rPr lang="en-US" sz="1600" dirty="0" err="1">
                <a:solidFill>
                  <a:sysClr val="windowText" lastClr="000000"/>
                </a:solidFill>
                <a:latin typeface="Calibri" panose="020F0502020204030204" pitchFamily="34" charset="0"/>
                <a:cs typeface="Calibri" panose="020F0502020204030204" pitchFamily="34" charset="0"/>
              </a:rPr>
              <a:t>Pelaporan</a:t>
            </a:r>
            <a:r>
              <a:rPr lang="en-US" sz="1600" dirty="0">
                <a:solidFill>
                  <a:sysClr val="windowText" lastClr="000000"/>
                </a:solidFill>
                <a:latin typeface="Calibri" panose="020F0502020204030204" pitchFamily="34" charset="0"/>
                <a:cs typeface="Calibri" panose="020F0502020204030204" pitchFamily="34" charset="0"/>
              </a:rPr>
              <a:t> </a:t>
            </a:r>
            <a:r>
              <a:rPr lang="en-US" sz="1600" dirty="0" err="1">
                <a:solidFill>
                  <a:sysClr val="windowText" lastClr="000000"/>
                </a:solidFill>
                <a:latin typeface="Calibri" panose="020F0502020204030204" pitchFamily="34" charset="0"/>
                <a:cs typeface="Calibri" panose="020F0502020204030204" pitchFamily="34" charset="0"/>
              </a:rPr>
              <a:t>organisasi</a:t>
            </a:r>
            <a:r>
              <a:rPr lang="en-US" sz="1600" dirty="0">
                <a:solidFill>
                  <a:sysClr val="windowText" lastClr="000000"/>
                </a:solidFill>
                <a:latin typeface="Calibri" panose="020F0502020204030204" pitchFamily="34" charset="0"/>
                <a:cs typeface="Calibri" panose="020F0502020204030204" pitchFamily="34" charset="0"/>
              </a:rPr>
              <a:t> Syariah</a:t>
            </a:r>
          </a:p>
          <a:p>
            <a:pPr marL="285737" indent="-285737" defTabSz="914377" eaLnBrk="0" fontAlgn="base" hangingPunct="0">
              <a:lnSpc>
                <a:spcPct val="105000"/>
              </a:lnSpc>
              <a:spcBef>
                <a:spcPct val="0"/>
              </a:spcBef>
              <a:spcAft>
                <a:spcPct val="0"/>
              </a:spcAft>
              <a:buFont typeface="Arial" panose="020B0604020202020204" pitchFamily="34" charset="0"/>
              <a:buChar char="•"/>
            </a:pPr>
            <a:r>
              <a:rPr lang="en-US" sz="1600" dirty="0" err="1">
                <a:solidFill>
                  <a:sysClr val="windowText" lastClr="000000"/>
                </a:solidFill>
                <a:latin typeface="Calibri" panose="020F0502020204030204" pitchFamily="34" charset="0"/>
                <a:cs typeface="Calibri" panose="020F0502020204030204" pitchFamily="34" charset="0"/>
              </a:rPr>
              <a:t>Diterapkan</a:t>
            </a:r>
            <a:r>
              <a:rPr lang="en-US" sz="1600" dirty="0">
                <a:solidFill>
                  <a:sysClr val="windowText" lastClr="000000"/>
                </a:solidFill>
                <a:latin typeface="Calibri" panose="020F0502020204030204" pitchFamily="34" charset="0"/>
                <a:cs typeface="Calibri" panose="020F0502020204030204" pitchFamily="34" charset="0"/>
              </a:rPr>
              <a:t> </a:t>
            </a:r>
            <a:r>
              <a:rPr lang="en-US" sz="1600" dirty="0" err="1">
                <a:solidFill>
                  <a:sysClr val="windowText" lastClr="000000"/>
                </a:solidFill>
                <a:latin typeface="Calibri" panose="020F0502020204030204" pitchFamily="34" charset="0"/>
                <a:cs typeface="Calibri" panose="020F0502020204030204" pitchFamily="34" charset="0"/>
              </a:rPr>
              <a:t>bersamaan</a:t>
            </a:r>
            <a:r>
              <a:rPr lang="en-US" sz="1600" dirty="0">
                <a:solidFill>
                  <a:sysClr val="windowText" lastClr="000000"/>
                </a:solidFill>
                <a:latin typeface="Calibri" panose="020F0502020204030204" pitchFamily="34" charset="0"/>
                <a:cs typeface="Calibri" panose="020F0502020204030204" pitchFamily="34" charset="0"/>
              </a:rPr>
              <a:t> </a:t>
            </a:r>
            <a:r>
              <a:rPr lang="en-US" sz="1600" dirty="0" err="1">
                <a:solidFill>
                  <a:sysClr val="windowText" lastClr="000000"/>
                </a:solidFill>
                <a:latin typeface="Calibri" panose="020F0502020204030204" pitchFamily="34" charset="0"/>
                <a:cs typeface="Calibri" panose="020F0502020204030204" pitchFamily="34" charset="0"/>
              </a:rPr>
              <a:t>dengan</a:t>
            </a:r>
            <a:r>
              <a:rPr lang="en-US" sz="1600" dirty="0">
                <a:solidFill>
                  <a:sysClr val="windowText" lastClr="000000"/>
                </a:solidFill>
                <a:latin typeface="Calibri" panose="020F0502020204030204" pitchFamily="34" charset="0"/>
                <a:cs typeface="Calibri" panose="020F0502020204030204" pitchFamily="34" charset="0"/>
              </a:rPr>
              <a:t> PSAK / SAK ETAP / EMKM </a:t>
            </a:r>
            <a:r>
              <a:rPr lang="en-US" sz="1600" dirty="0" err="1">
                <a:solidFill>
                  <a:sysClr val="windowText" lastClr="000000"/>
                </a:solidFill>
                <a:latin typeface="Calibri" panose="020F0502020204030204" pitchFamily="34" charset="0"/>
                <a:cs typeface="Calibri" panose="020F0502020204030204" pitchFamily="34" charset="0"/>
              </a:rPr>
              <a:t>tergantung</a:t>
            </a:r>
            <a:r>
              <a:rPr lang="en-US" sz="1600" dirty="0">
                <a:solidFill>
                  <a:sysClr val="windowText" lastClr="000000"/>
                </a:solidFill>
                <a:latin typeface="Calibri" panose="020F0502020204030204" pitchFamily="34" charset="0"/>
                <a:cs typeface="Calibri" panose="020F0502020204030204" pitchFamily="34" charset="0"/>
              </a:rPr>
              <a:t> </a:t>
            </a:r>
            <a:r>
              <a:rPr lang="en-US" sz="1600" dirty="0" err="1">
                <a:solidFill>
                  <a:sysClr val="windowText" lastClr="000000"/>
                </a:solidFill>
                <a:latin typeface="Calibri" panose="020F0502020204030204" pitchFamily="34" charset="0"/>
                <a:cs typeface="Calibri" panose="020F0502020204030204" pitchFamily="34" charset="0"/>
              </a:rPr>
              <a:t>entitasnya</a:t>
            </a:r>
            <a:r>
              <a:rPr lang="en-US" sz="1600" dirty="0">
                <a:solidFill>
                  <a:sysClr val="windowText" lastClr="000000"/>
                </a:solidFill>
                <a:latin typeface="Calibri" panose="020F0502020204030204" pitchFamily="34" charset="0"/>
                <a:cs typeface="Calibri" panose="020F0502020204030204" pitchFamily="34" charset="0"/>
              </a:rPr>
              <a:t>.</a:t>
            </a:r>
            <a:endParaRPr lang="en-US" sz="1800" dirty="0">
              <a:solidFill>
                <a:sysClr val="windowText" lastClr="000000"/>
              </a:solidFill>
              <a:latin typeface="Calibri" panose="020F0502020204030204" pitchFamily="34" charset="0"/>
              <a:cs typeface="Calibri" panose="020F0502020204030204" pitchFamily="34" charset="0"/>
            </a:endParaRPr>
          </a:p>
          <a:p>
            <a:pPr defTabSz="914354" eaLnBrk="0" fontAlgn="base" hangingPunct="0">
              <a:spcBef>
                <a:spcPct val="0"/>
              </a:spcBef>
              <a:spcAft>
                <a:spcPct val="0"/>
              </a:spcAft>
            </a:pPr>
            <a:endParaRPr lang="en-US" sz="2800" dirty="0">
              <a:solidFill>
                <a:sysClr val="windowText" lastClr="000000"/>
              </a:solidFill>
              <a:latin typeface="Calibri" panose="020F0502020204030204" pitchFamily="34" charset="0"/>
              <a:cs typeface="Calibri" panose="020F0502020204030204" pitchFamily="34" charset="0"/>
            </a:endParaRPr>
          </a:p>
        </p:txBody>
      </p:sp>
      <p:sp>
        <p:nvSpPr>
          <p:cNvPr id="8" name="Rectangle: Rounded Corners 7">
            <a:extLst>
              <a:ext uri="{FF2B5EF4-FFF2-40B4-BE49-F238E27FC236}">
                <a16:creationId xmlns:a16="http://schemas.microsoft.com/office/drawing/2014/main" id="{24A5065C-A674-4E36-9164-B3706A4A69D2}"/>
              </a:ext>
            </a:extLst>
          </p:cNvPr>
          <p:cNvSpPr/>
          <p:nvPr/>
        </p:nvSpPr>
        <p:spPr bwMode="auto">
          <a:xfrm>
            <a:off x="957068" y="4957276"/>
            <a:ext cx="10212015" cy="903403"/>
          </a:xfrm>
          <a:prstGeom prst="roundRect">
            <a:avLst/>
          </a:prstGeom>
          <a:solidFill>
            <a:schemeClr val="accent5">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91440" tIns="0" rIns="91440" bIns="91440" numCol="1" rtlCol="0" anchor="t" anchorCtr="0" compatLnSpc="1">
            <a:prstTxWarp prst="textNoShape">
              <a:avLst/>
            </a:prstTxWarp>
          </a:bodyPr>
          <a:lstStyle/>
          <a:p>
            <a:pPr defTabSz="914377" eaLnBrk="0" fontAlgn="base" hangingPunct="0">
              <a:spcBef>
                <a:spcPct val="0"/>
              </a:spcBef>
              <a:spcAft>
                <a:spcPct val="0"/>
              </a:spcAft>
            </a:pPr>
            <a:r>
              <a:rPr lang="en-US" sz="1600" b="1" dirty="0" err="1">
                <a:latin typeface="Calibri" panose="020F0502020204030204" pitchFamily="34" charset="0"/>
                <a:cs typeface="Calibri" panose="020F0502020204030204" pitchFamily="34" charset="0"/>
              </a:rPr>
              <a:t>Standar</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Akuntansi</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Pemerintahan</a:t>
            </a:r>
            <a:r>
              <a:rPr lang="en-US" sz="1600" b="1" dirty="0">
                <a:latin typeface="Calibri" panose="020F0502020204030204" pitchFamily="34" charset="0"/>
                <a:cs typeface="Calibri" panose="020F0502020204030204" pitchFamily="34" charset="0"/>
              </a:rPr>
              <a:t> (SAP), PP 71 </a:t>
            </a:r>
            <a:r>
              <a:rPr lang="en-US" sz="1600" b="1" dirty="0" err="1">
                <a:latin typeface="Calibri" panose="020F0502020204030204" pitchFamily="34" charset="0"/>
                <a:cs typeface="Calibri" panose="020F0502020204030204" pitchFamily="34" charset="0"/>
              </a:rPr>
              <a:t>tahun</a:t>
            </a:r>
            <a:r>
              <a:rPr lang="en-US" sz="1600" b="1" dirty="0">
                <a:latin typeface="Calibri" panose="020F0502020204030204" pitchFamily="34" charset="0"/>
                <a:cs typeface="Calibri" panose="020F0502020204030204" pitchFamily="34" charset="0"/>
              </a:rPr>
              <a:t> 2010, </a:t>
            </a:r>
            <a:r>
              <a:rPr lang="en-US" sz="1600" b="1" dirty="0" err="1">
                <a:latin typeface="Calibri" panose="020F0502020204030204" pitchFamily="34" charset="0"/>
                <a:cs typeface="Calibri" panose="020F0502020204030204" pitchFamily="34" charset="0"/>
              </a:rPr>
              <a:t>digunakan</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untuk</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entitas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Pemerintah</a:t>
            </a:r>
            <a:r>
              <a:rPr lang="en-US" sz="1600" b="1" dirty="0">
                <a:latin typeface="Calibri" panose="020F0502020204030204" pitchFamily="34" charset="0"/>
                <a:cs typeface="Calibri" panose="020F0502020204030204" pitchFamily="34" charset="0"/>
              </a:rPr>
              <a:t> Pusat dan Daerah </a:t>
            </a:r>
            <a:r>
              <a:rPr lang="en-US" sz="1600" b="1" dirty="0" err="1">
                <a:latin typeface="Calibri" panose="020F0502020204030204" pitchFamily="34" charset="0"/>
                <a:cs typeface="Calibri" panose="020F0502020204030204" pitchFamily="34" charset="0"/>
              </a:rPr>
              <a:t>dalam</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menyusun</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laporan</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keuangan</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Standar</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berbasis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Akrual</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dengan</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referensi</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utama</a:t>
            </a:r>
            <a:r>
              <a:rPr lang="en-US" sz="1600" b="1" dirty="0">
                <a:latin typeface="Calibri" panose="020F0502020204030204" pitchFamily="34" charset="0"/>
                <a:cs typeface="Calibri" panose="020F0502020204030204" pitchFamily="34" charset="0"/>
              </a:rPr>
              <a:t> IPSAS / </a:t>
            </a:r>
            <a:r>
              <a:rPr lang="en-US" sz="1600" b="1" i="1" dirty="0">
                <a:latin typeface="Calibri" panose="020F0502020204030204" pitchFamily="34" charset="0"/>
                <a:cs typeface="Calibri" panose="020F0502020204030204" pitchFamily="34" charset="0"/>
              </a:rPr>
              <a:t>International Public Sector Accounting </a:t>
            </a:r>
            <a:r>
              <a:rPr lang="en-US" sz="1600" b="1" dirty="0">
                <a:latin typeface="Calibri" panose="020F0502020204030204" pitchFamily="34" charset="0"/>
                <a:cs typeface="Calibri" panose="020F0502020204030204" pitchFamily="34" charset="0"/>
              </a:rPr>
              <a:t>Standards.</a:t>
            </a:r>
          </a:p>
        </p:txBody>
      </p:sp>
      <p:sp>
        <p:nvSpPr>
          <p:cNvPr id="2" name="TextBox 1">
            <a:extLst>
              <a:ext uri="{FF2B5EF4-FFF2-40B4-BE49-F238E27FC236}">
                <a16:creationId xmlns:a16="http://schemas.microsoft.com/office/drawing/2014/main" id="{8F480BC1-E70F-4EEC-9587-B696E5BB3F10}"/>
              </a:ext>
            </a:extLst>
          </p:cNvPr>
          <p:cNvSpPr txBox="1"/>
          <p:nvPr/>
        </p:nvSpPr>
        <p:spPr>
          <a:xfrm>
            <a:off x="5862961" y="1002268"/>
            <a:ext cx="5107987" cy="369332"/>
          </a:xfrm>
          <a:prstGeom prst="rect">
            <a:avLst/>
          </a:prstGeom>
          <a:noFill/>
        </p:spPr>
        <p:txBody>
          <a:bodyPr wrap="square" rtlCol="0">
            <a:spAutoFit/>
          </a:bodyPr>
          <a:lstStyle/>
          <a:p>
            <a:pPr algn="r" defTabSz="914377" eaLnBrk="0" fontAlgn="base" hangingPunct="0">
              <a:spcBef>
                <a:spcPct val="0"/>
              </a:spcBef>
              <a:spcAft>
                <a:spcPct val="0"/>
              </a:spcAft>
            </a:pPr>
            <a:r>
              <a:rPr lang="af-ZA" sz="1800" b="1" i="1" dirty="0">
                <a:solidFill>
                  <a:srgbClr val="FF0000"/>
                </a:solidFill>
                <a:latin typeface="Arial" panose="020B0604020202020204" pitchFamily="34" charset="0"/>
              </a:rPr>
              <a:t>Pilar Standar Akuntansi Keuangan</a:t>
            </a:r>
            <a:endParaRPr lang="en-ID" sz="1800" b="1" i="1" dirty="0">
              <a:solidFill>
                <a:srgbClr val="FF0000"/>
              </a:solidFill>
              <a:latin typeface="Arial" panose="020B0604020202020204" pitchFamily="34" charset="0"/>
            </a:endParaRPr>
          </a:p>
        </p:txBody>
      </p:sp>
      <p:sp>
        <p:nvSpPr>
          <p:cNvPr id="9" name="Rectangle 8">
            <a:extLst>
              <a:ext uri="{FF2B5EF4-FFF2-40B4-BE49-F238E27FC236}">
                <a16:creationId xmlns:a16="http://schemas.microsoft.com/office/drawing/2014/main" id="{129B86EF-68CE-48C6-80FC-0A6AB3B4FFC9}"/>
              </a:ext>
            </a:extLst>
          </p:cNvPr>
          <p:cNvSpPr/>
          <p:nvPr/>
        </p:nvSpPr>
        <p:spPr>
          <a:xfrm>
            <a:off x="1143001" y="997320"/>
            <a:ext cx="10026082" cy="223235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en-ID" sz="2800">
              <a:solidFill>
                <a:srgbClr val="FFFFFF"/>
              </a:solidFill>
              <a:latin typeface="Arial"/>
            </a:endParaRPr>
          </a:p>
        </p:txBody>
      </p:sp>
      <p:sp>
        <p:nvSpPr>
          <p:cNvPr id="13" name="Rectangle: Rounded Corners 12">
            <a:extLst>
              <a:ext uri="{FF2B5EF4-FFF2-40B4-BE49-F238E27FC236}">
                <a16:creationId xmlns:a16="http://schemas.microsoft.com/office/drawing/2014/main" id="{24DD3BA1-D35C-45D9-9B5C-938DB4AECF88}"/>
              </a:ext>
            </a:extLst>
          </p:cNvPr>
          <p:cNvSpPr/>
          <p:nvPr/>
        </p:nvSpPr>
        <p:spPr bwMode="auto">
          <a:xfrm>
            <a:off x="912328" y="5979541"/>
            <a:ext cx="10271898" cy="649859"/>
          </a:xfrm>
          <a:prstGeom prst="roundRect">
            <a:avLst/>
          </a:prstGeom>
          <a:solidFill>
            <a:schemeClr val="bg2">
              <a:lumMod val="9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91440" tIns="0" rIns="91440" bIns="91440" numCol="1" rtlCol="0" anchor="t" anchorCtr="0" compatLnSpc="1">
            <a:prstTxWarp prst="textNoShape">
              <a:avLst/>
            </a:prstTxWarp>
          </a:bodyPr>
          <a:lstStyle/>
          <a:p>
            <a:pPr defTabSz="914377" eaLnBrk="0" fontAlgn="base" hangingPunct="0">
              <a:spcBef>
                <a:spcPct val="0"/>
              </a:spcBef>
              <a:spcAft>
                <a:spcPct val="0"/>
              </a:spcAft>
            </a:pPr>
            <a:r>
              <a:rPr lang="en-US" sz="1600" b="1" dirty="0">
                <a:latin typeface="Calibri" panose="020F0502020204030204" pitchFamily="34" charset="0"/>
                <a:cs typeface="Calibri" panose="020F0502020204030204" pitchFamily="34" charset="0"/>
              </a:rPr>
              <a:t>Tata Nama / </a:t>
            </a:r>
            <a:r>
              <a:rPr lang="en-US" sz="1600" b="1" dirty="0" err="1">
                <a:latin typeface="Calibri" panose="020F0502020204030204" pitchFamily="34" charset="0"/>
                <a:cs typeface="Calibri" panose="020F0502020204030204" pitchFamily="34" charset="0"/>
              </a:rPr>
              <a:t>Nomenklatur</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Standar</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Akuntansi</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Keuangan</a:t>
            </a:r>
            <a:r>
              <a:rPr lang="en-US" sz="1600" dirty="0">
                <a:latin typeface="Calibri" panose="020F0502020204030204" pitchFamily="34" charset="0"/>
                <a:cs typeface="Calibri" panose="020F0502020204030204" pitchFamily="34" charset="0"/>
              </a:rPr>
              <a:t> – </a:t>
            </a:r>
            <a:r>
              <a:rPr lang="en-US" sz="1600" dirty="0" err="1">
                <a:latin typeface="Calibri" panose="020F0502020204030204" pitchFamily="34" charset="0"/>
                <a:cs typeface="Calibri" panose="020F0502020204030204" pitchFamily="34" charset="0"/>
              </a:rPr>
              <a:t>mengikuti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nomor</a:t>
            </a:r>
            <a:r>
              <a:rPr lang="en-US" sz="1600" dirty="0">
                <a:latin typeface="Calibri" panose="020F0502020204030204" pitchFamily="34" charset="0"/>
                <a:cs typeface="Calibri" panose="020F0502020204030204" pitchFamily="34" charset="0"/>
              </a:rPr>
              <a:t> IFRS (1xx) dan IAS (2xx); </a:t>
            </a:r>
          </a:p>
          <a:p>
            <a:pPr defTabSz="914377" eaLnBrk="0" fontAlgn="base" hangingPunct="0">
              <a:spcBef>
                <a:spcPct val="0"/>
              </a:spcBef>
              <a:spcAft>
                <a:spcPct val="0"/>
              </a:spcAft>
            </a:pPr>
            <a:r>
              <a:rPr lang="en-US" sz="1600" dirty="0">
                <a:latin typeface="Calibri" panose="020F0502020204030204" pitchFamily="34" charset="0"/>
                <a:cs typeface="Calibri" panose="020F0502020204030204" pitchFamily="34" charset="0"/>
              </a:rPr>
              <a:t>SKI </a:t>
            </a:r>
            <a:r>
              <a:rPr lang="en-US" sz="1600" dirty="0" err="1">
                <a:latin typeface="Calibri" panose="020F0502020204030204" pitchFamily="34" charset="0"/>
                <a:cs typeface="Calibri" panose="020F0502020204030204" pitchFamily="34" charset="0"/>
              </a:rPr>
              <a:t>dengan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kode</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depan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i</a:t>
            </a:r>
            <a:r>
              <a:rPr lang="en-US" sz="1600" dirty="0">
                <a:latin typeface="Calibri" panose="020F0502020204030204" pitchFamily="34" charset="0"/>
                <a:cs typeface="Calibri" panose="020F0502020204030204" pitchFamily="34" charset="0"/>
              </a:rPr>
              <a:t>  dan PSAK </a:t>
            </a:r>
            <a:r>
              <a:rPr lang="en-US" sz="1600" dirty="0" err="1">
                <a:latin typeface="Calibri" panose="020F0502020204030204" pitchFamily="34" charset="0"/>
                <a:cs typeface="Calibri" panose="020F0502020204030204" pitchFamily="34" charset="0"/>
              </a:rPr>
              <a:t>atau</a:t>
            </a:r>
            <a:r>
              <a:rPr lang="en-US" sz="1600" dirty="0">
                <a:latin typeface="Calibri" panose="020F0502020204030204" pitchFamily="34" charset="0"/>
                <a:cs typeface="Calibri" panose="020F0502020204030204" pitchFamily="34" charset="0"/>
              </a:rPr>
              <a:t> SAK Indonesia </a:t>
            </a:r>
            <a:r>
              <a:rPr lang="en-US" sz="1600" dirty="0" err="1">
                <a:latin typeface="Calibri" panose="020F0502020204030204" pitchFamily="34" charset="0"/>
                <a:cs typeface="Calibri" panose="020F0502020204030204" pitchFamily="34" charset="0"/>
              </a:rPr>
              <a:t>dengan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kode</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depan</a:t>
            </a:r>
            <a:r>
              <a:rPr lang="en-US" sz="1600" dirty="0">
                <a:latin typeface="Calibri" panose="020F0502020204030204" pitchFamily="34" charset="0"/>
                <a:cs typeface="Calibri" panose="020F0502020204030204" pitchFamily="34" charset="0"/>
              </a:rPr>
              <a:t> n. </a:t>
            </a:r>
            <a:r>
              <a:rPr lang="en-US" sz="1600" dirty="0" err="1">
                <a:latin typeface="Calibri" panose="020F0502020204030204" pitchFamily="34" charset="0"/>
                <a:cs typeface="Calibri" panose="020F0502020204030204" pitchFamily="34" charset="0"/>
              </a:rPr>
              <a:t>kode</a:t>
            </a:r>
            <a:r>
              <a:rPr lang="en-US" sz="1600" dirty="0">
                <a:latin typeface="Calibri" panose="020F0502020204030204" pitchFamily="34" charset="0"/>
                <a:cs typeface="Calibri" panose="020F0502020204030204" pitchFamily="34" charset="0"/>
              </a:rPr>
              <a:t> 3xx PSAK local dan 4xx Syariah</a:t>
            </a:r>
          </a:p>
        </p:txBody>
      </p:sp>
      <p:sp>
        <p:nvSpPr>
          <p:cNvPr id="12" name="Slide Number Placeholder 3">
            <a:extLst>
              <a:ext uri="{FF2B5EF4-FFF2-40B4-BE49-F238E27FC236}">
                <a16:creationId xmlns:a16="http://schemas.microsoft.com/office/drawing/2014/main" id="{386DE421-F17F-48C8-999B-D2D178DDEF94}"/>
              </a:ext>
            </a:extLst>
          </p:cNvPr>
          <p:cNvSpPr txBox="1">
            <a:spLocks/>
          </p:cNvSpPr>
          <p:nvPr/>
        </p:nvSpPr>
        <p:spPr>
          <a:xfrm>
            <a:off x="11537269" y="6477000"/>
            <a:ext cx="666161" cy="42482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b="1"/>
              <a:pPr algn="r"/>
              <a:t>3</a:t>
            </a:fld>
            <a:endParaRPr lang="en-US" b="1" dirty="0"/>
          </a:p>
        </p:txBody>
      </p:sp>
      <p:pic>
        <p:nvPicPr>
          <p:cNvPr id="10" name="Picture 9" descr="A pink and purple check mark&#10;&#10;Description automatically generated">
            <a:extLst>
              <a:ext uri="{FF2B5EF4-FFF2-40B4-BE49-F238E27FC236}">
                <a16:creationId xmlns:a16="http://schemas.microsoft.com/office/drawing/2014/main" id="{D732F04A-F7DB-4F67-8FC9-C5DF7DDE43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8424" y="2088467"/>
            <a:ext cx="514395" cy="649859"/>
          </a:xfrm>
          <a:prstGeom prst="rect">
            <a:avLst/>
          </a:prstGeom>
        </p:spPr>
      </p:pic>
      <p:pic>
        <p:nvPicPr>
          <p:cNvPr id="14" name="Picture 13" descr="A pink and purple check mark&#10;&#10;Description automatically generated">
            <a:extLst>
              <a:ext uri="{FF2B5EF4-FFF2-40B4-BE49-F238E27FC236}">
                <a16:creationId xmlns:a16="http://schemas.microsoft.com/office/drawing/2014/main" id="{95E626E5-23B4-4455-814F-7BCDC785BEC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8423" y="1607778"/>
            <a:ext cx="514395" cy="649859"/>
          </a:xfrm>
          <a:prstGeom prst="rect">
            <a:avLst/>
          </a:prstGeom>
        </p:spPr>
      </p:pic>
    </p:spTree>
    <p:extLst>
      <p:ext uri="{BB962C8B-B14F-4D97-AF65-F5344CB8AC3E}">
        <p14:creationId xmlns:p14="http://schemas.microsoft.com/office/powerpoint/2010/main" val="1676092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90500"/>
            <a:ext cx="12039600" cy="647700"/>
          </a:xfrm>
        </p:spPr>
        <p:txBody>
          <a:bodyPr>
            <a:noAutofit/>
          </a:bodyPr>
          <a:lstStyle/>
          <a:p>
            <a:pPr algn="ctr"/>
            <a:r>
              <a:rPr lang="en-US" sz="4000" b="1" dirty="0" err="1"/>
              <a:t>Pengaturan</a:t>
            </a:r>
            <a:r>
              <a:rPr lang="en-US" sz="4000" b="1" dirty="0"/>
              <a:t> PSAK</a:t>
            </a:r>
            <a:endParaRPr lang="id-ID" sz="4000" b="1" dirty="0"/>
          </a:p>
        </p:txBody>
      </p:sp>
      <p:sp>
        <p:nvSpPr>
          <p:cNvPr id="4" name="Freeform: Shape 3">
            <a:extLst>
              <a:ext uri="{FF2B5EF4-FFF2-40B4-BE49-F238E27FC236}">
                <a16:creationId xmlns:a16="http://schemas.microsoft.com/office/drawing/2014/main" id="{649F80FC-C68D-4435-8169-8A29EB1DDD86}"/>
              </a:ext>
            </a:extLst>
          </p:cNvPr>
          <p:cNvSpPr/>
          <p:nvPr/>
        </p:nvSpPr>
        <p:spPr>
          <a:xfrm>
            <a:off x="991798" y="1143000"/>
            <a:ext cx="3120902" cy="684446"/>
          </a:xfrm>
          <a:custGeom>
            <a:avLst/>
            <a:gdLst>
              <a:gd name="connsiteX0" fmla="*/ 0 w 2852256"/>
              <a:gd name="connsiteY0" fmla="*/ 0 h 734623"/>
              <a:gd name="connsiteX1" fmla="*/ 2852256 w 2852256"/>
              <a:gd name="connsiteY1" fmla="*/ 0 h 734623"/>
              <a:gd name="connsiteX2" fmla="*/ 2852256 w 2852256"/>
              <a:gd name="connsiteY2" fmla="*/ 734623 h 734623"/>
              <a:gd name="connsiteX3" fmla="*/ 0 w 2852256"/>
              <a:gd name="connsiteY3" fmla="*/ 734623 h 734623"/>
              <a:gd name="connsiteX4" fmla="*/ 0 w 2852256"/>
              <a:gd name="connsiteY4" fmla="*/ 0 h 734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2256" h="734623">
                <a:moveTo>
                  <a:pt x="0" y="0"/>
                </a:moveTo>
                <a:lnTo>
                  <a:pt x="2852256" y="0"/>
                </a:lnTo>
                <a:lnTo>
                  <a:pt x="2852256" y="734623"/>
                </a:lnTo>
                <a:lnTo>
                  <a:pt x="0" y="734623"/>
                </a:lnTo>
                <a:lnTo>
                  <a:pt x="0" y="0"/>
                </a:lnTo>
                <a:close/>
              </a:path>
            </a:pathLst>
          </a:custGeom>
          <a:solidFill>
            <a:srgbClr val="E7BD69"/>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Calibri" panose="020F0502020204030204" pitchFamily="34" charset="0"/>
                <a:cs typeface="Calibri" panose="020F0502020204030204" pitchFamily="34" charset="0"/>
              </a:rPr>
              <a:t>PSAK terkait </a:t>
            </a:r>
            <a:r>
              <a:rPr lang="en-US" sz="2000" b="1" kern="1200" dirty="0" err="1">
                <a:solidFill>
                  <a:schemeClr val="tx1"/>
                </a:solidFill>
                <a:latin typeface="Calibri" panose="020F0502020204030204" pitchFamily="34" charset="0"/>
                <a:cs typeface="Calibri" panose="020F0502020204030204" pitchFamily="34" charset="0"/>
              </a:rPr>
              <a:t>Pelaporan</a:t>
            </a:r>
            <a:endParaRPr lang="en-US" sz="2000" kern="1200" dirty="0">
              <a:solidFill>
                <a:schemeClr val="tx1"/>
              </a:solidFill>
              <a:latin typeface="Calibri" panose="020F0502020204030204" pitchFamily="34" charset="0"/>
              <a:cs typeface="Calibri" panose="020F0502020204030204" pitchFamily="34" charset="0"/>
            </a:endParaRPr>
          </a:p>
        </p:txBody>
      </p:sp>
      <p:sp>
        <p:nvSpPr>
          <p:cNvPr id="5" name="Freeform: Shape 4">
            <a:extLst>
              <a:ext uri="{FF2B5EF4-FFF2-40B4-BE49-F238E27FC236}">
                <a16:creationId xmlns:a16="http://schemas.microsoft.com/office/drawing/2014/main" id="{84EA071F-6D40-4E6D-B71E-B4AB280FDDFC}"/>
              </a:ext>
            </a:extLst>
          </p:cNvPr>
          <p:cNvSpPr/>
          <p:nvPr/>
        </p:nvSpPr>
        <p:spPr>
          <a:xfrm>
            <a:off x="993898" y="1878077"/>
            <a:ext cx="3120902" cy="2362200"/>
          </a:xfrm>
          <a:custGeom>
            <a:avLst/>
            <a:gdLst>
              <a:gd name="connsiteX0" fmla="*/ 0 w 2852256"/>
              <a:gd name="connsiteY0" fmla="*/ 0 h 4707298"/>
              <a:gd name="connsiteX1" fmla="*/ 2852256 w 2852256"/>
              <a:gd name="connsiteY1" fmla="*/ 0 h 4707298"/>
              <a:gd name="connsiteX2" fmla="*/ 2852256 w 2852256"/>
              <a:gd name="connsiteY2" fmla="*/ 4707298 h 4707298"/>
              <a:gd name="connsiteX3" fmla="*/ 0 w 2852256"/>
              <a:gd name="connsiteY3" fmla="*/ 4707298 h 4707298"/>
              <a:gd name="connsiteX4" fmla="*/ 0 w 2852256"/>
              <a:gd name="connsiteY4" fmla="*/ 0 h 4707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2256" h="4707298">
                <a:moveTo>
                  <a:pt x="0" y="0"/>
                </a:moveTo>
                <a:lnTo>
                  <a:pt x="2852256" y="0"/>
                </a:lnTo>
                <a:lnTo>
                  <a:pt x="2852256" y="4707298"/>
                </a:lnTo>
                <a:lnTo>
                  <a:pt x="0" y="4707298"/>
                </a:lnTo>
                <a:lnTo>
                  <a:pt x="0" y="0"/>
                </a:lnTo>
                <a:close/>
              </a:path>
            </a:pathLst>
          </a:custGeom>
          <a:solidFill>
            <a:srgbClr val="DDD5C6"/>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Calibri" panose="020F0502020204030204" pitchFamily="34" charset="0"/>
                <a:cs typeface="Calibri" panose="020F0502020204030204" pitchFamily="34" charset="0"/>
              </a:rPr>
              <a:t>PSAK 110 LK </a:t>
            </a:r>
            <a:r>
              <a:rPr lang="en-US" sz="1400" kern="1200" dirty="0" err="1">
                <a:latin typeface="Calibri" panose="020F0502020204030204" pitchFamily="34" charset="0"/>
                <a:cs typeface="Calibri" panose="020F0502020204030204" pitchFamily="34" charset="0"/>
              </a:rPr>
              <a:t>Konsolidasian</a:t>
            </a:r>
            <a:endParaRPr lang="en-US" sz="1400" kern="1200" dirty="0">
              <a:latin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pPr>
            <a:r>
              <a:rPr lang="en-US" sz="1400" kern="1200" dirty="0">
                <a:latin typeface="Calibri" panose="020F0502020204030204" pitchFamily="34" charset="0"/>
                <a:cs typeface="Calibri" panose="020F0502020204030204" pitchFamily="34" charset="0"/>
              </a:rPr>
              <a:t>PSAK 108 </a:t>
            </a:r>
            <a:r>
              <a:rPr lang="en-US" sz="1400" kern="1200" dirty="0" err="1">
                <a:latin typeface="Calibri" panose="020F0502020204030204" pitchFamily="34" charset="0"/>
                <a:cs typeface="Calibri" panose="020F0502020204030204" pitchFamily="34" charset="0"/>
              </a:rPr>
              <a:t>Segmen</a:t>
            </a:r>
            <a:endParaRPr lang="en-US" sz="1400" kern="1200" dirty="0">
              <a:latin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tabLst>
                <a:tab pos="803275" algn="l"/>
              </a:tabLst>
            </a:pPr>
            <a:r>
              <a:rPr lang="en-US" sz="1400" kern="1200" dirty="0">
                <a:latin typeface="Calibri" panose="020F0502020204030204" pitchFamily="34" charset="0"/>
                <a:cs typeface="Calibri" panose="020F0502020204030204" pitchFamily="34" charset="0"/>
              </a:rPr>
              <a:t>PSAK 201 </a:t>
            </a:r>
            <a:r>
              <a:rPr lang="en-US" sz="1400" kern="1200" dirty="0" err="1">
                <a:latin typeface="Calibri" panose="020F0502020204030204" pitchFamily="34" charset="0"/>
                <a:cs typeface="Calibri" panose="020F0502020204030204" pitchFamily="34" charset="0"/>
              </a:rPr>
              <a:t>Penyajian</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Laporan</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Keuangan</a:t>
            </a:r>
            <a:endParaRPr lang="en-US" sz="1400" kern="1200" dirty="0">
              <a:latin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tabLst>
                <a:tab pos="803275" algn="l"/>
              </a:tabLst>
            </a:pPr>
            <a:r>
              <a:rPr lang="en-US" sz="1400" kern="1200" dirty="0">
                <a:latin typeface="Calibri" panose="020F0502020204030204" pitchFamily="34" charset="0"/>
                <a:cs typeface="Calibri" panose="020F0502020204030204" pitchFamily="34" charset="0"/>
              </a:rPr>
              <a:t>PSAK 207 </a:t>
            </a:r>
            <a:r>
              <a:rPr lang="en-US" sz="1400" kern="1200" dirty="0" err="1">
                <a:latin typeface="Calibri" panose="020F0502020204030204" pitchFamily="34" charset="0"/>
                <a:cs typeface="Calibri" panose="020F0502020204030204" pitchFamily="34" charset="0"/>
              </a:rPr>
              <a:t>Laporan</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Arus</a:t>
            </a:r>
            <a:r>
              <a:rPr lang="en-US" sz="1400" kern="1200" dirty="0">
                <a:latin typeface="Calibri" panose="020F0502020204030204" pitchFamily="34" charset="0"/>
                <a:cs typeface="Calibri" panose="020F0502020204030204" pitchFamily="34" charset="0"/>
              </a:rPr>
              <a:t> Kas</a:t>
            </a:r>
          </a:p>
          <a:p>
            <a:pPr marL="114300" lvl="1" indent="-114300" algn="l" defTabSz="622300">
              <a:lnSpc>
                <a:spcPct val="90000"/>
              </a:lnSpc>
              <a:spcBef>
                <a:spcPct val="0"/>
              </a:spcBef>
              <a:spcAft>
                <a:spcPct val="15000"/>
              </a:spcAft>
              <a:buChar char="•"/>
              <a:tabLst>
                <a:tab pos="803275" algn="l"/>
              </a:tabLst>
            </a:pPr>
            <a:r>
              <a:rPr lang="en-US" sz="1400" dirty="0">
                <a:latin typeface="Calibri" panose="020F0502020204030204" pitchFamily="34" charset="0"/>
                <a:cs typeface="Calibri" panose="020F0502020204030204" pitchFamily="34" charset="0"/>
              </a:rPr>
              <a:t>PSAK 224 </a:t>
            </a:r>
            <a:r>
              <a:rPr lang="en-US" sz="1400" dirty="0" err="1">
                <a:latin typeface="Calibri" panose="020F0502020204030204" pitchFamily="34" charset="0"/>
                <a:cs typeface="Calibri" panose="020F0502020204030204" pitchFamily="34" charset="0"/>
              </a:rPr>
              <a:t>Pengungkapan</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Pihak</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Berelasi</a:t>
            </a:r>
            <a:endParaRPr lang="en-US" sz="1400" dirty="0">
              <a:latin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tabLst>
                <a:tab pos="803275" algn="l"/>
              </a:tabLst>
            </a:pPr>
            <a:r>
              <a:rPr lang="en-US" sz="1400" kern="1200" dirty="0">
                <a:latin typeface="Calibri" panose="020F0502020204030204" pitchFamily="34" charset="0"/>
                <a:cs typeface="Calibri" panose="020F0502020204030204" pitchFamily="34" charset="0"/>
              </a:rPr>
              <a:t>PSAK 226 </a:t>
            </a:r>
            <a:r>
              <a:rPr lang="en-US" sz="1400" kern="1200" dirty="0" err="1">
                <a:latin typeface="Calibri" panose="020F0502020204030204" pitchFamily="34" charset="0"/>
                <a:cs typeface="Calibri" panose="020F0502020204030204" pitchFamily="34" charset="0"/>
              </a:rPr>
              <a:t>Akuntansi</a:t>
            </a:r>
            <a:r>
              <a:rPr lang="en-US" sz="1400" kern="1200" dirty="0">
                <a:latin typeface="Calibri" panose="020F0502020204030204" pitchFamily="34" charset="0"/>
                <a:cs typeface="Calibri" panose="020F0502020204030204" pitchFamily="34" charset="0"/>
              </a:rPr>
              <a:t> dan </a:t>
            </a:r>
            <a:r>
              <a:rPr lang="en-US" sz="1400" kern="1200" dirty="0" err="1">
                <a:latin typeface="Calibri" panose="020F0502020204030204" pitchFamily="34" charset="0"/>
                <a:cs typeface="Calibri" panose="020F0502020204030204" pitchFamily="34" charset="0"/>
              </a:rPr>
              <a:t>Pelaporan</a:t>
            </a:r>
            <a:r>
              <a:rPr lang="en-US" sz="1400" kern="1200" dirty="0">
                <a:latin typeface="Calibri" panose="020F0502020204030204" pitchFamily="34" charset="0"/>
                <a:cs typeface="Calibri" panose="020F0502020204030204" pitchFamily="34" charset="0"/>
              </a:rPr>
              <a:t> 	Program </a:t>
            </a:r>
            <a:r>
              <a:rPr lang="en-US" sz="1400" kern="1200" dirty="0" err="1">
                <a:latin typeface="Calibri" panose="020F0502020204030204" pitchFamily="34" charset="0"/>
                <a:cs typeface="Calibri" panose="020F0502020204030204" pitchFamily="34" charset="0"/>
              </a:rPr>
              <a:t>Manfaat</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Purnakarya</a:t>
            </a:r>
            <a:endParaRPr lang="en-US" sz="1400" kern="1200" dirty="0">
              <a:latin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tabLst>
                <a:tab pos="803275" algn="l"/>
              </a:tabLst>
            </a:pPr>
            <a:r>
              <a:rPr lang="en-US" sz="1400" kern="1200" dirty="0">
                <a:latin typeface="Calibri" panose="020F0502020204030204" pitchFamily="34" charset="0"/>
                <a:cs typeface="Calibri" panose="020F0502020204030204" pitchFamily="34" charset="0"/>
              </a:rPr>
              <a:t>PSAK 227 </a:t>
            </a:r>
            <a:r>
              <a:rPr lang="en-US" sz="1400" kern="1200" dirty="0" err="1">
                <a:latin typeface="Calibri" panose="020F0502020204030204" pitchFamily="34" charset="0"/>
                <a:cs typeface="Calibri" panose="020F0502020204030204" pitchFamily="34" charset="0"/>
              </a:rPr>
              <a:t>Laporan</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Keuangan</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Tersendiri</a:t>
            </a:r>
            <a:endParaRPr lang="en-US" sz="1400" kern="1200" dirty="0">
              <a:latin typeface="Calibri" panose="020F0502020204030204" pitchFamily="34" charset="0"/>
              <a:cs typeface="Calibri" panose="020F0502020204030204" pitchFamily="34" charset="0"/>
            </a:endParaRPr>
          </a:p>
          <a:p>
            <a:pPr marL="114300" lvl="1" indent="-114300" defTabSz="622300">
              <a:lnSpc>
                <a:spcPct val="90000"/>
              </a:lnSpc>
              <a:spcBef>
                <a:spcPct val="0"/>
              </a:spcBef>
              <a:spcAft>
                <a:spcPct val="15000"/>
              </a:spcAft>
              <a:buFontTx/>
              <a:buChar char="•"/>
              <a:tabLst>
                <a:tab pos="803275" algn="l"/>
              </a:tabLst>
            </a:pPr>
            <a:r>
              <a:rPr lang="en-US" sz="1400" kern="1200" dirty="0">
                <a:latin typeface="Calibri" panose="020F0502020204030204" pitchFamily="34" charset="0"/>
                <a:cs typeface="Calibri" panose="020F0502020204030204" pitchFamily="34" charset="0"/>
              </a:rPr>
              <a:t>PSAK 229 </a:t>
            </a:r>
            <a:r>
              <a:rPr lang="en-US" sz="1400" kern="1200" dirty="0" err="1">
                <a:latin typeface="Calibri" panose="020F0502020204030204" pitchFamily="34" charset="0"/>
                <a:cs typeface="Calibri" panose="020F0502020204030204" pitchFamily="34" charset="0"/>
              </a:rPr>
              <a:t>Hiperinflasi</a:t>
            </a:r>
            <a:endParaRPr lang="en-US" sz="1400" kern="1200" dirty="0">
              <a:latin typeface="Calibri" panose="020F0502020204030204" pitchFamily="34" charset="0"/>
              <a:cs typeface="Calibri" panose="020F0502020204030204" pitchFamily="34" charset="0"/>
            </a:endParaRPr>
          </a:p>
          <a:p>
            <a:pPr marL="114300" lvl="1" indent="-114300" defTabSz="622300">
              <a:lnSpc>
                <a:spcPct val="90000"/>
              </a:lnSpc>
              <a:spcBef>
                <a:spcPct val="0"/>
              </a:spcBef>
              <a:spcAft>
                <a:spcPct val="15000"/>
              </a:spcAft>
              <a:buFontTx/>
              <a:buChar char="•"/>
              <a:tabLst>
                <a:tab pos="803275" algn="l"/>
              </a:tabLst>
            </a:pPr>
            <a:r>
              <a:rPr lang="en-US" sz="1400" kern="1200" dirty="0">
                <a:latin typeface="Calibri" panose="020F0502020204030204" pitchFamily="34" charset="0"/>
                <a:cs typeface="Calibri" panose="020F0502020204030204" pitchFamily="34" charset="0"/>
              </a:rPr>
              <a:t>PSAK 234 </a:t>
            </a:r>
            <a:r>
              <a:rPr lang="en-US" sz="1400" kern="1200" dirty="0" err="1">
                <a:latin typeface="Calibri" panose="020F0502020204030204" pitchFamily="34" charset="0"/>
                <a:cs typeface="Calibri" panose="020F0502020204030204" pitchFamily="34" charset="0"/>
              </a:rPr>
              <a:t>Laporan</a:t>
            </a:r>
            <a:r>
              <a:rPr lang="en-US" sz="1400" kern="1200" dirty="0">
                <a:latin typeface="Calibri" panose="020F0502020204030204" pitchFamily="34" charset="0"/>
                <a:cs typeface="Calibri" panose="020F0502020204030204" pitchFamily="34" charset="0"/>
              </a:rPr>
              <a:t> Interim</a:t>
            </a:r>
          </a:p>
          <a:p>
            <a:pPr marL="0" lvl="1" defTabSz="622300">
              <a:lnSpc>
                <a:spcPct val="90000"/>
              </a:lnSpc>
              <a:spcBef>
                <a:spcPct val="0"/>
              </a:spcBef>
              <a:spcAft>
                <a:spcPct val="15000"/>
              </a:spcAft>
            </a:pPr>
            <a:endParaRPr lang="en-US" sz="1400" kern="1200" dirty="0">
              <a:latin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pPr>
            <a:endParaRPr lang="en-US" sz="1400" kern="1200" dirty="0">
              <a:latin typeface="Calibri" panose="020F0502020204030204" pitchFamily="34" charset="0"/>
              <a:cs typeface="Calibri" panose="020F0502020204030204" pitchFamily="34" charset="0"/>
            </a:endParaRPr>
          </a:p>
        </p:txBody>
      </p:sp>
      <p:sp>
        <p:nvSpPr>
          <p:cNvPr id="8" name="Freeform: Shape 7">
            <a:extLst>
              <a:ext uri="{FF2B5EF4-FFF2-40B4-BE49-F238E27FC236}">
                <a16:creationId xmlns:a16="http://schemas.microsoft.com/office/drawing/2014/main" id="{ADEA940D-A731-4B27-8114-B8FD1765F342}"/>
              </a:ext>
            </a:extLst>
          </p:cNvPr>
          <p:cNvSpPr/>
          <p:nvPr/>
        </p:nvSpPr>
        <p:spPr>
          <a:xfrm>
            <a:off x="4393615" y="1148990"/>
            <a:ext cx="3378785" cy="684446"/>
          </a:xfrm>
          <a:custGeom>
            <a:avLst/>
            <a:gdLst>
              <a:gd name="connsiteX0" fmla="*/ 0 w 3032832"/>
              <a:gd name="connsiteY0" fmla="*/ 0 h 734623"/>
              <a:gd name="connsiteX1" fmla="*/ 3032832 w 3032832"/>
              <a:gd name="connsiteY1" fmla="*/ 0 h 734623"/>
              <a:gd name="connsiteX2" fmla="*/ 3032832 w 3032832"/>
              <a:gd name="connsiteY2" fmla="*/ 734623 h 734623"/>
              <a:gd name="connsiteX3" fmla="*/ 0 w 3032832"/>
              <a:gd name="connsiteY3" fmla="*/ 734623 h 734623"/>
              <a:gd name="connsiteX4" fmla="*/ 0 w 3032832"/>
              <a:gd name="connsiteY4" fmla="*/ 0 h 734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2832" h="734623">
                <a:moveTo>
                  <a:pt x="0" y="0"/>
                </a:moveTo>
                <a:lnTo>
                  <a:pt x="3032832" y="0"/>
                </a:lnTo>
                <a:lnTo>
                  <a:pt x="3032832" y="734623"/>
                </a:lnTo>
                <a:lnTo>
                  <a:pt x="0" y="734623"/>
                </a:lnTo>
                <a:lnTo>
                  <a:pt x="0" y="0"/>
                </a:lnTo>
                <a:close/>
              </a:path>
            </a:pathLst>
          </a:custGeom>
          <a:solidFill>
            <a:srgbClr val="E7BD69"/>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Calibri" panose="020F0502020204030204" pitchFamily="34" charset="0"/>
                <a:cs typeface="Calibri" panose="020F0502020204030204" pitchFamily="34" charset="0"/>
              </a:rPr>
              <a:t>PSAK </a:t>
            </a:r>
            <a:r>
              <a:rPr lang="en-US" sz="2000" b="1" kern="1200" dirty="0" err="1">
                <a:solidFill>
                  <a:schemeClr val="tx1"/>
                </a:solidFill>
                <a:latin typeface="Calibri" panose="020F0502020204030204" pitchFamily="34" charset="0"/>
                <a:cs typeface="Calibri" panose="020F0502020204030204" pitchFamily="34" charset="0"/>
              </a:rPr>
              <a:t>terkait</a:t>
            </a:r>
            <a:r>
              <a:rPr lang="en-US" sz="2000" b="1" kern="1200" dirty="0">
                <a:solidFill>
                  <a:schemeClr val="tx1"/>
                </a:solidFill>
                <a:latin typeface="Calibri" panose="020F0502020204030204" pitchFamily="34" charset="0"/>
                <a:cs typeface="Calibri" panose="020F0502020204030204" pitchFamily="34" charset="0"/>
              </a:rPr>
              <a:t> </a:t>
            </a:r>
            <a:r>
              <a:rPr lang="en-US" sz="2000" b="1" kern="1200" dirty="0" err="1">
                <a:solidFill>
                  <a:schemeClr val="tx1"/>
                </a:solidFill>
                <a:latin typeface="Calibri" panose="020F0502020204030204" pitchFamily="34" charset="0"/>
                <a:cs typeface="Calibri" panose="020F0502020204030204" pitchFamily="34" charset="0"/>
              </a:rPr>
              <a:t>Pengaturan</a:t>
            </a:r>
            <a:r>
              <a:rPr lang="en-US" sz="2000" b="1" kern="1200" dirty="0">
                <a:solidFill>
                  <a:schemeClr val="tx1"/>
                </a:solidFill>
                <a:latin typeface="Calibri" panose="020F0502020204030204" pitchFamily="34" charset="0"/>
                <a:cs typeface="Calibri" panose="020F0502020204030204" pitchFamily="34" charset="0"/>
              </a:rPr>
              <a:t> </a:t>
            </a:r>
            <a:r>
              <a:rPr lang="en-US" sz="2000" b="1" kern="1200" dirty="0" err="1">
                <a:solidFill>
                  <a:schemeClr val="tx1"/>
                </a:solidFill>
                <a:latin typeface="Calibri" panose="020F0502020204030204" pitchFamily="34" charset="0"/>
                <a:cs typeface="Calibri" panose="020F0502020204030204" pitchFamily="34" charset="0"/>
              </a:rPr>
              <a:t>Transaksi</a:t>
            </a:r>
            <a:r>
              <a:rPr lang="en-US" sz="2000" b="1" kern="1200" dirty="0">
                <a:solidFill>
                  <a:schemeClr val="tx1"/>
                </a:solidFill>
                <a:latin typeface="Calibri" panose="020F0502020204030204" pitchFamily="34" charset="0"/>
                <a:cs typeface="Calibri" panose="020F0502020204030204" pitchFamily="34" charset="0"/>
              </a:rPr>
              <a:t> dan </a:t>
            </a:r>
            <a:r>
              <a:rPr lang="en-US" sz="2000" b="1" kern="1200" dirty="0" err="1">
                <a:solidFill>
                  <a:schemeClr val="tx1"/>
                </a:solidFill>
                <a:latin typeface="Calibri" panose="020F0502020204030204" pitchFamily="34" charset="0"/>
                <a:cs typeface="Calibri" panose="020F0502020204030204" pitchFamily="34" charset="0"/>
              </a:rPr>
              <a:t>Konsep</a:t>
            </a:r>
            <a:endParaRPr lang="en-US" sz="2000" b="1" kern="1200" dirty="0">
              <a:solidFill>
                <a:schemeClr val="tx1"/>
              </a:solidFill>
              <a:latin typeface="Calibri" panose="020F0502020204030204" pitchFamily="34" charset="0"/>
              <a:cs typeface="Calibri" panose="020F0502020204030204" pitchFamily="34" charset="0"/>
            </a:endParaRPr>
          </a:p>
        </p:txBody>
      </p:sp>
      <p:sp>
        <p:nvSpPr>
          <p:cNvPr id="9" name="Freeform: Shape 8">
            <a:extLst>
              <a:ext uri="{FF2B5EF4-FFF2-40B4-BE49-F238E27FC236}">
                <a16:creationId xmlns:a16="http://schemas.microsoft.com/office/drawing/2014/main" id="{AD9569F9-1817-4AC2-85AA-F729FE9923EE}"/>
              </a:ext>
            </a:extLst>
          </p:cNvPr>
          <p:cNvSpPr/>
          <p:nvPr/>
        </p:nvSpPr>
        <p:spPr>
          <a:xfrm>
            <a:off x="4383549" y="1878076"/>
            <a:ext cx="3373831" cy="2057400"/>
          </a:xfrm>
          <a:custGeom>
            <a:avLst/>
            <a:gdLst>
              <a:gd name="connsiteX0" fmla="*/ 0 w 3057418"/>
              <a:gd name="connsiteY0" fmla="*/ 0 h 4594690"/>
              <a:gd name="connsiteX1" fmla="*/ 3057418 w 3057418"/>
              <a:gd name="connsiteY1" fmla="*/ 0 h 4594690"/>
              <a:gd name="connsiteX2" fmla="*/ 3057418 w 3057418"/>
              <a:gd name="connsiteY2" fmla="*/ 4594690 h 4594690"/>
              <a:gd name="connsiteX3" fmla="*/ 0 w 3057418"/>
              <a:gd name="connsiteY3" fmla="*/ 4594690 h 4594690"/>
              <a:gd name="connsiteX4" fmla="*/ 0 w 3057418"/>
              <a:gd name="connsiteY4" fmla="*/ 0 h 4594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18" h="4594690">
                <a:moveTo>
                  <a:pt x="0" y="0"/>
                </a:moveTo>
                <a:lnTo>
                  <a:pt x="3057418" y="0"/>
                </a:lnTo>
                <a:lnTo>
                  <a:pt x="3057418" y="4594690"/>
                </a:lnTo>
                <a:lnTo>
                  <a:pt x="0" y="4594690"/>
                </a:lnTo>
                <a:lnTo>
                  <a:pt x="0" y="0"/>
                </a:lnTo>
                <a:close/>
              </a:path>
            </a:pathLst>
          </a:custGeom>
          <a:solidFill>
            <a:srgbClr val="DDD5C6"/>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tabLst>
                <a:tab pos="803275" algn="l"/>
              </a:tabLst>
            </a:pPr>
            <a:r>
              <a:rPr lang="en-US" sz="1400" dirty="0">
                <a:latin typeface="Calibri" panose="020F0502020204030204" pitchFamily="34" charset="0"/>
                <a:cs typeface="Calibri" panose="020F0502020204030204" pitchFamily="34" charset="0"/>
              </a:rPr>
              <a:t>PSAK 221	</a:t>
            </a:r>
            <a:r>
              <a:rPr lang="en-US" sz="1400" dirty="0" err="1">
                <a:latin typeface="Calibri" panose="020F0502020204030204" pitchFamily="34" charset="0"/>
                <a:cs typeface="Calibri" panose="020F0502020204030204" pitchFamily="34" charset="0"/>
              </a:rPr>
              <a:t>Pengaruh</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Perubahan</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Kurs</a:t>
            </a:r>
            <a:endParaRPr lang="en-US" sz="1400" dirty="0">
              <a:latin typeface="Calibri" panose="020F0502020204030204" pitchFamily="34" charset="0"/>
              <a:cs typeface="Calibri" panose="020F0502020204030204" pitchFamily="34" charset="0"/>
            </a:endParaRPr>
          </a:p>
          <a:p>
            <a:pPr marL="114300" lvl="1" indent="-114300" defTabSz="622300">
              <a:lnSpc>
                <a:spcPct val="90000"/>
              </a:lnSpc>
              <a:spcBef>
                <a:spcPct val="0"/>
              </a:spcBef>
              <a:spcAft>
                <a:spcPct val="15000"/>
              </a:spcAft>
              <a:buFontTx/>
              <a:buChar char="•"/>
              <a:tabLst>
                <a:tab pos="803275" algn="l"/>
              </a:tabLst>
            </a:pPr>
            <a:r>
              <a:rPr lang="en-US" sz="1400" kern="1200" dirty="0">
                <a:latin typeface="Calibri" panose="020F0502020204030204" pitchFamily="34" charset="0"/>
                <a:cs typeface="Calibri" panose="020F0502020204030204" pitchFamily="34" charset="0"/>
              </a:rPr>
              <a:t>PSAK 208 </a:t>
            </a:r>
            <a:r>
              <a:rPr lang="en-US" sz="1400" kern="1200" dirty="0" err="1">
                <a:latin typeface="Calibri" panose="020F0502020204030204" pitchFamily="34" charset="0"/>
                <a:cs typeface="Calibri" panose="020F0502020204030204" pitchFamily="34" charset="0"/>
              </a:rPr>
              <a:t>Kebijakan</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Akuntansi</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Perubahan</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Estimasi</a:t>
            </a:r>
            <a:r>
              <a:rPr lang="en-US" sz="1400" kern="1200" dirty="0">
                <a:latin typeface="Calibri" panose="020F0502020204030204" pitchFamily="34" charset="0"/>
                <a:cs typeface="Calibri" panose="020F0502020204030204" pitchFamily="34" charset="0"/>
              </a:rPr>
              <a:t> dan </a:t>
            </a:r>
            <a:r>
              <a:rPr lang="en-US" sz="1400" kern="1200" dirty="0" err="1">
                <a:latin typeface="Calibri" panose="020F0502020204030204" pitchFamily="34" charset="0"/>
                <a:cs typeface="Calibri" panose="020F0502020204030204" pitchFamily="34" charset="0"/>
              </a:rPr>
              <a:t>Kesalahan</a:t>
            </a:r>
            <a:endParaRPr lang="en-US" sz="1400" kern="1200" dirty="0">
              <a:latin typeface="Calibri" panose="020F0502020204030204" pitchFamily="34" charset="0"/>
              <a:cs typeface="Calibri" panose="020F0502020204030204" pitchFamily="34" charset="0"/>
            </a:endParaRPr>
          </a:p>
          <a:p>
            <a:pPr marL="114300" lvl="1" indent="-114300" defTabSz="622300">
              <a:lnSpc>
                <a:spcPct val="90000"/>
              </a:lnSpc>
              <a:spcBef>
                <a:spcPct val="0"/>
              </a:spcBef>
              <a:spcAft>
                <a:spcPct val="15000"/>
              </a:spcAft>
              <a:buFontTx/>
              <a:buChar char="•"/>
              <a:tabLst>
                <a:tab pos="803275" algn="l"/>
              </a:tabLst>
            </a:pPr>
            <a:r>
              <a:rPr lang="en-US" sz="1400" kern="1200" dirty="0">
                <a:latin typeface="Calibri" panose="020F0502020204030204" pitchFamily="34" charset="0"/>
                <a:cs typeface="Calibri" panose="020F0502020204030204" pitchFamily="34" charset="0"/>
              </a:rPr>
              <a:t>PSAK </a:t>
            </a:r>
            <a:r>
              <a:rPr lang="en-US" sz="1400" dirty="0">
                <a:latin typeface="Calibri" panose="020F0502020204030204" pitchFamily="34" charset="0"/>
                <a:cs typeface="Calibri" panose="020F0502020204030204" pitchFamily="34" charset="0"/>
              </a:rPr>
              <a:t>233</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Laba</a:t>
            </a:r>
            <a:r>
              <a:rPr lang="en-US" sz="1400" kern="1200" dirty="0">
                <a:latin typeface="Calibri" panose="020F0502020204030204" pitchFamily="34" charset="0"/>
                <a:cs typeface="Calibri" panose="020F0502020204030204" pitchFamily="34" charset="0"/>
              </a:rPr>
              <a:t> per </a:t>
            </a:r>
            <a:r>
              <a:rPr lang="en-US" sz="1400" kern="1200" dirty="0" err="1">
                <a:latin typeface="Calibri" panose="020F0502020204030204" pitchFamily="34" charset="0"/>
                <a:cs typeface="Calibri" panose="020F0502020204030204" pitchFamily="34" charset="0"/>
              </a:rPr>
              <a:t>lembar</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saham</a:t>
            </a:r>
            <a:endParaRPr lang="en-US" sz="1400" dirty="0">
              <a:latin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tabLst>
                <a:tab pos="803275" algn="l"/>
              </a:tabLst>
            </a:pPr>
            <a:r>
              <a:rPr lang="en-US" sz="1400" dirty="0">
                <a:latin typeface="Calibri" panose="020F0502020204030204" pitchFamily="34" charset="0"/>
                <a:cs typeface="Calibri" panose="020F0502020204030204" pitchFamily="34" charset="0"/>
              </a:rPr>
              <a:t>PSAK 236 </a:t>
            </a:r>
            <a:r>
              <a:rPr lang="en-US" sz="1400" dirty="0" err="1">
                <a:latin typeface="Calibri" panose="020F0502020204030204" pitchFamily="34" charset="0"/>
                <a:cs typeface="Calibri" panose="020F0502020204030204" pitchFamily="34" charset="0"/>
              </a:rPr>
              <a:t>Penurunan</a:t>
            </a:r>
            <a:r>
              <a:rPr lang="en-US" sz="1400" dirty="0">
                <a:latin typeface="Calibri" panose="020F0502020204030204" pitchFamily="34" charset="0"/>
                <a:cs typeface="Calibri" panose="020F0502020204030204" pitchFamily="34" charset="0"/>
              </a:rPr>
              <a:t> Nilai</a:t>
            </a:r>
          </a:p>
          <a:p>
            <a:pPr marL="114300" lvl="1" indent="-114300" defTabSz="622300">
              <a:lnSpc>
                <a:spcPct val="90000"/>
              </a:lnSpc>
              <a:spcBef>
                <a:spcPct val="0"/>
              </a:spcBef>
              <a:spcAft>
                <a:spcPct val="15000"/>
              </a:spcAft>
              <a:buFontTx/>
              <a:buChar char="•"/>
              <a:tabLst>
                <a:tab pos="803275" algn="l"/>
              </a:tabLst>
            </a:pPr>
            <a:r>
              <a:rPr lang="en-US" sz="1400" kern="1200" dirty="0">
                <a:latin typeface="Calibri" panose="020F0502020204030204" pitchFamily="34" charset="0"/>
                <a:cs typeface="Calibri" panose="020F0502020204030204" pitchFamily="34" charset="0"/>
              </a:rPr>
              <a:t>PSAK 338 </a:t>
            </a:r>
            <a:r>
              <a:rPr lang="en-US" sz="1400" kern="1200" dirty="0" err="1">
                <a:latin typeface="Calibri" panose="020F0502020204030204" pitchFamily="34" charset="0"/>
                <a:cs typeface="Calibri" panose="020F0502020204030204" pitchFamily="34" charset="0"/>
              </a:rPr>
              <a:t>Kombinasi</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Bisnis</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Entitas</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Sepengendali</a:t>
            </a:r>
            <a:endParaRPr lang="en-US" sz="1400" kern="1200" dirty="0">
              <a:latin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tabLst>
                <a:tab pos="803275" algn="l"/>
              </a:tabLst>
            </a:pPr>
            <a:r>
              <a:rPr lang="en-US" sz="1400" dirty="0">
                <a:latin typeface="Calibri" panose="020F0502020204030204" pitchFamily="34" charset="0"/>
                <a:cs typeface="Calibri" panose="020F0502020204030204" pitchFamily="34" charset="0"/>
              </a:rPr>
              <a:t>PSAK 370 </a:t>
            </a:r>
            <a:r>
              <a:rPr lang="en-US" sz="1400" dirty="0" err="1">
                <a:latin typeface="Calibri" panose="020F0502020204030204" pitchFamily="34" charset="0"/>
                <a:cs typeface="Calibri" panose="020F0502020204030204" pitchFamily="34" charset="0"/>
              </a:rPr>
              <a:t>Akuntansi</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Aset</a:t>
            </a:r>
            <a:r>
              <a:rPr lang="en-US" sz="1400" dirty="0">
                <a:latin typeface="Calibri" panose="020F0502020204030204" pitchFamily="34" charset="0"/>
                <a:cs typeface="Calibri" panose="020F0502020204030204" pitchFamily="34" charset="0"/>
              </a:rPr>
              <a:t> dan </a:t>
            </a:r>
            <a:r>
              <a:rPr lang="en-US" sz="1400" dirty="0" err="1">
                <a:latin typeface="Calibri" panose="020F0502020204030204" pitchFamily="34" charset="0"/>
                <a:cs typeface="Calibri" panose="020F0502020204030204" pitchFamily="34" charset="0"/>
              </a:rPr>
              <a:t>Liabilitas</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Pengampunan</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Pajak</a:t>
            </a:r>
            <a:endParaRPr lang="en-US" sz="1400" kern="1200" dirty="0">
              <a:latin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pPr>
            <a:endParaRPr lang="en-US" sz="1400" kern="1200" dirty="0">
              <a:latin typeface="Calibri" panose="020F0502020204030204" pitchFamily="34" charset="0"/>
              <a:cs typeface="Calibri" panose="020F0502020204030204" pitchFamily="34" charset="0"/>
            </a:endParaRPr>
          </a:p>
        </p:txBody>
      </p:sp>
      <p:sp>
        <p:nvSpPr>
          <p:cNvPr id="10" name="Freeform: Shape 9">
            <a:extLst>
              <a:ext uri="{FF2B5EF4-FFF2-40B4-BE49-F238E27FC236}">
                <a16:creationId xmlns:a16="http://schemas.microsoft.com/office/drawing/2014/main" id="{39432F34-0FB0-4DDF-B810-AAE58F6CDE4B}"/>
              </a:ext>
            </a:extLst>
          </p:cNvPr>
          <p:cNvSpPr/>
          <p:nvPr/>
        </p:nvSpPr>
        <p:spPr>
          <a:xfrm>
            <a:off x="8069389" y="1148991"/>
            <a:ext cx="3281113" cy="684446"/>
          </a:xfrm>
          <a:custGeom>
            <a:avLst/>
            <a:gdLst>
              <a:gd name="connsiteX0" fmla="*/ 0 w 4464066"/>
              <a:gd name="connsiteY0" fmla="*/ 0 h 734623"/>
              <a:gd name="connsiteX1" fmla="*/ 4464066 w 4464066"/>
              <a:gd name="connsiteY1" fmla="*/ 0 h 734623"/>
              <a:gd name="connsiteX2" fmla="*/ 4464066 w 4464066"/>
              <a:gd name="connsiteY2" fmla="*/ 734623 h 734623"/>
              <a:gd name="connsiteX3" fmla="*/ 0 w 4464066"/>
              <a:gd name="connsiteY3" fmla="*/ 734623 h 734623"/>
              <a:gd name="connsiteX4" fmla="*/ 0 w 4464066"/>
              <a:gd name="connsiteY4" fmla="*/ 0 h 734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4066" h="734623">
                <a:moveTo>
                  <a:pt x="0" y="0"/>
                </a:moveTo>
                <a:lnTo>
                  <a:pt x="4464066" y="0"/>
                </a:lnTo>
                <a:lnTo>
                  <a:pt x="4464066" y="734623"/>
                </a:lnTo>
                <a:lnTo>
                  <a:pt x="0" y="734623"/>
                </a:lnTo>
                <a:lnTo>
                  <a:pt x="0" y="0"/>
                </a:lnTo>
                <a:close/>
              </a:path>
            </a:pathLst>
          </a:custGeom>
          <a:solidFill>
            <a:srgbClr val="E7BD69"/>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Calibri" panose="020F0502020204030204" pitchFamily="34" charset="0"/>
                <a:cs typeface="Calibri" panose="020F0502020204030204" pitchFamily="34" charset="0"/>
              </a:rPr>
              <a:t>PSAK </a:t>
            </a:r>
            <a:r>
              <a:rPr lang="en-US" sz="2000" b="1" kern="1200" dirty="0" err="1">
                <a:solidFill>
                  <a:schemeClr val="tx1"/>
                </a:solidFill>
                <a:latin typeface="Calibri" panose="020F0502020204030204" pitchFamily="34" charset="0"/>
                <a:cs typeface="Calibri" panose="020F0502020204030204" pitchFamily="34" charset="0"/>
              </a:rPr>
              <a:t>Pengaturan</a:t>
            </a:r>
            <a:r>
              <a:rPr lang="en-US" sz="2000" b="1" kern="1200" dirty="0">
                <a:solidFill>
                  <a:schemeClr val="tx1"/>
                </a:solidFill>
                <a:latin typeface="Calibri" panose="020F0502020204030204" pitchFamily="34" charset="0"/>
                <a:cs typeface="Calibri" panose="020F0502020204030204" pitchFamily="34" charset="0"/>
              </a:rPr>
              <a:t> </a:t>
            </a:r>
            <a:r>
              <a:rPr lang="en-US" sz="2000" b="1" kern="1200" dirty="0" err="1">
                <a:solidFill>
                  <a:schemeClr val="tx1"/>
                </a:solidFill>
                <a:latin typeface="Calibri" panose="020F0502020204030204" pitchFamily="34" charset="0"/>
                <a:cs typeface="Calibri" panose="020F0502020204030204" pitchFamily="34" charset="0"/>
              </a:rPr>
              <a:t>komponen</a:t>
            </a:r>
            <a:r>
              <a:rPr lang="en-US" sz="2000" b="1" kern="1200" dirty="0">
                <a:solidFill>
                  <a:schemeClr val="tx1"/>
                </a:solidFill>
                <a:latin typeface="Calibri" panose="020F0502020204030204" pitchFamily="34" charset="0"/>
                <a:cs typeface="Calibri" panose="020F0502020204030204" pitchFamily="34" charset="0"/>
              </a:rPr>
              <a:t> LK</a:t>
            </a:r>
          </a:p>
        </p:txBody>
      </p:sp>
      <p:sp>
        <p:nvSpPr>
          <p:cNvPr id="11" name="Freeform: Shape 10">
            <a:extLst>
              <a:ext uri="{FF2B5EF4-FFF2-40B4-BE49-F238E27FC236}">
                <a16:creationId xmlns:a16="http://schemas.microsoft.com/office/drawing/2014/main" id="{900381F4-103C-454F-AA59-BCDB1BE46B4D}"/>
              </a:ext>
            </a:extLst>
          </p:cNvPr>
          <p:cNvSpPr/>
          <p:nvPr/>
        </p:nvSpPr>
        <p:spPr>
          <a:xfrm>
            <a:off x="8077199" y="1878076"/>
            <a:ext cx="3281113" cy="4832350"/>
          </a:xfrm>
          <a:custGeom>
            <a:avLst/>
            <a:gdLst>
              <a:gd name="connsiteX0" fmla="*/ 0 w 4464066"/>
              <a:gd name="connsiteY0" fmla="*/ 0 h 4630114"/>
              <a:gd name="connsiteX1" fmla="*/ 4464066 w 4464066"/>
              <a:gd name="connsiteY1" fmla="*/ 0 h 4630114"/>
              <a:gd name="connsiteX2" fmla="*/ 4464066 w 4464066"/>
              <a:gd name="connsiteY2" fmla="*/ 4630114 h 4630114"/>
              <a:gd name="connsiteX3" fmla="*/ 0 w 4464066"/>
              <a:gd name="connsiteY3" fmla="*/ 4630114 h 4630114"/>
              <a:gd name="connsiteX4" fmla="*/ 0 w 4464066"/>
              <a:gd name="connsiteY4" fmla="*/ 0 h 46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4066" h="4630114">
                <a:moveTo>
                  <a:pt x="0" y="0"/>
                </a:moveTo>
                <a:lnTo>
                  <a:pt x="4464066" y="0"/>
                </a:lnTo>
                <a:lnTo>
                  <a:pt x="4464066" y="4630114"/>
                </a:lnTo>
                <a:lnTo>
                  <a:pt x="0" y="4630114"/>
                </a:lnTo>
                <a:lnTo>
                  <a:pt x="0" y="0"/>
                </a:lnTo>
                <a:close/>
              </a:path>
            </a:pathLst>
          </a:custGeom>
          <a:solidFill>
            <a:srgbClr val="DDD5C6"/>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FontTx/>
              <a:buChar char="•"/>
              <a:tabLst>
                <a:tab pos="808038" algn="l"/>
              </a:tabLst>
            </a:pPr>
            <a:r>
              <a:rPr lang="en-US" sz="1400" kern="1200" dirty="0">
                <a:latin typeface="Calibri" panose="020F0502020204030204" pitchFamily="34" charset="0"/>
                <a:cs typeface="Calibri" panose="020F0502020204030204" pitchFamily="34" charset="0"/>
              </a:rPr>
              <a:t>PSAK 111 </a:t>
            </a:r>
            <a:r>
              <a:rPr lang="en-US" sz="1400" kern="1200" dirty="0" err="1">
                <a:latin typeface="Calibri" panose="020F0502020204030204" pitchFamily="34" charset="0"/>
                <a:cs typeface="Calibri" panose="020F0502020204030204" pitchFamily="34" charset="0"/>
              </a:rPr>
              <a:t>Pengaturan</a:t>
            </a:r>
            <a:r>
              <a:rPr lang="en-US" sz="1400" kern="1200" dirty="0">
                <a:latin typeface="Calibri" panose="020F0502020204030204" pitchFamily="34" charset="0"/>
                <a:cs typeface="Calibri" panose="020F0502020204030204" pitchFamily="34" charset="0"/>
              </a:rPr>
              <a:t> Bersama</a:t>
            </a:r>
          </a:p>
          <a:p>
            <a:pPr marL="114300" lvl="1" indent="-114300" defTabSz="622300">
              <a:lnSpc>
                <a:spcPct val="90000"/>
              </a:lnSpc>
              <a:spcBef>
                <a:spcPct val="0"/>
              </a:spcBef>
              <a:spcAft>
                <a:spcPct val="15000"/>
              </a:spcAft>
              <a:buFontTx/>
              <a:buChar char="•"/>
              <a:tabLst>
                <a:tab pos="808038" algn="l"/>
              </a:tabLst>
            </a:pPr>
            <a:r>
              <a:rPr lang="en-US" sz="1400" kern="1200" dirty="0">
                <a:latin typeface="Calibri" panose="020F0502020204030204" pitchFamily="34" charset="0"/>
                <a:cs typeface="Calibri" panose="020F0502020204030204" pitchFamily="34" charset="0"/>
              </a:rPr>
              <a:t>PSAK 115 </a:t>
            </a:r>
            <a:r>
              <a:rPr lang="en-US" sz="1400" kern="1200" dirty="0" err="1">
                <a:latin typeface="Calibri" panose="020F0502020204030204" pitchFamily="34" charset="0"/>
                <a:cs typeface="Calibri" panose="020F0502020204030204" pitchFamily="34" charset="0"/>
              </a:rPr>
              <a:t>Pendapatan</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dari</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Kontrak</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Pelanggan</a:t>
            </a:r>
            <a:endParaRPr lang="en-US" sz="1400" kern="1200" dirty="0">
              <a:latin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tabLst>
                <a:tab pos="808038" algn="l"/>
              </a:tabLst>
            </a:pPr>
            <a:r>
              <a:rPr lang="en-US" sz="1400" kern="1200" dirty="0">
                <a:latin typeface="Calibri" panose="020F0502020204030204" pitchFamily="34" charset="0"/>
                <a:cs typeface="Calibri" panose="020F0502020204030204" pitchFamily="34" charset="0"/>
              </a:rPr>
              <a:t>PSAK </a:t>
            </a:r>
            <a:r>
              <a:rPr lang="en-US" sz="1400" dirty="0">
                <a:latin typeface="Calibri" panose="020F0502020204030204" pitchFamily="34" charset="0"/>
                <a:cs typeface="Calibri" panose="020F0502020204030204" pitchFamily="34" charset="0"/>
              </a:rPr>
              <a:t>116</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Sewa</a:t>
            </a:r>
            <a:endParaRPr lang="en-US" sz="1400" kern="1200" dirty="0">
              <a:latin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tabLst>
                <a:tab pos="808038" algn="l"/>
              </a:tabLst>
            </a:pPr>
            <a:r>
              <a:rPr lang="en-US" sz="1400" kern="1200" dirty="0">
                <a:latin typeface="Calibri" panose="020F0502020204030204" pitchFamily="34" charset="0"/>
                <a:cs typeface="Calibri" panose="020F0502020204030204" pitchFamily="34" charset="0"/>
              </a:rPr>
              <a:t>PSAK </a:t>
            </a:r>
            <a:r>
              <a:rPr lang="en-US" sz="1400" dirty="0">
                <a:latin typeface="Calibri" panose="020F0502020204030204" pitchFamily="34" charset="0"/>
                <a:cs typeface="Calibri" panose="020F0502020204030204" pitchFamily="34" charset="0"/>
              </a:rPr>
              <a:t>202</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Persediaan</a:t>
            </a:r>
            <a:endParaRPr lang="en-US" sz="1400" kern="1200" dirty="0">
              <a:latin typeface="Calibri" panose="020F0502020204030204" pitchFamily="34" charset="0"/>
              <a:cs typeface="Calibri" panose="020F0502020204030204" pitchFamily="34" charset="0"/>
            </a:endParaRPr>
          </a:p>
          <a:p>
            <a:pPr marL="114300" lvl="1" indent="-114300" defTabSz="622300">
              <a:lnSpc>
                <a:spcPct val="90000"/>
              </a:lnSpc>
              <a:spcBef>
                <a:spcPct val="0"/>
              </a:spcBef>
              <a:spcAft>
                <a:spcPct val="15000"/>
              </a:spcAft>
              <a:buFontTx/>
              <a:buChar char="•"/>
              <a:tabLst>
                <a:tab pos="808038" algn="l"/>
              </a:tabLst>
            </a:pPr>
            <a:r>
              <a:rPr lang="en-US" sz="1400" kern="1200" dirty="0">
                <a:latin typeface="Calibri" panose="020F0502020204030204" pitchFamily="34" charset="0"/>
                <a:cs typeface="Calibri" panose="020F0502020204030204" pitchFamily="34" charset="0"/>
              </a:rPr>
              <a:t>PSAK 212 </a:t>
            </a:r>
            <a:r>
              <a:rPr lang="en-US" sz="1400" kern="1200" dirty="0" err="1">
                <a:latin typeface="Calibri" panose="020F0502020204030204" pitchFamily="34" charset="0"/>
                <a:cs typeface="Calibri" panose="020F0502020204030204" pitchFamily="34" charset="0"/>
              </a:rPr>
              <a:t>Pajak</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Penghasilan</a:t>
            </a:r>
            <a:endParaRPr lang="en-US" sz="1400" kern="1200" dirty="0">
              <a:latin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tabLst>
                <a:tab pos="808038" algn="l"/>
              </a:tabLst>
            </a:pPr>
            <a:r>
              <a:rPr lang="en-US" sz="1400" b="1" kern="1200" dirty="0">
                <a:solidFill>
                  <a:srgbClr val="FF0000"/>
                </a:solidFill>
                <a:latin typeface="Calibri" panose="020F0502020204030204" pitchFamily="34" charset="0"/>
                <a:cs typeface="Calibri" panose="020F0502020204030204" pitchFamily="34" charset="0"/>
              </a:rPr>
              <a:t>PSAK 216 </a:t>
            </a:r>
            <a:r>
              <a:rPr lang="en-US" sz="1400" b="1" kern="1200" dirty="0" err="1">
                <a:solidFill>
                  <a:srgbClr val="FF0000"/>
                </a:solidFill>
                <a:latin typeface="Calibri" panose="020F0502020204030204" pitchFamily="34" charset="0"/>
                <a:cs typeface="Calibri" panose="020F0502020204030204" pitchFamily="34" charset="0"/>
              </a:rPr>
              <a:t>Aset</a:t>
            </a:r>
            <a:r>
              <a:rPr lang="en-US" sz="1400" b="1" kern="1200" dirty="0">
                <a:solidFill>
                  <a:srgbClr val="FF0000"/>
                </a:solidFill>
                <a:latin typeface="Calibri" panose="020F0502020204030204" pitchFamily="34" charset="0"/>
                <a:cs typeface="Calibri" panose="020F0502020204030204" pitchFamily="34" charset="0"/>
              </a:rPr>
              <a:t> </a:t>
            </a:r>
            <a:r>
              <a:rPr lang="en-US" sz="1400" b="1" kern="1200" dirty="0" err="1">
                <a:solidFill>
                  <a:srgbClr val="FF0000"/>
                </a:solidFill>
                <a:latin typeface="Calibri" panose="020F0502020204030204" pitchFamily="34" charset="0"/>
                <a:cs typeface="Calibri" panose="020F0502020204030204" pitchFamily="34" charset="0"/>
              </a:rPr>
              <a:t>Tetap</a:t>
            </a:r>
            <a:endParaRPr lang="en-US" sz="1400" b="1" kern="1200" dirty="0">
              <a:solidFill>
                <a:srgbClr val="FF0000"/>
              </a:solidFill>
              <a:latin typeface="Calibri" panose="020F0502020204030204" pitchFamily="34" charset="0"/>
              <a:cs typeface="Calibri" panose="020F0502020204030204" pitchFamily="34" charset="0"/>
            </a:endParaRPr>
          </a:p>
          <a:p>
            <a:pPr marL="114300" lvl="1" indent="-114300" defTabSz="622300">
              <a:lnSpc>
                <a:spcPct val="90000"/>
              </a:lnSpc>
              <a:spcBef>
                <a:spcPct val="0"/>
              </a:spcBef>
              <a:spcAft>
                <a:spcPct val="15000"/>
              </a:spcAft>
              <a:buFontTx/>
              <a:buChar char="•"/>
              <a:tabLst>
                <a:tab pos="808038" algn="l"/>
              </a:tabLst>
            </a:pPr>
            <a:r>
              <a:rPr lang="en-US" sz="1400" kern="1200" dirty="0">
                <a:latin typeface="Calibri" panose="020F0502020204030204" pitchFamily="34" charset="0"/>
                <a:cs typeface="Calibri" panose="020F0502020204030204" pitchFamily="34" charset="0"/>
              </a:rPr>
              <a:t>PSAK 219 </a:t>
            </a:r>
            <a:r>
              <a:rPr lang="en-US" sz="1400" kern="1200" dirty="0" err="1">
                <a:latin typeface="Calibri" panose="020F0502020204030204" pitchFamily="34" charset="0"/>
                <a:cs typeface="Calibri" panose="020F0502020204030204" pitchFamily="34" charset="0"/>
              </a:rPr>
              <a:t>Imbalan</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Kerja</a:t>
            </a:r>
            <a:endParaRPr lang="en-US" sz="1400" kern="1200" dirty="0">
              <a:latin typeface="Calibri" panose="020F0502020204030204" pitchFamily="34" charset="0"/>
              <a:cs typeface="Calibri" panose="020F0502020204030204" pitchFamily="34" charset="0"/>
            </a:endParaRPr>
          </a:p>
          <a:p>
            <a:pPr marL="114300" lvl="1" indent="-114300" defTabSz="622300">
              <a:lnSpc>
                <a:spcPct val="90000"/>
              </a:lnSpc>
              <a:spcBef>
                <a:spcPct val="0"/>
              </a:spcBef>
              <a:spcAft>
                <a:spcPct val="15000"/>
              </a:spcAft>
              <a:buFontTx/>
              <a:buChar char="•"/>
              <a:tabLst>
                <a:tab pos="808038" algn="l"/>
              </a:tabLst>
            </a:pPr>
            <a:r>
              <a:rPr lang="en-US" sz="1400" kern="1200" dirty="0">
                <a:latin typeface="Calibri" panose="020F0502020204030204" pitchFamily="34" charset="0"/>
                <a:cs typeface="Calibri" panose="020F0502020204030204" pitchFamily="34" charset="0"/>
              </a:rPr>
              <a:t>PSAK 223  </a:t>
            </a:r>
            <a:r>
              <a:rPr lang="en-US" sz="1400" kern="1200" dirty="0" err="1">
                <a:latin typeface="Calibri" panose="020F0502020204030204" pitchFamily="34" charset="0"/>
                <a:cs typeface="Calibri" panose="020F0502020204030204" pitchFamily="34" charset="0"/>
              </a:rPr>
              <a:t>Biaya</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Pinjaman</a:t>
            </a:r>
            <a:endParaRPr lang="en-US" sz="1400" kern="1200" dirty="0">
              <a:latin typeface="Calibri" panose="020F0502020204030204" pitchFamily="34" charset="0"/>
              <a:cs typeface="Calibri" panose="020F0502020204030204" pitchFamily="34" charset="0"/>
            </a:endParaRPr>
          </a:p>
          <a:p>
            <a:pPr marL="114300" lvl="1" indent="-114300" defTabSz="622300">
              <a:lnSpc>
                <a:spcPct val="90000"/>
              </a:lnSpc>
              <a:spcBef>
                <a:spcPct val="0"/>
              </a:spcBef>
              <a:spcAft>
                <a:spcPct val="15000"/>
              </a:spcAft>
              <a:buFontTx/>
              <a:buChar char="•"/>
              <a:tabLst>
                <a:tab pos="808038" algn="l"/>
              </a:tabLst>
            </a:pPr>
            <a:r>
              <a:rPr lang="en-US" sz="1400" dirty="0">
                <a:latin typeface="Calibri" panose="020F0502020204030204" pitchFamily="34" charset="0"/>
                <a:cs typeface="Calibri" panose="020F0502020204030204" pitchFamily="34" charset="0"/>
              </a:rPr>
              <a:t>PSAK 228 </a:t>
            </a:r>
            <a:r>
              <a:rPr lang="en-US" sz="1400" dirty="0" err="1">
                <a:latin typeface="Calibri" panose="020F0502020204030204" pitchFamily="34" charset="0"/>
                <a:cs typeface="Calibri" panose="020F0502020204030204" pitchFamily="34" charset="0"/>
              </a:rPr>
              <a:t>Investasi</a:t>
            </a:r>
            <a:r>
              <a:rPr lang="en-US" sz="1400" dirty="0">
                <a:latin typeface="Calibri" panose="020F0502020204030204" pitchFamily="34" charset="0"/>
                <a:cs typeface="Calibri" panose="020F0502020204030204" pitchFamily="34" charset="0"/>
              </a:rPr>
              <a:t> pada </a:t>
            </a:r>
            <a:r>
              <a:rPr lang="en-US" sz="1400" dirty="0" err="1">
                <a:latin typeface="Calibri" panose="020F0502020204030204" pitchFamily="34" charset="0"/>
                <a:cs typeface="Calibri" panose="020F0502020204030204" pitchFamily="34" charset="0"/>
              </a:rPr>
              <a:t>Entitas</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Asosiasi</a:t>
            </a:r>
            <a:r>
              <a:rPr lang="en-US" sz="1400" dirty="0">
                <a:latin typeface="Calibri" panose="020F0502020204030204" pitchFamily="34" charset="0"/>
                <a:cs typeface="Calibri" panose="020F0502020204030204" pitchFamily="34" charset="0"/>
              </a:rPr>
              <a:t> 	dan Ventura Bersama</a:t>
            </a:r>
          </a:p>
          <a:p>
            <a:pPr marL="114300" lvl="1" indent="-114300" algn="l" defTabSz="622300">
              <a:lnSpc>
                <a:spcPct val="90000"/>
              </a:lnSpc>
              <a:spcBef>
                <a:spcPct val="0"/>
              </a:spcBef>
              <a:spcAft>
                <a:spcPct val="15000"/>
              </a:spcAft>
              <a:buChar char="•"/>
              <a:tabLst>
                <a:tab pos="808038" algn="l"/>
              </a:tabLst>
            </a:pPr>
            <a:r>
              <a:rPr lang="en-US" sz="1400" kern="1200" dirty="0">
                <a:latin typeface="Calibri" panose="020F0502020204030204" pitchFamily="34" charset="0"/>
                <a:cs typeface="Calibri" panose="020F0502020204030204" pitchFamily="34" charset="0"/>
              </a:rPr>
              <a:t>PSAK 232 </a:t>
            </a:r>
            <a:r>
              <a:rPr lang="en-US" sz="1400" kern="1200" dirty="0" err="1">
                <a:latin typeface="Calibri" panose="020F0502020204030204" pitchFamily="34" charset="0"/>
                <a:cs typeface="Calibri" panose="020F0502020204030204" pitchFamily="34" charset="0"/>
              </a:rPr>
              <a:t>Instrumen</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Keuangan</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Penyajian</a:t>
            </a:r>
            <a:endParaRPr lang="en-US" sz="1400" kern="1200" dirty="0">
              <a:latin typeface="Calibri" panose="020F0502020204030204" pitchFamily="34" charset="0"/>
              <a:cs typeface="Calibri" panose="020F0502020204030204" pitchFamily="34" charset="0"/>
            </a:endParaRPr>
          </a:p>
          <a:p>
            <a:pPr marL="114300" lvl="1" indent="-114300" defTabSz="622300">
              <a:lnSpc>
                <a:spcPct val="90000"/>
              </a:lnSpc>
              <a:spcBef>
                <a:spcPct val="0"/>
              </a:spcBef>
              <a:spcAft>
                <a:spcPct val="15000"/>
              </a:spcAft>
              <a:buFontTx/>
              <a:buChar char="•"/>
              <a:tabLst>
                <a:tab pos="808038" algn="l"/>
              </a:tabLst>
            </a:pPr>
            <a:r>
              <a:rPr lang="en-US" sz="1400" kern="1200" dirty="0">
                <a:latin typeface="Calibri" panose="020F0502020204030204" pitchFamily="34" charset="0"/>
                <a:cs typeface="Calibri" panose="020F0502020204030204" pitchFamily="34" charset="0"/>
              </a:rPr>
              <a:t>PSAK 237 </a:t>
            </a:r>
            <a:r>
              <a:rPr lang="en-US" sz="1400" kern="1200" dirty="0" err="1">
                <a:latin typeface="Calibri" panose="020F0502020204030204" pitchFamily="34" charset="0"/>
                <a:cs typeface="Calibri" panose="020F0502020204030204" pitchFamily="34" charset="0"/>
              </a:rPr>
              <a:t>Provisi</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Kontijensi</a:t>
            </a:r>
            <a:r>
              <a:rPr lang="en-US" sz="1400" kern="1200" dirty="0">
                <a:latin typeface="Calibri" panose="020F0502020204030204" pitchFamily="34" charset="0"/>
                <a:cs typeface="Calibri" panose="020F0502020204030204" pitchFamily="34" charset="0"/>
              </a:rPr>
              <a:t> dan </a:t>
            </a:r>
            <a:r>
              <a:rPr lang="en-US" sz="1400" kern="1200" dirty="0" err="1">
                <a:latin typeface="Calibri" panose="020F0502020204030204" pitchFamily="34" charset="0"/>
                <a:cs typeface="Calibri" panose="020F0502020204030204" pitchFamily="34" charset="0"/>
              </a:rPr>
              <a:t>Aset</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Kontijensi</a:t>
            </a:r>
            <a:endParaRPr lang="en-US" sz="1400" kern="1200" dirty="0">
              <a:latin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tabLst>
                <a:tab pos="808038" algn="l"/>
              </a:tabLst>
            </a:pPr>
            <a:r>
              <a:rPr lang="en-US" sz="1400" kern="1200" dirty="0">
                <a:latin typeface="Calibri" panose="020F0502020204030204" pitchFamily="34" charset="0"/>
                <a:cs typeface="Calibri" panose="020F0502020204030204" pitchFamily="34" charset="0"/>
              </a:rPr>
              <a:t>PSAK 238 </a:t>
            </a:r>
            <a:r>
              <a:rPr lang="en-US" sz="1400" kern="1200" dirty="0" err="1">
                <a:latin typeface="Calibri" panose="020F0502020204030204" pitchFamily="34" charset="0"/>
                <a:cs typeface="Calibri" panose="020F0502020204030204" pitchFamily="34" charset="0"/>
              </a:rPr>
              <a:t>Aset</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Tak</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Berwujud</a:t>
            </a:r>
            <a:endParaRPr lang="en-US" sz="1400" kern="1200" dirty="0">
              <a:latin typeface="Calibri" panose="020F0502020204030204" pitchFamily="34" charset="0"/>
              <a:cs typeface="Calibri" panose="020F0502020204030204" pitchFamily="34" charset="0"/>
            </a:endParaRPr>
          </a:p>
          <a:p>
            <a:pPr marL="114300" lvl="1" indent="-114300" defTabSz="622300">
              <a:lnSpc>
                <a:spcPct val="90000"/>
              </a:lnSpc>
              <a:spcBef>
                <a:spcPct val="0"/>
              </a:spcBef>
              <a:spcAft>
                <a:spcPct val="15000"/>
              </a:spcAft>
              <a:buFontTx/>
              <a:buChar char="•"/>
              <a:tabLst>
                <a:tab pos="808038" algn="l"/>
              </a:tabLst>
            </a:pPr>
            <a:r>
              <a:rPr lang="en-US" sz="1400" kern="1200" dirty="0">
                <a:latin typeface="Calibri" panose="020F0502020204030204" pitchFamily="34" charset="0"/>
                <a:cs typeface="Calibri" panose="020F0502020204030204" pitchFamily="34" charset="0"/>
              </a:rPr>
              <a:t>PSAK 239 </a:t>
            </a:r>
            <a:r>
              <a:rPr lang="en-US" sz="1400" kern="1200" dirty="0" err="1">
                <a:latin typeface="Calibri" panose="020F0502020204030204" pitchFamily="34" charset="0"/>
                <a:cs typeface="Calibri" panose="020F0502020204030204" pitchFamily="34" charset="0"/>
              </a:rPr>
              <a:t>Instrumen</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Keuangan</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Pengakuan</a:t>
            </a:r>
            <a:r>
              <a:rPr lang="en-US" sz="1400" kern="1200" dirty="0">
                <a:latin typeface="Calibri" panose="020F0502020204030204" pitchFamily="34" charset="0"/>
                <a:cs typeface="Calibri" panose="020F0502020204030204" pitchFamily="34" charset="0"/>
              </a:rPr>
              <a:t> dan </a:t>
            </a:r>
            <a:r>
              <a:rPr lang="en-US" sz="1400" kern="1200" dirty="0" err="1">
                <a:latin typeface="Calibri" panose="020F0502020204030204" pitchFamily="34" charset="0"/>
                <a:cs typeface="Calibri" panose="020F0502020204030204" pitchFamily="34" charset="0"/>
              </a:rPr>
              <a:t>Pengukuran</a:t>
            </a:r>
            <a:endParaRPr lang="en-US" sz="1400" kern="1200" dirty="0">
              <a:latin typeface="Calibri" panose="020F0502020204030204" pitchFamily="34" charset="0"/>
              <a:cs typeface="Calibri" panose="020F0502020204030204" pitchFamily="34" charset="0"/>
            </a:endParaRPr>
          </a:p>
          <a:p>
            <a:pPr marL="114300" lvl="1" indent="-114300" defTabSz="622300">
              <a:lnSpc>
                <a:spcPct val="90000"/>
              </a:lnSpc>
              <a:spcBef>
                <a:spcPct val="0"/>
              </a:spcBef>
              <a:spcAft>
                <a:spcPct val="15000"/>
              </a:spcAft>
              <a:buFontTx/>
              <a:buChar char="•"/>
              <a:tabLst>
                <a:tab pos="808038" algn="l"/>
              </a:tabLst>
            </a:pPr>
            <a:r>
              <a:rPr lang="en-US" sz="1400" b="1" kern="1200" dirty="0">
                <a:solidFill>
                  <a:srgbClr val="FF0000"/>
                </a:solidFill>
                <a:latin typeface="Calibri" panose="020F0502020204030204" pitchFamily="34" charset="0"/>
                <a:cs typeface="Calibri" panose="020F0502020204030204" pitchFamily="34" charset="0"/>
              </a:rPr>
              <a:t>PSAK 240 </a:t>
            </a:r>
            <a:r>
              <a:rPr lang="en-US" sz="1400" b="1" kern="1200" dirty="0" err="1">
                <a:solidFill>
                  <a:srgbClr val="FF0000"/>
                </a:solidFill>
                <a:latin typeface="Calibri" panose="020F0502020204030204" pitchFamily="34" charset="0"/>
                <a:cs typeface="Calibri" panose="020F0502020204030204" pitchFamily="34" charset="0"/>
              </a:rPr>
              <a:t>Properti</a:t>
            </a:r>
            <a:r>
              <a:rPr lang="en-US" sz="1400" b="1" kern="1200" dirty="0">
                <a:solidFill>
                  <a:srgbClr val="FF0000"/>
                </a:solidFill>
                <a:latin typeface="Calibri" panose="020F0502020204030204" pitchFamily="34" charset="0"/>
                <a:cs typeface="Calibri" panose="020F0502020204030204" pitchFamily="34" charset="0"/>
              </a:rPr>
              <a:t> </a:t>
            </a:r>
            <a:r>
              <a:rPr lang="en-US" sz="1400" b="1" kern="1200" dirty="0" err="1">
                <a:solidFill>
                  <a:srgbClr val="FF0000"/>
                </a:solidFill>
                <a:latin typeface="Calibri" panose="020F0502020204030204" pitchFamily="34" charset="0"/>
                <a:cs typeface="Calibri" panose="020F0502020204030204" pitchFamily="34" charset="0"/>
              </a:rPr>
              <a:t>Investasi</a:t>
            </a:r>
            <a:endParaRPr lang="en-US" sz="1400" b="1" kern="1200" dirty="0">
              <a:solidFill>
                <a:srgbClr val="FF0000"/>
              </a:solidFill>
              <a:latin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tabLst>
                <a:tab pos="808038" algn="l"/>
              </a:tabLst>
            </a:pPr>
            <a:r>
              <a:rPr lang="en-US" sz="1400" kern="1200" dirty="0">
                <a:latin typeface="Calibri" panose="020F0502020204030204" pitchFamily="34" charset="0"/>
                <a:cs typeface="Calibri" panose="020F0502020204030204" pitchFamily="34" charset="0"/>
              </a:rPr>
              <a:t>PSAK 241 </a:t>
            </a:r>
            <a:r>
              <a:rPr lang="en-US" sz="1400" kern="1200" dirty="0" err="1">
                <a:latin typeface="Calibri" panose="020F0502020204030204" pitchFamily="34" charset="0"/>
                <a:cs typeface="Calibri" panose="020F0502020204030204" pitchFamily="34" charset="0"/>
              </a:rPr>
              <a:t>Agrikultur</a:t>
            </a:r>
            <a:endParaRPr lang="en-US" sz="1400" kern="1200" dirty="0">
              <a:latin typeface="Calibri" panose="020F0502020204030204" pitchFamily="34" charset="0"/>
              <a:cs typeface="Calibri" panose="020F0502020204030204" pitchFamily="34" charset="0"/>
            </a:endParaRPr>
          </a:p>
          <a:p>
            <a:pPr marL="114300" lvl="1" indent="-114300" defTabSz="622300">
              <a:lnSpc>
                <a:spcPct val="90000"/>
              </a:lnSpc>
              <a:spcBef>
                <a:spcPct val="0"/>
              </a:spcBef>
              <a:spcAft>
                <a:spcPct val="15000"/>
              </a:spcAft>
              <a:buFontTx/>
              <a:buChar char="•"/>
              <a:tabLst>
                <a:tab pos="808038" algn="l"/>
              </a:tabLst>
            </a:pPr>
            <a:r>
              <a:rPr lang="en-US" sz="1400" dirty="0">
                <a:latin typeface="Calibri" panose="020F0502020204030204" pitchFamily="34" charset="0"/>
                <a:cs typeface="Calibri" panose="020F0502020204030204" pitchFamily="34" charset="0"/>
              </a:rPr>
              <a:t>PSAK 336 </a:t>
            </a:r>
            <a:r>
              <a:rPr lang="en-US" sz="1400" dirty="0" err="1">
                <a:latin typeface="Calibri" panose="020F0502020204030204" pitchFamily="34" charset="0"/>
                <a:cs typeface="Calibri" panose="020F0502020204030204" pitchFamily="34" charset="0"/>
              </a:rPr>
              <a:t>Akuntansi</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Kotrak</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Asuransi</a:t>
            </a:r>
            <a:r>
              <a:rPr lang="en-US" sz="1400" dirty="0">
                <a:latin typeface="Calibri" panose="020F0502020204030204" pitchFamily="34" charset="0"/>
                <a:cs typeface="Calibri" panose="020F0502020204030204" pitchFamily="34" charset="0"/>
              </a:rPr>
              <a:t> Jiwa</a:t>
            </a:r>
            <a:endParaRPr lang="en-US" sz="1400" kern="1200" dirty="0">
              <a:latin typeface="Calibri" panose="020F0502020204030204" pitchFamily="34" charset="0"/>
              <a:cs typeface="Calibri" panose="020F0502020204030204" pitchFamily="34" charset="0"/>
            </a:endParaRPr>
          </a:p>
          <a:p>
            <a:pPr marL="114300" lvl="1" indent="-114300" defTabSz="622300">
              <a:lnSpc>
                <a:spcPct val="90000"/>
              </a:lnSpc>
              <a:spcBef>
                <a:spcPct val="0"/>
              </a:spcBef>
              <a:spcAft>
                <a:spcPct val="15000"/>
              </a:spcAft>
              <a:buFontTx/>
              <a:buChar char="•"/>
              <a:tabLst>
                <a:tab pos="808038" algn="l"/>
              </a:tabLst>
            </a:pPr>
            <a:r>
              <a:rPr lang="en-US" sz="1400" dirty="0">
                <a:latin typeface="Calibri" panose="020F0502020204030204" pitchFamily="34" charset="0"/>
                <a:cs typeface="Calibri" panose="020F0502020204030204" pitchFamily="34" charset="0"/>
              </a:rPr>
              <a:t>PSAK 328 </a:t>
            </a:r>
            <a:r>
              <a:rPr lang="en-US" sz="1400" dirty="0" err="1">
                <a:latin typeface="Calibri" panose="020F0502020204030204" pitchFamily="34" charset="0"/>
                <a:cs typeface="Calibri" panose="020F0502020204030204" pitchFamily="34" charset="0"/>
              </a:rPr>
              <a:t>Akuntansi</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Kotrak</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Asuransi</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Kerugian</a:t>
            </a:r>
            <a:endParaRPr lang="en-US" sz="1400" kern="1200" dirty="0">
              <a:latin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pPr>
            <a:endParaRPr lang="en-US" sz="1400" kern="1200" dirty="0">
              <a:latin typeface="Calibri" panose="020F0502020204030204" pitchFamily="34" charset="0"/>
              <a:cs typeface="Calibri" panose="020F0502020204030204" pitchFamily="34" charset="0"/>
            </a:endParaRPr>
          </a:p>
        </p:txBody>
      </p:sp>
      <p:sp>
        <p:nvSpPr>
          <p:cNvPr id="12" name="Freeform: Shape 11">
            <a:extLst>
              <a:ext uri="{FF2B5EF4-FFF2-40B4-BE49-F238E27FC236}">
                <a16:creationId xmlns:a16="http://schemas.microsoft.com/office/drawing/2014/main" id="{6EF74F1D-B924-48B4-AEDE-3E6B9EC19C84}"/>
              </a:ext>
            </a:extLst>
          </p:cNvPr>
          <p:cNvSpPr/>
          <p:nvPr/>
        </p:nvSpPr>
        <p:spPr>
          <a:xfrm>
            <a:off x="991798" y="4290908"/>
            <a:ext cx="3120902" cy="684446"/>
          </a:xfrm>
          <a:custGeom>
            <a:avLst/>
            <a:gdLst>
              <a:gd name="connsiteX0" fmla="*/ 0 w 2852256"/>
              <a:gd name="connsiteY0" fmla="*/ 0 h 734623"/>
              <a:gd name="connsiteX1" fmla="*/ 2852256 w 2852256"/>
              <a:gd name="connsiteY1" fmla="*/ 0 h 734623"/>
              <a:gd name="connsiteX2" fmla="*/ 2852256 w 2852256"/>
              <a:gd name="connsiteY2" fmla="*/ 734623 h 734623"/>
              <a:gd name="connsiteX3" fmla="*/ 0 w 2852256"/>
              <a:gd name="connsiteY3" fmla="*/ 734623 h 734623"/>
              <a:gd name="connsiteX4" fmla="*/ 0 w 2852256"/>
              <a:gd name="connsiteY4" fmla="*/ 0 h 734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2256" h="734623">
                <a:moveTo>
                  <a:pt x="0" y="0"/>
                </a:moveTo>
                <a:lnTo>
                  <a:pt x="2852256" y="0"/>
                </a:lnTo>
                <a:lnTo>
                  <a:pt x="2852256" y="734623"/>
                </a:lnTo>
                <a:lnTo>
                  <a:pt x="0" y="734623"/>
                </a:lnTo>
                <a:lnTo>
                  <a:pt x="0" y="0"/>
                </a:lnTo>
                <a:close/>
              </a:path>
            </a:pathLst>
          </a:custGeom>
          <a:solidFill>
            <a:srgbClr val="E7BD69"/>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Calibri" panose="020F0502020204030204" pitchFamily="34" charset="0"/>
                <a:cs typeface="Calibri" panose="020F0502020204030204" pitchFamily="34" charset="0"/>
              </a:rPr>
              <a:t>PSAK </a:t>
            </a:r>
            <a:r>
              <a:rPr lang="en-US" sz="2000" b="1" kern="1200" dirty="0" err="1">
                <a:solidFill>
                  <a:schemeClr val="tx1"/>
                </a:solidFill>
                <a:latin typeface="Calibri" panose="020F0502020204030204" pitchFamily="34" charset="0"/>
                <a:cs typeface="Calibri" panose="020F0502020204030204" pitchFamily="34" charset="0"/>
              </a:rPr>
              <a:t>terkait</a:t>
            </a:r>
            <a:r>
              <a:rPr lang="en-US" sz="2000" b="1" kern="1200" dirty="0">
                <a:solidFill>
                  <a:schemeClr val="tx1"/>
                </a:solidFill>
                <a:latin typeface="Calibri" panose="020F0502020204030204" pitchFamily="34" charset="0"/>
                <a:cs typeface="Calibri" panose="020F0502020204030204" pitchFamily="34" charset="0"/>
              </a:rPr>
              <a:t> </a:t>
            </a:r>
            <a:r>
              <a:rPr lang="en-US" sz="2000" b="1" kern="1200" dirty="0" err="1">
                <a:solidFill>
                  <a:schemeClr val="tx1"/>
                </a:solidFill>
                <a:latin typeface="Calibri" panose="020F0502020204030204" pitchFamily="34" charset="0"/>
                <a:cs typeface="Calibri" panose="020F0502020204030204" pitchFamily="34" charset="0"/>
              </a:rPr>
              <a:t>Pengaturan</a:t>
            </a:r>
            <a:r>
              <a:rPr lang="en-US" sz="2000" b="1" kern="1200" dirty="0">
                <a:solidFill>
                  <a:schemeClr val="tx1"/>
                </a:solidFill>
                <a:latin typeface="Calibri" panose="020F0502020204030204" pitchFamily="34" charset="0"/>
                <a:cs typeface="Calibri" panose="020F0502020204030204" pitchFamily="34" charset="0"/>
              </a:rPr>
              <a:t> </a:t>
            </a:r>
            <a:r>
              <a:rPr lang="en-US" sz="2000" b="1" kern="1200" dirty="0" err="1">
                <a:solidFill>
                  <a:schemeClr val="tx1"/>
                </a:solidFill>
                <a:latin typeface="Calibri" panose="020F0502020204030204" pitchFamily="34" charset="0"/>
                <a:cs typeface="Calibri" panose="020F0502020204030204" pitchFamily="34" charset="0"/>
              </a:rPr>
              <a:t>Transaksi</a:t>
            </a:r>
            <a:r>
              <a:rPr lang="en-US" sz="2000" b="1" kern="1200" dirty="0">
                <a:solidFill>
                  <a:schemeClr val="tx1"/>
                </a:solidFill>
                <a:latin typeface="Calibri" panose="020F0502020204030204" pitchFamily="34" charset="0"/>
                <a:cs typeface="Calibri" panose="020F0502020204030204" pitchFamily="34" charset="0"/>
              </a:rPr>
              <a:t> dan </a:t>
            </a:r>
            <a:r>
              <a:rPr lang="en-US" sz="2000" b="1" kern="1200" dirty="0" err="1">
                <a:solidFill>
                  <a:schemeClr val="tx1"/>
                </a:solidFill>
                <a:latin typeface="Calibri" panose="020F0502020204030204" pitchFamily="34" charset="0"/>
                <a:cs typeface="Calibri" panose="020F0502020204030204" pitchFamily="34" charset="0"/>
              </a:rPr>
              <a:t>Konsep</a:t>
            </a:r>
            <a:endParaRPr lang="en-US" sz="2000" b="1" kern="1200" dirty="0">
              <a:solidFill>
                <a:schemeClr val="tx1"/>
              </a:solidFill>
              <a:latin typeface="Calibri" panose="020F0502020204030204" pitchFamily="34" charset="0"/>
              <a:cs typeface="Calibri" panose="020F0502020204030204" pitchFamily="34" charset="0"/>
            </a:endParaRPr>
          </a:p>
        </p:txBody>
      </p:sp>
      <p:sp>
        <p:nvSpPr>
          <p:cNvPr id="14" name="Freeform: Shape 13">
            <a:extLst>
              <a:ext uri="{FF2B5EF4-FFF2-40B4-BE49-F238E27FC236}">
                <a16:creationId xmlns:a16="http://schemas.microsoft.com/office/drawing/2014/main" id="{6A8475B4-679A-47BF-87E6-13A217CE00C4}"/>
              </a:ext>
            </a:extLst>
          </p:cNvPr>
          <p:cNvSpPr/>
          <p:nvPr/>
        </p:nvSpPr>
        <p:spPr>
          <a:xfrm>
            <a:off x="993570" y="5027645"/>
            <a:ext cx="3120902" cy="1682780"/>
          </a:xfrm>
          <a:custGeom>
            <a:avLst/>
            <a:gdLst>
              <a:gd name="connsiteX0" fmla="*/ 0 w 2852256"/>
              <a:gd name="connsiteY0" fmla="*/ 0 h 4707298"/>
              <a:gd name="connsiteX1" fmla="*/ 2852256 w 2852256"/>
              <a:gd name="connsiteY1" fmla="*/ 0 h 4707298"/>
              <a:gd name="connsiteX2" fmla="*/ 2852256 w 2852256"/>
              <a:gd name="connsiteY2" fmla="*/ 4707298 h 4707298"/>
              <a:gd name="connsiteX3" fmla="*/ 0 w 2852256"/>
              <a:gd name="connsiteY3" fmla="*/ 4707298 h 4707298"/>
              <a:gd name="connsiteX4" fmla="*/ 0 w 2852256"/>
              <a:gd name="connsiteY4" fmla="*/ 0 h 4707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2256" h="4707298">
                <a:moveTo>
                  <a:pt x="0" y="0"/>
                </a:moveTo>
                <a:lnTo>
                  <a:pt x="2852256" y="0"/>
                </a:lnTo>
                <a:lnTo>
                  <a:pt x="2852256" y="4707298"/>
                </a:lnTo>
                <a:lnTo>
                  <a:pt x="0" y="4707298"/>
                </a:lnTo>
                <a:lnTo>
                  <a:pt x="0" y="0"/>
                </a:lnTo>
                <a:close/>
              </a:path>
            </a:pathLst>
          </a:custGeom>
          <a:solidFill>
            <a:srgbClr val="DDD5C6"/>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Calibri" panose="020F0502020204030204" pitchFamily="34" charset="0"/>
                <a:cs typeface="Calibri" panose="020F0502020204030204" pitchFamily="34" charset="0"/>
              </a:rPr>
              <a:t>PSAK 103  </a:t>
            </a:r>
            <a:r>
              <a:rPr lang="en-US" sz="1400" kern="1200" dirty="0" err="1">
                <a:latin typeface="Calibri" panose="020F0502020204030204" pitchFamily="34" charset="0"/>
                <a:cs typeface="Calibri" panose="020F0502020204030204" pitchFamily="34" charset="0"/>
              </a:rPr>
              <a:t>Kombinasi</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Bisnis</a:t>
            </a:r>
            <a:endParaRPr lang="en-US" sz="1400" kern="1200" dirty="0">
              <a:latin typeface="Calibri" panose="020F0502020204030204" pitchFamily="34" charset="0"/>
              <a:cs typeface="Calibri" panose="020F0502020204030204" pitchFamily="34" charset="0"/>
            </a:endParaRPr>
          </a:p>
          <a:p>
            <a:pPr marL="114300" lvl="1" indent="-114300" defTabSz="622300">
              <a:lnSpc>
                <a:spcPct val="90000"/>
              </a:lnSpc>
              <a:spcBef>
                <a:spcPct val="0"/>
              </a:spcBef>
              <a:spcAft>
                <a:spcPct val="15000"/>
              </a:spcAft>
              <a:buFontTx/>
              <a:buChar char="•"/>
              <a:tabLst>
                <a:tab pos="901700" algn="l"/>
              </a:tabLst>
            </a:pPr>
            <a:r>
              <a:rPr lang="en-US" sz="1400" kern="1200" dirty="0">
                <a:latin typeface="Calibri" panose="020F0502020204030204" pitchFamily="34" charset="0"/>
                <a:cs typeface="Calibri" panose="020F0502020204030204" pitchFamily="34" charset="0"/>
              </a:rPr>
              <a:t>PSAK 113 	Nilai </a:t>
            </a:r>
            <a:r>
              <a:rPr lang="en-US" sz="1400" kern="1200" dirty="0" err="1">
                <a:latin typeface="Calibri" panose="020F0502020204030204" pitchFamily="34" charset="0"/>
                <a:cs typeface="Calibri" panose="020F0502020204030204" pitchFamily="34" charset="0"/>
              </a:rPr>
              <a:t>Wajar</a:t>
            </a:r>
            <a:endParaRPr lang="en-US" sz="1400" kern="1200" dirty="0">
              <a:latin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tabLst>
                <a:tab pos="901700" algn="l"/>
              </a:tabLst>
            </a:pPr>
            <a:r>
              <a:rPr lang="en-US" sz="1400" kern="1200" dirty="0">
                <a:latin typeface="Calibri" panose="020F0502020204030204" pitchFamily="34" charset="0"/>
                <a:cs typeface="Calibri" panose="020F0502020204030204" pitchFamily="34" charset="0"/>
              </a:rPr>
              <a:t>PSAK 210 	</a:t>
            </a:r>
            <a:r>
              <a:rPr lang="en-US" sz="1400" kern="1200" dirty="0" err="1">
                <a:latin typeface="Calibri" panose="020F0502020204030204" pitchFamily="34" charset="0"/>
                <a:cs typeface="Calibri" panose="020F0502020204030204" pitchFamily="34" charset="0"/>
              </a:rPr>
              <a:t>Peristiwa</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setelah</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Tanggal</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Neraca</a:t>
            </a:r>
            <a:endParaRPr lang="en-US" sz="1400" kern="1200" dirty="0">
              <a:latin typeface="Calibri" panose="020F0502020204030204" pitchFamily="34" charset="0"/>
              <a:cs typeface="Calibri" panose="020F0502020204030204" pitchFamily="34" charset="0"/>
            </a:endParaRPr>
          </a:p>
          <a:p>
            <a:pPr marL="114300" lvl="1" indent="-114300" defTabSz="622300">
              <a:lnSpc>
                <a:spcPct val="90000"/>
              </a:lnSpc>
              <a:spcBef>
                <a:spcPct val="0"/>
              </a:spcBef>
              <a:spcAft>
                <a:spcPct val="15000"/>
              </a:spcAft>
              <a:buFontTx/>
              <a:buChar char="•"/>
              <a:tabLst>
                <a:tab pos="901700" algn="l"/>
              </a:tabLst>
            </a:pPr>
            <a:r>
              <a:rPr lang="en-US" sz="1400" kern="1200" dirty="0">
                <a:latin typeface="Calibri" panose="020F0502020204030204" pitchFamily="34" charset="0"/>
                <a:cs typeface="Calibri" panose="020F0502020204030204" pitchFamily="34" charset="0"/>
              </a:rPr>
              <a:t>PSAK 220 	</a:t>
            </a:r>
            <a:r>
              <a:rPr lang="en-US" sz="1400" kern="1200" dirty="0" err="1">
                <a:latin typeface="Calibri" panose="020F0502020204030204" pitchFamily="34" charset="0"/>
                <a:cs typeface="Calibri" panose="020F0502020204030204" pitchFamily="34" charset="0"/>
              </a:rPr>
              <a:t>Akuntansi</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Hibah</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Pemerintah</a:t>
            </a:r>
            <a:r>
              <a:rPr lang="en-US" sz="1400" kern="1200" dirty="0">
                <a:latin typeface="Calibri" panose="020F0502020204030204" pitchFamily="34" charset="0"/>
                <a:cs typeface="Calibri" panose="020F0502020204030204" pitchFamily="34" charset="0"/>
              </a:rPr>
              <a:t> 	dan 	</a:t>
            </a:r>
            <a:r>
              <a:rPr lang="en-US" sz="1400" kern="1200" dirty="0" err="1">
                <a:latin typeface="Calibri" panose="020F0502020204030204" pitchFamily="34" charset="0"/>
                <a:cs typeface="Calibri" panose="020F0502020204030204" pitchFamily="34" charset="0"/>
              </a:rPr>
              <a:t>Pengungkapan</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Bantuan</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Pemerintah</a:t>
            </a:r>
            <a:endParaRPr lang="en-US" sz="1400" kern="1200" dirty="0">
              <a:latin typeface="Calibri" panose="020F0502020204030204" pitchFamily="34" charset="0"/>
              <a:cs typeface="Calibri" panose="020F0502020204030204" pitchFamily="34" charset="0"/>
            </a:endParaRPr>
          </a:p>
        </p:txBody>
      </p:sp>
      <p:sp>
        <p:nvSpPr>
          <p:cNvPr id="16" name="Freeform: Shape 15">
            <a:extLst>
              <a:ext uri="{FF2B5EF4-FFF2-40B4-BE49-F238E27FC236}">
                <a16:creationId xmlns:a16="http://schemas.microsoft.com/office/drawing/2014/main" id="{96CF7509-4DD1-403A-AEBA-6FE45A56DF73}"/>
              </a:ext>
            </a:extLst>
          </p:cNvPr>
          <p:cNvSpPr/>
          <p:nvPr/>
        </p:nvSpPr>
        <p:spPr>
          <a:xfrm>
            <a:off x="4363864" y="4013030"/>
            <a:ext cx="3408030" cy="684446"/>
          </a:xfrm>
          <a:custGeom>
            <a:avLst/>
            <a:gdLst>
              <a:gd name="connsiteX0" fmla="*/ 0 w 2852256"/>
              <a:gd name="connsiteY0" fmla="*/ 0 h 734623"/>
              <a:gd name="connsiteX1" fmla="*/ 2852256 w 2852256"/>
              <a:gd name="connsiteY1" fmla="*/ 0 h 734623"/>
              <a:gd name="connsiteX2" fmla="*/ 2852256 w 2852256"/>
              <a:gd name="connsiteY2" fmla="*/ 734623 h 734623"/>
              <a:gd name="connsiteX3" fmla="*/ 0 w 2852256"/>
              <a:gd name="connsiteY3" fmla="*/ 734623 h 734623"/>
              <a:gd name="connsiteX4" fmla="*/ 0 w 2852256"/>
              <a:gd name="connsiteY4" fmla="*/ 0 h 734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2256" h="734623">
                <a:moveTo>
                  <a:pt x="0" y="0"/>
                </a:moveTo>
                <a:lnTo>
                  <a:pt x="2852256" y="0"/>
                </a:lnTo>
                <a:lnTo>
                  <a:pt x="2852256" y="734623"/>
                </a:lnTo>
                <a:lnTo>
                  <a:pt x="0" y="734623"/>
                </a:lnTo>
                <a:lnTo>
                  <a:pt x="0" y="0"/>
                </a:lnTo>
                <a:close/>
              </a:path>
            </a:pathLst>
          </a:custGeom>
          <a:solidFill>
            <a:srgbClr val="E7BD69"/>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buNone/>
            </a:pPr>
            <a:r>
              <a:rPr lang="en-US" sz="2000" b="1" kern="1200" dirty="0">
                <a:solidFill>
                  <a:schemeClr val="tx1"/>
                </a:solidFill>
                <a:latin typeface="Calibri" panose="020F0502020204030204" pitchFamily="34" charset="0"/>
                <a:cs typeface="Calibri" panose="020F0502020204030204" pitchFamily="34" charset="0"/>
              </a:rPr>
              <a:t>PSAK </a:t>
            </a:r>
            <a:r>
              <a:rPr lang="en-US" sz="2000" b="1" kern="1200" dirty="0" err="1">
                <a:solidFill>
                  <a:schemeClr val="tx1"/>
                </a:solidFill>
                <a:latin typeface="Calibri" panose="020F0502020204030204" pitchFamily="34" charset="0"/>
                <a:cs typeface="Calibri" panose="020F0502020204030204" pitchFamily="34" charset="0"/>
              </a:rPr>
              <a:t>Pengaturan</a:t>
            </a:r>
            <a:endParaRPr lang="en-US" sz="2000" b="1" kern="1200" dirty="0">
              <a:solidFill>
                <a:schemeClr val="tx1"/>
              </a:solidFill>
              <a:latin typeface="Calibri" panose="020F0502020204030204" pitchFamily="34" charset="0"/>
              <a:cs typeface="Calibri" panose="020F0502020204030204" pitchFamily="34" charset="0"/>
            </a:endParaRPr>
          </a:p>
          <a:p>
            <a:pPr marL="0" lvl="0" indent="0" algn="ctr" defTabSz="889000">
              <a:lnSpc>
                <a:spcPct val="90000"/>
              </a:lnSpc>
              <a:spcBef>
                <a:spcPct val="0"/>
              </a:spcBef>
              <a:buNone/>
            </a:pPr>
            <a:r>
              <a:rPr lang="en-US" sz="2000" b="1" kern="1200" dirty="0" err="1">
                <a:solidFill>
                  <a:schemeClr val="tx1"/>
                </a:solidFill>
                <a:latin typeface="Calibri" panose="020F0502020204030204" pitchFamily="34" charset="0"/>
                <a:cs typeface="Calibri" panose="020F0502020204030204" pitchFamily="34" charset="0"/>
              </a:rPr>
              <a:t>Komponen</a:t>
            </a:r>
            <a:r>
              <a:rPr lang="en-US" sz="2000" b="1" kern="1200" dirty="0">
                <a:solidFill>
                  <a:schemeClr val="tx1"/>
                </a:solidFill>
                <a:latin typeface="Calibri" panose="020F0502020204030204" pitchFamily="34" charset="0"/>
                <a:cs typeface="Calibri" panose="020F0502020204030204" pitchFamily="34" charset="0"/>
              </a:rPr>
              <a:t> LK</a:t>
            </a:r>
          </a:p>
        </p:txBody>
      </p:sp>
      <p:sp>
        <p:nvSpPr>
          <p:cNvPr id="17" name="Freeform: Shape 16">
            <a:extLst>
              <a:ext uri="{FF2B5EF4-FFF2-40B4-BE49-F238E27FC236}">
                <a16:creationId xmlns:a16="http://schemas.microsoft.com/office/drawing/2014/main" id="{3495FC5F-EE60-4319-92C6-EF3A3FDC1AE6}"/>
              </a:ext>
            </a:extLst>
          </p:cNvPr>
          <p:cNvSpPr/>
          <p:nvPr/>
        </p:nvSpPr>
        <p:spPr>
          <a:xfrm>
            <a:off x="4393615" y="4775030"/>
            <a:ext cx="3344080" cy="1935395"/>
          </a:xfrm>
          <a:custGeom>
            <a:avLst/>
            <a:gdLst>
              <a:gd name="connsiteX0" fmla="*/ 0 w 2852256"/>
              <a:gd name="connsiteY0" fmla="*/ 0 h 4707298"/>
              <a:gd name="connsiteX1" fmla="*/ 2852256 w 2852256"/>
              <a:gd name="connsiteY1" fmla="*/ 0 h 4707298"/>
              <a:gd name="connsiteX2" fmla="*/ 2852256 w 2852256"/>
              <a:gd name="connsiteY2" fmla="*/ 4707298 h 4707298"/>
              <a:gd name="connsiteX3" fmla="*/ 0 w 2852256"/>
              <a:gd name="connsiteY3" fmla="*/ 4707298 h 4707298"/>
              <a:gd name="connsiteX4" fmla="*/ 0 w 2852256"/>
              <a:gd name="connsiteY4" fmla="*/ 0 h 4707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2256" h="4707298">
                <a:moveTo>
                  <a:pt x="0" y="0"/>
                </a:moveTo>
                <a:lnTo>
                  <a:pt x="2852256" y="0"/>
                </a:lnTo>
                <a:lnTo>
                  <a:pt x="2852256" y="4707298"/>
                </a:lnTo>
                <a:lnTo>
                  <a:pt x="0" y="4707298"/>
                </a:lnTo>
                <a:lnTo>
                  <a:pt x="0" y="0"/>
                </a:lnTo>
                <a:close/>
              </a:path>
            </a:pathLst>
          </a:custGeom>
          <a:solidFill>
            <a:srgbClr val="DDD5C6"/>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Calibri" panose="020F0502020204030204" pitchFamily="34" charset="0"/>
                <a:cs typeface="Calibri" panose="020F0502020204030204" pitchFamily="34" charset="0"/>
              </a:rPr>
              <a:t>PSAK 102 </a:t>
            </a:r>
            <a:r>
              <a:rPr lang="en-US" sz="1400" kern="1200" dirty="0" err="1">
                <a:latin typeface="Calibri" panose="020F0502020204030204" pitchFamily="34" charset="0"/>
                <a:cs typeface="Calibri" panose="020F0502020204030204" pitchFamily="34" charset="0"/>
              </a:rPr>
              <a:t>Imbalan</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Berbasis</a:t>
            </a:r>
            <a:r>
              <a:rPr lang="en-US" sz="1400" kern="1200" dirty="0">
                <a:latin typeface="Calibri" panose="020F0502020204030204" pitchFamily="34" charset="0"/>
                <a:cs typeface="Calibri" panose="020F0502020204030204" pitchFamily="34" charset="0"/>
              </a:rPr>
              <a:t> Saham</a:t>
            </a:r>
          </a:p>
          <a:p>
            <a:pPr marL="114300" lvl="1" indent="-114300" algn="l" defTabSz="622300">
              <a:lnSpc>
                <a:spcPct val="90000"/>
              </a:lnSpc>
              <a:spcBef>
                <a:spcPct val="0"/>
              </a:spcBef>
              <a:spcAft>
                <a:spcPct val="15000"/>
              </a:spcAft>
              <a:buChar char="•"/>
              <a:tabLst>
                <a:tab pos="803275" algn="l"/>
              </a:tabLst>
            </a:pPr>
            <a:r>
              <a:rPr lang="en-US" sz="1400" kern="1200" dirty="0">
                <a:latin typeface="Calibri" panose="020F0502020204030204" pitchFamily="34" charset="0"/>
                <a:cs typeface="Calibri" panose="020F0502020204030204" pitchFamily="34" charset="0"/>
              </a:rPr>
              <a:t>PSAK 106 </a:t>
            </a:r>
            <a:r>
              <a:rPr lang="en-US" sz="1400" kern="1200" dirty="0" err="1">
                <a:latin typeface="Calibri" panose="020F0502020204030204" pitchFamily="34" charset="0"/>
                <a:cs typeface="Calibri" panose="020F0502020204030204" pitchFamily="34" charset="0"/>
              </a:rPr>
              <a:t>Evaluasi</a:t>
            </a:r>
            <a:r>
              <a:rPr lang="en-US" sz="1400" kern="1200" dirty="0">
                <a:latin typeface="Calibri" panose="020F0502020204030204" pitchFamily="34" charset="0"/>
                <a:cs typeface="Calibri" panose="020F0502020204030204" pitchFamily="34" charset="0"/>
              </a:rPr>
              <a:t> dan </a:t>
            </a:r>
            <a:r>
              <a:rPr lang="en-US" sz="1400" kern="1200" dirty="0" err="1">
                <a:latin typeface="Calibri" panose="020F0502020204030204" pitchFamily="34" charset="0"/>
                <a:cs typeface="Calibri" panose="020F0502020204030204" pitchFamily="34" charset="0"/>
              </a:rPr>
              <a:t>Explorasi</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Sumber</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Daya</a:t>
            </a:r>
            <a:r>
              <a:rPr lang="en-US" sz="1400" kern="1200" dirty="0">
                <a:latin typeface="Calibri" panose="020F0502020204030204" pitchFamily="34" charset="0"/>
                <a:cs typeface="Calibri" panose="020F0502020204030204" pitchFamily="34" charset="0"/>
              </a:rPr>
              <a:t> Mineral</a:t>
            </a:r>
          </a:p>
          <a:p>
            <a:pPr marL="114300" lvl="1" indent="-114300" algn="l" defTabSz="622300">
              <a:lnSpc>
                <a:spcPct val="90000"/>
              </a:lnSpc>
              <a:spcBef>
                <a:spcPct val="0"/>
              </a:spcBef>
              <a:spcAft>
                <a:spcPct val="15000"/>
              </a:spcAft>
              <a:buChar char="•"/>
              <a:tabLst>
                <a:tab pos="803275" algn="l"/>
              </a:tabLst>
            </a:pPr>
            <a:r>
              <a:rPr lang="en-US" sz="1400" kern="1200" dirty="0">
                <a:latin typeface="Calibri" panose="020F0502020204030204" pitchFamily="34" charset="0"/>
                <a:cs typeface="Calibri" panose="020F0502020204030204" pitchFamily="34" charset="0"/>
              </a:rPr>
              <a:t>PSAK 104 </a:t>
            </a:r>
            <a:r>
              <a:rPr lang="en-US" sz="1400" kern="1200" dirty="0" err="1">
                <a:latin typeface="Calibri" panose="020F0502020204030204" pitchFamily="34" charset="0"/>
                <a:cs typeface="Calibri" panose="020F0502020204030204" pitchFamily="34" charset="0"/>
              </a:rPr>
              <a:t>Kontrak</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Asuransi</a:t>
            </a:r>
            <a:endParaRPr lang="en-US" sz="1400" kern="1200" dirty="0">
              <a:latin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tabLst>
                <a:tab pos="803275" algn="l"/>
              </a:tabLst>
            </a:pPr>
            <a:r>
              <a:rPr lang="en-US" sz="1400" dirty="0">
                <a:latin typeface="Calibri" panose="020F0502020204030204" pitchFamily="34" charset="0"/>
                <a:cs typeface="Calibri" panose="020F0502020204030204" pitchFamily="34" charset="0"/>
              </a:rPr>
              <a:t>PSAK 107 </a:t>
            </a:r>
            <a:r>
              <a:rPr lang="en-US" sz="1400" dirty="0" err="1">
                <a:latin typeface="Calibri" panose="020F0502020204030204" pitchFamily="34" charset="0"/>
                <a:cs typeface="Calibri" panose="020F0502020204030204" pitchFamily="34" charset="0"/>
              </a:rPr>
              <a:t>Pengungkapan</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Instrumen</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Keuangan</a:t>
            </a:r>
            <a:endParaRPr lang="en-US" sz="1400" kern="1200" dirty="0">
              <a:latin typeface="Calibri" panose="020F0502020204030204" pitchFamily="34" charset="0"/>
              <a:cs typeface="Calibri" panose="020F0502020204030204" pitchFamily="34" charset="0"/>
            </a:endParaRPr>
          </a:p>
          <a:p>
            <a:pPr marL="114300" lvl="1" indent="-114300" defTabSz="622300">
              <a:lnSpc>
                <a:spcPct val="90000"/>
              </a:lnSpc>
              <a:spcBef>
                <a:spcPct val="0"/>
              </a:spcBef>
              <a:spcAft>
                <a:spcPct val="15000"/>
              </a:spcAft>
              <a:buFontTx/>
              <a:buChar char="•"/>
              <a:tabLst>
                <a:tab pos="803275" algn="l"/>
              </a:tabLst>
            </a:pPr>
            <a:r>
              <a:rPr lang="en-US" sz="1400" kern="1200" dirty="0">
                <a:latin typeface="Calibri" panose="020F0502020204030204" pitchFamily="34" charset="0"/>
                <a:cs typeface="Calibri" panose="020F0502020204030204" pitchFamily="34" charset="0"/>
              </a:rPr>
              <a:t>PSAK 108 </a:t>
            </a:r>
            <a:r>
              <a:rPr lang="en-US" sz="1400" kern="1200" dirty="0" err="1">
                <a:latin typeface="Calibri" panose="020F0502020204030204" pitchFamily="34" charset="0"/>
                <a:cs typeface="Calibri" panose="020F0502020204030204" pitchFamily="34" charset="0"/>
              </a:rPr>
              <a:t>Aset</a:t>
            </a:r>
            <a:r>
              <a:rPr lang="en-US" sz="1400" kern="12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T</a:t>
            </a:r>
            <a:r>
              <a:rPr lang="en-US" sz="1400" kern="1200" dirty="0" err="1">
                <a:latin typeface="Calibri" panose="020F0502020204030204" pitchFamily="34" charset="0"/>
                <a:cs typeface="Calibri" panose="020F0502020204030204" pitchFamily="34" charset="0"/>
              </a:rPr>
              <a:t>idak</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Lancar</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Dimiliki</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untuk</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Dijual</a:t>
            </a:r>
            <a:endParaRPr lang="en-US" sz="1400" kern="1200" dirty="0">
              <a:latin typeface="Calibri" panose="020F0502020204030204" pitchFamily="34" charset="0"/>
              <a:cs typeface="Calibri" panose="020F0502020204030204" pitchFamily="34" charset="0"/>
            </a:endParaRPr>
          </a:p>
          <a:p>
            <a:pPr marL="114300" lvl="1" indent="-114300" defTabSz="622300">
              <a:lnSpc>
                <a:spcPct val="90000"/>
              </a:lnSpc>
              <a:spcBef>
                <a:spcPct val="0"/>
              </a:spcBef>
              <a:spcAft>
                <a:spcPct val="15000"/>
              </a:spcAft>
              <a:buFontTx/>
              <a:buChar char="•"/>
              <a:tabLst>
                <a:tab pos="803275" algn="l"/>
              </a:tabLst>
            </a:pPr>
            <a:r>
              <a:rPr lang="en-US" sz="1400" dirty="0">
                <a:latin typeface="Calibri" panose="020F0502020204030204" pitchFamily="34" charset="0"/>
                <a:cs typeface="Calibri" panose="020F0502020204030204" pitchFamily="34" charset="0"/>
              </a:rPr>
              <a:t>PSAK 109 </a:t>
            </a:r>
            <a:r>
              <a:rPr lang="en-US" sz="1400" kern="1200" dirty="0" err="1">
                <a:latin typeface="Calibri" panose="020F0502020204030204" pitchFamily="34" charset="0"/>
                <a:cs typeface="Calibri" panose="020F0502020204030204" pitchFamily="34" charset="0"/>
              </a:rPr>
              <a:t>Instrumen</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Keuangan</a:t>
            </a:r>
            <a:endParaRPr lang="en-US" sz="1400" kern="1200" dirty="0">
              <a:latin typeface="Calibri" panose="020F0502020204030204" pitchFamily="34" charset="0"/>
              <a:cs typeface="Calibri" panose="020F0502020204030204" pitchFamily="34" charset="0"/>
            </a:endParaRPr>
          </a:p>
        </p:txBody>
      </p:sp>
      <p:sp>
        <p:nvSpPr>
          <p:cNvPr id="15" name="Slide Number Placeholder 3">
            <a:extLst>
              <a:ext uri="{FF2B5EF4-FFF2-40B4-BE49-F238E27FC236}">
                <a16:creationId xmlns:a16="http://schemas.microsoft.com/office/drawing/2014/main" id="{0DA1F77C-23FA-4F61-94C2-279B5ACD167B}"/>
              </a:ext>
            </a:extLst>
          </p:cNvPr>
          <p:cNvSpPr txBox="1">
            <a:spLocks/>
          </p:cNvSpPr>
          <p:nvPr/>
        </p:nvSpPr>
        <p:spPr>
          <a:xfrm>
            <a:off x="11537269" y="6477000"/>
            <a:ext cx="666161" cy="42482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b="1"/>
              <a:pPr algn="r"/>
              <a:t>4</a:t>
            </a:fld>
            <a:endParaRPr lang="en-US" b="1" dirty="0"/>
          </a:p>
        </p:txBody>
      </p:sp>
    </p:spTree>
    <p:extLst>
      <p:ext uri="{BB962C8B-B14F-4D97-AF65-F5344CB8AC3E}">
        <p14:creationId xmlns:p14="http://schemas.microsoft.com/office/powerpoint/2010/main" val="2123533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77C2D17-0F52-4E0F-918D-4EE9C5C388E5}"/>
              </a:ext>
            </a:extLst>
          </p:cNvPr>
          <p:cNvSpPr>
            <a:spLocks noGrp="1"/>
          </p:cNvSpPr>
          <p:nvPr>
            <p:ph type="pic" sz="quarter" idx="10"/>
          </p:nvPr>
        </p:nvSpPr>
        <p:spPr/>
      </p:sp>
      <p:sp>
        <p:nvSpPr>
          <p:cNvPr id="107523" name="Rectangle 3"/>
          <p:cNvSpPr>
            <a:spLocks noGrp="1" noChangeArrowheads="1"/>
          </p:cNvSpPr>
          <p:nvPr>
            <p:ph type="title" idx="4294967295"/>
          </p:nvPr>
        </p:nvSpPr>
        <p:spPr>
          <a:xfrm>
            <a:off x="0" y="-152400"/>
            <a:ext cx="12192000" cy="1143000"/>
          </a:xfrm>
          <a:ln/>
        </p:spPr>
        <p:txBody>
          <a:bodyPr anchor="ctr">
            <a:noAutofit/>
          </a:bodyPr>
          <a:lstStyle/>
          <a:p>
            <a:pPr algn="ctr"/>
            <a:r>
              <a:rPr lang="id-ID" sz="3600" dirty="0">
                <a:latin typeface="Fjalla One" panose="02000506040000020004" pitchFamily="2" charset="0"/>
              </a:rPr>
              <a:t>ISI SAK E</a:t>
            </a:r>
            <a:r>
              <a:rPr lang="en-US" sz="3600" dirty="0">
                <a:latin typeface="Fjalla One" panose="02000506040000020004" pitchFamily="2" charset="0"/>
              </a:rPr>
              <a:t>NTITAS PRIVAT (SAKEP) </a:t>
            </a:r>
          </a:p>
        </p:txBody>
      </p:sp>
      <p:graphicFrame>
        <p:nvGraphicFramePr>
          <p:cNvPr id="6" name="Table 5">
            <a:extLst>
              <a:ext uri="{FF2B5EF4-FFF2-40B4-BE49-F238E27FC236}">
                <a16:creationId xmlns:a16="http://schemas.microsoft.com/office/drawing/2014/main" id="{AEEDA62B-9C2B-44C5-8BD8-0C83B7F26945}"/>
              </a:ext>
            </a:extLst>
          </p:cNvPr>
          <p:cNvGraphicFramePr>
            <a:graphicFrameLocks noGrp="1"/>
          </p:cNvGraphicFramePr>
          <p:nvPr>
            <p:extLst>
              <p:ext uri="{D42A27DB-BD31-4B8C-83A1-F6EECF244321}">
                <p14:modId xmlns:p14="http://schemas.microsoft.com/office/powerpoint/2010/main" val="1419996035"/>
              </p:ext>
            </p:extLst>
          </p:nvPr>
        </p:nvGraphicFramePr>
        <p:xfrm>
          <a:off x="304799" y="685800"/>
          <a:ext cx="11582401" cy="5884682"/>
        </p:xfrm>
        <a:graphic>
          <a:graphicData uri="http://schemas.openxmlformats.org/drawingml/2006/table">
            <a:tbl>
              <a:tblPr firstRow="1" bandRow="1">
                <a:tableStyleId>{5C22544A-7EE6-4342-B048-85BDC9FD1C3A}</a:tableStyleId>
              </a:tblPr>
              <a:tblGrid>
                <a:gridCol w="605616">
                  <a:extLst>
                    <a:ext uri="{9D8B030D-6E8A-4147-A177-3AD203B41FA5}">
                      <a16:colId xmlns:a16="http://schemas.microsoft.com/office/drawing/2014/main" val="20000"/>
                    </a:ext>
                  </a:extLst>
                </a:gridCol>
                <a:gridCol w="5083866">
                  <a:extLst>
                    <a:ext uri="{9D8B030D-6E8A-4147-A177-3AD203B41FA5}">
                      <a16:colId xmlns:a16="http://schemas.microsoft.com/office/drawing/2014/main" val="20001"/>
                    </a:ext>
                  </a:extLst>
                </a:gridCol>
                <a:gridCol w="669484">
                  <a:extLst>
                    <a:ext uri="{9D8B030D-6E8A-4147-A177-3AD203B41FA5}">
                      <a16:colId xmlns:a16="http://schemas.microsoft.com/office/drawing/2014/main" val="20002"/>
                    </a:ext>
                  </a:extLst>
                </a:gridCol>
                <a:gridCol w="5223435">
                  <a:extLst>
                    <a:ext uri="{9D8B030D-6E8A-4147-A177-3AD203B41FA5}">
                      <a16:colId xmlns:a16="http://schemas.microsoft.com/office/drawing/2014/main" val="20003"/>
                    </a:ext>
                  </a:extLst>
                </a:gridCol>
              </a:tblGrid>
              <a:tr h="246515">
                <a:tc>
                  <a:txBody>
                    <a:bodyPr/>
                    <a:lstStyle/>
                    <a:p>
                      <a:pPr algn="ctr">
                        <a:lnSpc>
                          <a:spcPct val="80000"/>
                        </a:lnSpc>
                      </a:pPr>
                      <a:r>
                        <a:rPr lang="id-ID" sz="1400" dirty="0"/>
                        <a:t>BAB</a:t>
                      </a:r>
                      <a:endParaRPr lang="id-ID" sz="1400" dirty="0">
                        <a:solidFill>
                          <a:schemeClr val="bg1"/>
                        </a:solidFill>
                      </a:endParaRPr>
                    </a:p>
                  </a:txBody>
                  <a:tcPr/>
                </a:tc>
                <a:tc>
                  <a:txBody>
                    <a:bodyPr/>
                    <a:lstStyle/>
                    <a:p>
                      <a:pPr algn="ctr">
                        <a:lnSpc>
                          <a:spcPct val="80000"/>
                        </a:lnSpc>
                      </a:pPr>
                      <a:r>
                        <a:rPr lang="id-ID" sz="1400" dirty="0"/>
                        <a:t>ISI</a:t>
                      </a:r>
                      <a:endParaRPr lang="id-ID" sz="1400" dirty="0">
                        <a:solidFill>
                          <a:schemeClr val="bg1"/>
                        </a:solidFill>
                      </a:endParaRPr>
                    </a:p>
                  </a:txBody>
                  <a:tcPr/>
                </a:tc>
                <a:tc>
                  <a:txBody>
                    <a:bodyPr/>
                    <a:lstStyle/>
                    <a:p>
                      <a:pPr algn="ctr">
                        <a:lnSpc>
                          <a:spcPct val="80000"/>
                        </a:lnSpc>
                      </a:pPr>
                      <a:r>
                        <a:rPr lang="id-ID" sz="1400" dirty="0"/>
                        <a:t>BAB</a:t>
                      </a:r>
                      <a:endParaRPr lang="id-ID" sz="1400" dirty="0">
                        <a:solidFill>
                          <a:schemeClr val="bg1"/>
                        </a:solidFill>
                      </a:endParaRPr>
                    </a:p>
                  </a:txBody>
                  <a:tcPr/>
                </a:tc>
                <a:tc>
                  <a:txBody>
                    <a:bodyPr/>
                    <a:lstStyle/>
                    <a:p>
                      <a:pPr algn="ctr">
                        <a:lnSpc>
                          <a:spcPct val="80000"/>
                        </a:lnSpc>
                      </a:pPr>
                      <a:r>
                        <a:rPr lang="id-ID" sz="1400" dirty="0"/>
                        <a:t>ISI</a:t>
                      </a:r>
                      <a:endParaRPr lang="id-ID" sz="1400" dirty="0">
                        <a:solidFill>
                          <a:schemeClr val="bg1"/>
                        </a:solidFill>
                      </a:endParaRPr>
                    </a:p>
                  </a:txBody>
                  <a:tcPr/>
                </a:tc>
                <a:extLst>
                  <a:ext uri="{0D108BD9-81ED-4DB2-BD59-A6C34878D82A}">
                    <a16:rowId xmlns:a16="http://schemas.microsoft.com/office/drawing/2014/main" val="10000"/>
                  </a:ext>
                </a:extLst>
              </a:tr>
              <a:tr h="246515">
                <a:tc>
                  <a:txBody>
                    <a:bodyPr/>
                    <a:lstStyle/>
                    <a:p>
                      <a:pPr algn="ctr">
                        <a:lnSpc>
                          <a:spcPct val="80000"/>
                        </a:lnSpc>
                      </a:pPr>
                      <a:r>
                        <a:rPr lang="id-ID" sz="1400" dirty="0"/>
                        <a:t>1</a:t>
                      </a:r>
                      <a:endParaRPr lang="id-ID" sz="1400" dirty="0">
                        <a:solidFill>
                          <a:schemeClr val="bg1"/>
                        </a:solidFill>
                      </a:endParaRPr>
                    </a:p>
                  </a:txBody>
                  <a:tcPr/>
                </a:tc>
                <a:tc>
                  <a:txBody>
                    <a:bodyPr/>
                    <a:lstStyle/>
                    <a:p>
                      <a:pPr>
                        <a:lnSpc>
                          <a:spcPct val="80000"/>
                        </a:lnSpc>
                      </a:pPr>
                      <a:r>
                        <a:rPr lang="en-US" sz="1400" dirty="0" err="1">
                          <a:solidFill>
                            <a:schemeClr val="tx1"/>
                          </a:solidFill>
                        </a:rPr>
                        <a:t>Entitas</a:t>
                      </a:r>
                      <a:r>
                        <a:rPr lang="en-US" sz="1400" dirty="0">
                          <a:solidFill>
                            <a:schemeClr val="tx1"/>
                          </a:solidFill>
                        </a:rPr>
                        <a:t> Privat</a:t>
                      </a:r>
                      <a:endParaRPr lang="id-ID" sz="1400" dirty="0">
                        <a:solidFill>
                          <a:schemeClr val="tx1"/>
                        </a:solidFill>
                      </a:endParaRPr>
                    </a:p>
                  </a:txBody>
                  <a:tcPr/>
                </a:tc>
                <a:tc>
                  <a:txBody>
                    <a:bodyPr/>
                    <a:lstStyle/>
                    <a:p>
                      <a:pPr algn="ctr">
                        <a:lnSpc>
                          <a:spcPct val="80000"/>
                        </a:lnSpc>
                      </a:pPr>
                      <a:r>
                        <a:rPr lang="id-ID" sz="1400" dirty="0">
                          <a:solidFill>
                            <a:schemeClr val="tx1"/>
                          </a:solidFill>
                        </a:rPr>
                        <a:t>19</a:t>
                      </a:r>
                    </a:p>
                  </a:txBody>
                  <a:tcPr/>
                </a:tc>
                <a:tc>
                  <a:txBody>
                    <a:bodyPr/>
                    <a:lstStyle/>
                    <a:p>
                      <a:pPr>
                        <a:lnSpc>
                          <a:spcPct val="80000"/>
                        </a:lnSpc>
                      </a:pPr>
                      <a:r>
                        <a:rPr lang="en-US" sz="1400" dirty="0" err="1">
                          <a:solidFill>
                            <a:schemeClr val="tx1"/>
                          </a:solidFill>
                        </a:rPr>
                        <a:t>Kombinasi</a:t>
                      </a:r>
                      <a:r>
                        <a:rPr lang="en-US" sz="1400" dirty="0">
                          <a:solidFill>
                            <a:schemeClr val="tx1"/>
                          </a:solidFill>
                        </a:rPr>
                        <a:t> </a:t>
                      </a:r>
                      <a:r>
                        <a:rPr lang="en-US" sz="1400" dirty="0" err="1">
                          <a:solidFill>
                            <a:schemeClr val="tx1"/>
                          </a:solidFill>
                        </a:rPr>
                        <a:t>Bisnis</a:t>
                      </a:r>
                      <a:r>
                        <a:rPr lang="en-US" sz="1400" dirty="0">
                          <a:solidFill>
                            <a:schemeClr val="tx1"/>
                          </a:solidFill>
                        </a:rPr>
                        <a:t> dan Goodwill</a:t>
                      </a:r>
                      <a:endParaRPr lang="id-ID" sz="1400" dirty="0">
                        <a:solidFill>
                          <a:schemeClr val="tx1"/>
                        </a:solidFill>
                      </a:endParaRPr>
                    </a:p>
                  </a:txBody>
                  <a:tcPr/>
                </a:tc>
                <a:extLst>
                  <a:ext uri="{0D108BD9-81ED-4DB2-BD59-A6C34878D82A}">
                    <a16:rowId xmlns:a16="http://schemas.microsoft.com/office/drawing/2014/main" val="10001"/>
                  </a:ext>
                </a:extLst>
              </a:tr>
              <a:tr h="246515">
                <a:tc>
                  <a:txBody>
                    <a:bodyPr/>
                    <a:lstStyle/>
                    <a:p>
                      <a:pPr algn="ctr">
                        <a:lnSpc>
                          <a:spcPct val="80000"/>
                        </a:lnSpc>
                      </a:pPr>
                      <a:r>
                        <a:rPr lang="id-ID" sz="1400" dirty="0"/>
                        <a:t>2</a:t>
                      </a:r>
                      <a:endParaRPr lang="id-ID" sz="1400" dirty="0">
                        <a:solidFill>
                          <a:schemeClr val="bg1"/>
                        </a:solidFill>
                      </a:endParaRPr>
                    </a:p>
                  </a:txBody>
                  <a:tcPr/>
                </a:tc>
                <a:tc>
                  <a:txBody>
                    <a:bodyPr/>
                    <a:lstStyle/>
                    <a:p>
                      <a:pPr>
                        <a:lnSpc>
                          <a:spcPct val="80000"/>
                        </a:lnSpc>
                      </a:pPr>
                      <a:r>
                        <a:rPr lang="id-ID" sz="1400" dirty="0">
                          <a:solidFill>
                            <a:schemeClr val="tx1"/>
                          </a:solidFill>
                        </a:rPr>
                        <a:t>Konsep dan Prinsip Pervasive</a:t>
                      </a:r>
                    </a:p>
                  </a:txBody>
                  <a:tcPr/>
                </a:tc>
                <a:tc>
                  <a:txBody>
                    <a:bodyPr/>
                    <a:lstStyle/>
                    <a:p>
                      <a:pPr algn="ctr">
                        <a:lnSpc>
                          <a:spcPct val="80000"/>
                        </a:lnSpc>
                      </a:pPr>
                      <a:r>
                        <a:rPr lang="id-ID" sz="1400" dirty="0">
                          <a:solidFill>
                            <a:schemeClr val="tx1"/>
                          </a:solidFill>
                        </a:rPr>
                        <a:t>20</a:t>
                      </a:r>
                    </a:p>
                  </a:txBody>
                  <a:tcPr/>
                </a:tc>
                <a:tc>
                  <a:txBody>
                    <a:bodyPr/>
                    <a:lstStyle/>
                    <a:p>
                      <a:pPr>
                        <a:lnSpc>
                          <a:spcPct val="80000"/>
                        </a:lnSpc>
                      </a:pPr>
                      <a:r>
                        <a:rPr lang="en-US" sz="1400" dirty="0" err="1">
                          <a:solidFill>
                            <a:schemeClr val="tx1"/>
                          </a:solidFill>
                        </a:rPr>
                        <a:t>Sewa</a:t>
                      </a:r>
                      <a:endParaRPr lang="id-ID" sz="1400" dirty="0">
                        <a:solidFill>
                          <a:schemeClr val="tx1"/>
                        </a:solidFill>
                      </a:endParaRPr>
                    </a:p>
                  </a:txBody>
                  <a:tcPr/>
                </a:tc>
                <a:extLst>
                  <a:ext uri="{0D108BD9-81ED-4DB2-BD59-A6C34878D82A}">
                    <a16:rowId xmlns:a16="http://schemas.microsoft.com/office/drawing/2014/main" val="10002"/>
                  </a:ext>
                </a:extLst>
              </a:tr>
              <a:tr h="246515">
                <a:tc>
                  <a:txBody>
                    <a:bodyPr/>
                    <a:lstStyle/>
                    <a:p>
                      <a:pPr algn="ctr">
                        <a:lnSpc>
                          <a:spcPct val="80000"/>
                        </a:lnSpc>
                      </a:pPr>
                      <a:r>
                        <a:rPr lang="id-ID" sz="1400" dirty="0"/>
                        <a:t>3</a:t>
                      </a:r>
                      <a:endParaRPr lang="id-ID" sz="1400" dirty="0">
                        <a:solidFill>
                          <a:schemeClr val="bg1"/>
                        </a:solidFill>
                      </a:endParaRPr>
                    </a:p>
                  </a:txBody>
                  <a:tcPr/>
                </a:tc>
                <a:tc>
                  <a:txBody>
                    <a:bodyPr/>
                    <a:lstStyle/>
                    <a:p>
                      <a:pPr>
                        <a:lnSpc>
                          <a:spcPct val="80000"/>
                        </a:lnSpc>
                      </a:pPr>
                      <a:r>
                        <a:rPr lang="id-ID" sz="1400" dirty="0">
                          <a:solidFill>
                            <a:schemeClr val="tx1"/>
                          </a:solidFill>
                        </a:rPr>
                        <a:t>Penyajian Laporan Keuangan</a:t>
                      </a:r>
                    </a:p>
                  </a:txBody>
                  <a:tcPr/>
                </a:tc>
                <a:tc>
                  <a:txBody>
                    <a:bodyPr/>
                    <a:lstStyle/>
                    <a:p>
                      <a:pPr algn="ctr">
                        <a:lnSpc>
                          <a:spcPct val="80000"/>
                        </a:lnSpc>
                      </a:pPr>
                      <a:r>
                        <a:rPr lang="id-ID" sz="1400" dirty="0">
                          <a:solidFill>
                            <a:schemeClr val="tx1"/>
                          </a:solidFill>
                        </a:rPr>
                        <a:t>21</a:t>
                      </a:r>
                    </a:p>
                  </a:txBody>
                  <a:tcPr/>
                </a:tc>
                <a:tc>
                  <a:txBody>
                    <a:bodyPr/>
                    <a:lstStyle/>
                    <a:p>
                      <a:pPr>
                        <a:lnSpc>
                          <a:spcPct val="80000"/>
                        </a:lnSpc>
                      </a:pPr>
                      <a:r>
                        <a:rPr lang="en-US" sz="1400" dirty="0" err="1">
                          <a:solidFill>
                            <a:schemeClr val="tx1"/>
                          </a:solidFill>
                        </a:rPr>
                        <a:t>Provisi</a:t>
                      </a:r>
                      <a:r>
                        <a:rPr lang="en-US" sz="1400" dirty="0">
                          <a:solidFill>
                            <a:schemeClr val="tx1"/>
                          </a:solidFill>
                        </a:rPr>
                        <a:t> dan </a:t>
                      </a:r>
                      <a:r>
                        <a:rPr lang="en-US" sz="1400" dirty="0" err="1">
                          <a:solidFill>
                            <a:schemeClr val="tx1"/>
                          </a:solidFill>
                        </a:rPr>
                        <a:t>Kontijensi</a:t>
                      </a:r>
                      <a:r>
                        <a:rPr lang="en-US" sz="1400" dirty="0">
                          <a:solidFill>
                            <a:schemeClr val="tx1"/>
                          </a:solidFill>
                        </a:rPr>
                        <a:t> </a:t>
                      </a:r>
                      <a:r>
                        <a:rPr lang="en-US" sz="1400" baseline="0" dirty="0">
                          <a:solidFill>
                            <a:schemeClr val="tx1"/>
                          </a:solidFill>
                        </a:rPr>
                        <a:t>-  </a:t>
                      </a:r>
                      <a:r>
                        <a:rPr lang="en-US" sz="1400" baseline="0" dirty="0" err="1">
                          <a:solidFill>
                            <a:schemeClr val="tx1"/>
                          </a:solidFill>
                        </a:rPr>
                        <a:t>lampiran</a:t>
                      </a:r>
                      <a:r>
                        <a:rPr lang="en-US" sz="1400" baseline="0" dirty="0">
                          <a:solidFill>
                            <a:schemeClr val="tx1"/>
                          </a:solidFill>
                        </a:rPr>
                        <a:t> </a:t>
                      </a:r>
                      <a:r>
                        <a:rPr lang="en-US" sz="1400" baseline="0" dirty="0" err="1">
                          <a:solidFill>
                            <a:schemeClr val="tx1"/>
                          </a:solidFill>
                        </a:rPr>
                        <a:t>pedoman</a:t>
                      </a:r>
                      <a:r>
                        <a:rPr lang="en-US" sz="1400" baseline="0" dirty="0">
                          <a:solidFill>
                            <a:schemeClr val="tx1"/>
                          </a:solidFill>
                        </a:rPr>
                        <a:t> dan </a:t>
                      </a:r>
                      <a:r>
                        <a:rPr lang="en-US" sz="1400" baseline="0" dirty="0" err="1">
                          <a:solidFill>
                            <a:schemeClr val="tx1"/>
                          </a:solidFill>
                        </a:rPr>
                        <a:t>pengukuran</a:t>
                      </a:r>
                      <a:endParaRPr lang="id-ID" sz="1400" dirty="0">
                        <a:solidFill>
                          <a:schemeClr val="tx1"/>
                        </a:solidFill>
                      </a:endParaRPr>
                    </a:p>
                  </a:txBody>
                  <a:tcPr/>
                </a:tc>
                <a:extLst>
                  <a:ext uri="{0D108BD9-81ED-4DB2-BD59-A6C34878D82A}">
                    <a16:rowId xmlns:a16="http://schemas.microsoft.com/office/drawing/2014/main" val="10003"/>
                  </a:ext>
                </a:extLst>
              </a:tr>
              <a:tr h="246515">
                <a:tc>
                  <a:txBody>
                    <a:bodyPr/>
                    <a:lstStyle/>
                    <a:p>
                      <a:pPr algn="ctr">
                        <a:lnSpc>
                          <a:spcPct val="80000"/>
                        </a:lnSpc>
                      </a:pPr>
                      <a:r>
                        <a:rPr lang="id-ID" sz="1400" dirty="0"/>
                        <a:t>4</a:t>
                      </a:r>
                      <a:endParaRPr lang="id-ID" sz="1400" dirty="0">
                        <a:solidFill>
                          <a:schemeClr val="bg1"/>
                        </a:solidFill>
                      </a:endParaRPr>
                    </a:p>
                  </a:txBody>
                  <a:tcPr/>
                </a:tc>
                <a:tc>
                  <a:txBody>
                    <a:bodyPr/>
                    <a:lstStyle/>
                    <a:p>
                      <a:pPr>
                        <a:lnSpc>
                          <a:spcPct val="80000"/>
                        </a:lnSpc>
                      </a:pPr>
                      <a:r>
                        <a:rPr lang="en-US" sz="1400" dirty="0" err="1">
                          <a:solidFill>
                            <a:schemeClr val="tx1"/>
                          </a:solidFill>
                        </a:rPr>
                        <a:t>Laporan</a:t>
                      </a:r>
                      <a:r>
                        <a:rPr lang="en-US" sz="1400" dirty="0">
                          <a:solidFill>
                            <a:schemeClr val="tx1"/>
                          </a:solidFill>
                        </a:rPr>
                        <a:t>  </a:t>
                      </a:r>
                      <a:r>
                        <a:rPr lang="en-US" sz="1400" dirty="0" err="1">
                          <a:solidFill>
                            <a:schemeClr val="tx1"/>
                          </a:solidFill>
                        </a:rPr>
                        <a:t>Posisi</a:t>
                      </a:r>
                      <a:r>
                        <a:rPr lang="en-US" sz="1400" dirty="0">
                          <a:solidFill>
                            <a:schemeClr val="tx1"/>
                          </a:solidFill>
                        </a:rPr>
                        <a:t> </a:t>
                      </a:r>
                      <a:r>
                        <a:rPr lang="en-US" sz="1400" dirty="0" err="1">
                          <a:solidFill>
                            <a:schemeClr val="tx1"/>
                          </a:solidFill>
                        </a:rPr>
                        <a:t>Keuangan</a:t>
                      </a:r>
                      <a:endParaRPr lang="id-ID" sz="1400" dirty="0">
                        <a:solidFill>
                          <a:schemeClr val="tx1"/>
                        </a:solidFill>
                      </a:endParaRPr>
                    </a:p>
                  </a:txBody>
                  <a:tcPr/>
                </a:tc>
                <a:tc>
                  <a:txBody>
                    <a:bodyPr/>
                    <a:lstStyle/>
                    <a:p>
                      <a:pPr algn="ctr">
                        <a:lnSpc>
                          <a:spcPct val="80000"/>
                        </a:lnSpc>
                      </a:pPr>
                      <a:r>
                        <a:rPr lang="id-ID" sz="1400" dirty="0">
                          <a:solidFill>
                            <a:schemeClr val="tx1"/>
                          </a:solidFill>
                        </a:rPr>
                        <a:t>22</a:t>
                      </a:r>
                    </a:p>
                  </a:txBody>
                  <a:tcPr/>
                </a:tc>
                <a:tc>
                  <a:txBody>
                    <a:bodyPr/>
                    <a:lstStyle/>
                    <a:p>
                      <a:pPr>
                        <a:lnSpc>
                          <a:spcPct val="80000"/>
                        </a:lnSpc>
                      </a:pPr>
                      <a:r>
                        <a:rPr lang="en-US" sz="1400" dirty="0" err="1">
                          <a:solidFill>
                            <a:schemeClr val="tx1"/>
                          </a:solidFill>
                        </a:rPr>
                        <a:t>Liabiltias</a:t>
                      </a:r>
                      <a:r>
                        <a:rPr lang="en-US" sz="1400" dirty="0">
                          <a:solidFill>
                            <a:schemeClr val="tx1"/>
                          </a:solidFill>
                        </a:rPr>
                        <a:t> dan </a:t>
                      </a:r>
                      <a:r>
                        <a:rPr lang="en-US" sz="1400" dirty="0" err="1">
                          <a:solidFill>
                            <a:schemeClr val="tx1"/>
                          </a:solidFill>
                        </a:rPr>
                        <a:t>Ekuitas</a:t>
                      </a:r>
                      <a:r>
                        <a:rPr lang="en-US" sz="1400" dirty="0">
                          <a:solidFill>
                            <a:schemeClr val="tx1"/>
                          </a:solidFill>
                        </a:rPr>
                        <a:t> </a:t>
                      </a:r>
                      <a:r>
                        <a:rPr lang="en-US" sz="1400" baseline="0" dirty="0">
                          <a:solidFill>
                            <a:schemeClr val="tx1"/>
                          </a:solidFill>
                        </a:rPr>
                        <a:t>-  </a:t>
                      </a:r>
                      <a:r>
                        <a:rPr lang="en-US" sz="1400" baseline="0" dirty="0" err="1">
                          <a:solidFill>
                            <a:schemeClr val="tx1"/>
                          </a:solidFill>
                        </a:rPr>
                        <a:t>lampiran</a:t>
                      </a:r>
                      <a:r>
                        <a:rPr lang="en-US" sz="1400" baseline="0" dirty="0">
                          <a:solidFill>
                            <a:schemeClr val="tx1"/>
                          </a:solidFill>
                        </a:rPr>
                        <a:t> </a:t>
                      </a:r>
                      <a:r>
                        <a:rPr lang="en-US" sz="1400" baseline="0" dirty="0" err="1">
                          <a:solidFill>
                            <a:schemeClr val="tx1"/>
                          </a:solidFill>
                        </a:rPr>
                        <a:t>contoh</a:t>
                      </a:r>
                      <a:r>
                        <a:rPr lang="en-US" sz="1400" baseline="0" dirty="0">
                          <a:solidFill>
                            <a:schemeClr val="tx1"/>
                          </a:solidFill>
                        </a:rPr>
                        <a:t> </a:t>
                      </a:r>
                      <a:r>
                        <a:rPr lang="en-US" sz="1400" baseline="0" dirty="0" err="1">
                          <a:solidFill>
                            <a:schemeClr val="tx1"/>
                          </a:solidFill>
                        </a:rPr>
                        <a:t>akuntansi</a:t>
                      </a:r>
                      <a:r>
                        <a:rPr lang="en-US" sz="1400" baseline="0" dirty="0">
                          <a:solidFill>
                            <a:schemeClr val="tx1"/>
                          </a:solidFill>
                        </a:rPr>
                        <a:t> </a:t>
                      </a:r>
                      <a:r>
                        <a:rPr lang="en-US" sz="1400" baseline="0" dirty="0" err="1">
                          <a:solidFill>
                            <a:schemeClr val="tx1"/>
                          </a:solidFill>
                        </a:rPr>
                        <a:t>penerbit</a:t>
                      </a:r>
                      <a:endParaRPr lang="id-ID" sz="1400" dirty="0">
                        <a:solidFill>
                          <a:schemeClr val="tx1"/>
                        </a:solidFill>
                      </a:endParaRPr>
                    </a:p>
                  </a:txBody>
                  <a:tcPr/>
                </a:tc>
                <a:extLst>
                  <a:ext uri="{0D108BD9-81ED-4DB2-BD59-A6C34878D82A}">
                    <a16:rowId xmlns:a16="http://schemas.microsoft.com/office/drawing/2014/main" val="10004"/>
                  </a:ext>
                </a:extLst>
              </a:tr>
              <a:tr h="246515">
                <a:tc>
                  <a:txBody>
                    <a:bodyPr/>
                    <a:lstStyle/>
                    <a:p>
                      <a:pPr algn="ctr">
                        <a:lnSpc>
                          <a:spcPct val="80000"/>
                        </a:lnSpc>
                      </a:pPr>
                      <a:r>
                        <a:rPr lang="id-ID" sz="1400" dirty="0"/>
                        <a:t>5</a:t>
                      </a:r>
                      <a:endParaRPr lang="id-ID" sz="1400" dirty="0">
                        <a:solidFill>
                          <a:schemeClr val="bg1"/>
                        </a:solidFill>
                      </a:endParaRPr>
                    </a:p>
                  </a:txBody>
                  <a:tcPr/>
                </a:tc>
                <a:tc>
                  <a:txBody>
                    <a:bodyPr/>
                    <a:lstStyle/>
                    <a:p>
                      <a:pPr>
                        <a:lnSpc>
                          <a:spcPct val="80000"/>
                        </a:lnSpc>
                      </a:pPr>
                      <a:r>
                        <a:rPr lang="id-ID" sz="1400" dirty="0">
                          <a:solidFill>
                            <a:schemeClr val="tx1"/>
                          </a:solidFill>
                        </a:rPr>
                        <a:t>Laporan </a:t>
                      </a:r>
                      <a:r>
                        <a:rPr lang="en-US" sz="1400" dirty="0" err="1">
                          <a:solidFill>
                            <a:schemeClr val="tx1"/>
                          </a:solidFill>
                        </a:rPr>
                        <a:t>Penghasilan</a:t>
                      </a:r>
                      <a:r>
                        <a:rPr lang="en-US" sz="1400" dirty="0">
                          <a:solidFill>
                            <a:schemeClr val="tx1"/>
                          </a:solidFill>
                        </a:rPr>
                        <a:t> </a:t>
                      </a:r>
                      <a:r>
                        <a:rPr lang="en-US" sz="1400" dirty="0" err="1">
                          <a:solidFill>
                            <a:schemeClr val="tx1"/>
                          </a:solidFill>
                        </a:rPr>
                        <a:t>Komprehensif</a:t>
                      </a:r>
                      <a:r>
                        <a:rPr lang="en-US" sz="1400" dirty="0">
                          <a:solidFill>
                            <a:schemeClr val="tx1"/>
                          </a:solidFill>
                        </a:rPr>
                        <a:t> dan </a:t>
                      </a:r>
                      <a:r>
                        <a:rPr lang="en-US" sz="1400" dirty="0" err="1">
                          <a:solidFill>
                            <a:schemeClr val="tx1"/>
                          </a:solidFill>
                        </a:rPr>
                        <a:t>Laporan</a:t>
                      </a:r>
                      <a:r>
                        <a:rPr lang="en-US" sz="1400" dirty="0">
                          <a:solidFill>
                            <a:schemeClr val="tx1"/>
                          </a:solidFill>
                        </a:rPr>
                        <a:t> </a:t>
                      </a:r>
                      <a:r>
                        <a:rPr lang="en-US" sz="1400" dirty="0" err="1">
                          <a:solidFill>
                            <a:schemeClr val="tx1"/>
                          </a:solidFill>
                        </a:rPr>
                        <a:t>Laba</a:t>
                      </a:r>
                      <a:r>
                        <a:rPr lang="en-US" sz="1400" dirty="0">
                          <a:solidFill>
                            <a:schemeClr val="tx1"/>
                          </a:solidFill>
                        </a:rPr>
                        <a:t> </a:t>
                      </a:r>
                      <a:r>
                        <a:rPr lang="en-US" sz="1400" dirty="0" err="1">
                          <a:solidFill>
                            <a:schemeClr val="tx1"/>
                          </a:solidFill>
                        </a:rPr>
                        <a:t>Rugi</a:t>
                      </a:r>
                      <a:endParaRPr lang="id-ID" sz="1400" dirty="0">
                        <a:solidFill>
                          <a:schemeClr val="tx1"/>
                        </a:solidFill>
                      </a:endParaRPr>
                    </a:p>
                  </a:txBody>
                  <a:tcPr/>
                </a:tc>
                <a:tc>
                  <a:txBody>
                    <a:bodyPr/>
                    <a:lstStyle/>
                    <a:p>
                      <a:pPr algn="ctr">
                        <a:lnSpc>
                          <a:spcPct val="80000"/>
                        </a:lnSpc>
                      </a:pPr>
                      <a:r>
                        <a:rPr lang="id-ID" sz="1400" dirty="0">
                          <a:solidFill>
                            <a:schemeClr val="tx1"/>
                          </a:solidFill>
                        </a:rPr>
                        <a:t>23</a:t>
                      </a:r>
                    </a:p>
                  </a:txBody>
                  <a:tcPr/>
                </a:tc>
                <a:tc>
                  <a:txBody>
                    <a:bodyPr/>
                    <a:lstStyle/>
                    <a:p>
                      <a:pPr>
                        <a:lnSpc>
                          <a:spcPct val="80000"/>
                        </a:lnSpc>
                      </a:pPr>
                      <a:r>
                        <a:rPr lang="en-US" sz="1400" dirty="0" err="1">
                          <a:solidFill>
                            <a:schemeClr val="tx1"/>
                          </a:solidFill>
                        </a:rPr>
                        <a:t>Pendapatan</a:t>
                      </a:r>
                      <a:r>
                        <a:rPr lang="en-US" sz="1400" dirty="0">
                          <a:solidFill>
                            <a:schemeClr val="tx1"/>
                          </a:solidFill>
                        </a:rPr>
                        <a:t> </a:t>
                      </a:r>
                      <a:r>
                        <a:rPr lang="en-US" sz="1400" baseline="0" dirty="0">
                          <a:solidFill>
                            <a:schemeClr val="tx1"/>
                          </a:solidFill>
                        </a:rPr>
                        <a:t>-  </a:t>
                      </a:r>
                      <a:r>
                        <a:rPr lang="en-US" sz="1400" baseline="0" dirty="0" err="1">
                          <a:solidFill>
                            <a:schemeClr val="tx1"/>
                          </a:solidFill>
                        </a:rPr>
                        <a:t>lampiran</a:t>
                      </a:r>
                      <a:r>
                        <a:rPr lang="en-US" sz="1400" baseline="0" dirty="0">
                          <a:solidFill>
                            <a:schemeClr val="tx1"/>
                          </a:solidFill>
                        </a:rPr>
                        <a:t> </a:t>
                      </a:r>
                      <a:r>
                        <a:rPr lang="en-US" sz="1400" baseline="0" dirty="0" err="1">
                          <a:solidFill>
                            <a:schemeClr val="tx1"/>
                          </a:solidFill>
                        </a:rPr>
                        <a:t>contoh</a:t>
                      </a:r>
                      <a:r>
                        <a:rPr lang="en-US" sz="1400" baseline="0" dirty="0">
                          <a:solidFill>
                            <a:schemeClr val="tx1"/>
                          </a:solidFill>
                        </a:rPr>
                        <a:t> </a:t>
                      </a:r>
                      <a:r>
                        <a:rPr lang="en-US" sz="1400" baseline="0" dirty="0" err="1">
                          <a:solidFill>
                            <a:schemeClr val="tx1"/>
                          </a:solidFill>
                        </a:rPr>
                        <a:t>pengakuan</a:t>
                      </a:r>
                      <a:r>
                        <a:rPr lang="en-US" sz="1400" baseline="0" dirty="0">
                          <a:solidFill>
                            <a:schemeClr val="tx1"/>
                          </a:solidFill>
                        </a:rPr>
                        <a:t> </a:t>
                      </a:r>
                      <a:r>
                        <a:rPr lang="en-US" sz="1400" baseline="0" dirty="0" err="1">
                          <a:solidFill>
                            <a:schemeClr val="tx1"/>
                          </a:solidFill>
                        </a:rPr>
                        <a:t>pendapatan</a:t>
                      </a:r>
                      <a:endParaRPr lang="id-ID" sz="1400" dirty="0">
                        <a:solidFill>
                          <a:schemeClr val="tx1"/>
                        </a:solidFill>
                      </a:endParaRPr>
                    </a:p>
                  </a:txBody>
                  <a:tcPr/>
                </a:tc>
                <a:extLst>
                  <a:ext uri="{0D108BD9-81ED-4DB2-BD59-A6C34878D82A}">
                    <a16:rowId xmlns:a16="http://schemas.microsoft.com/office/drawing/2014/main" val="10005"/>
                  </a:ext>
                </a:extLst>
              </a:tr>
              <a:tr h="407036">
                <a:tc>
                  <a:txBody>
                    <a:bodyPr/>
                    <a:lstStyle/>
                    <a:p>
                      <a:pPr algn="ctr">
                        <a:lnSpc>
                          <a:spcPct val="80000"/>
                        </a:lnSpc>
                      </a:pPr>
                      <a:r>
                        <a:rPr lang="id-ID" sz="1400" dirty="0"/>
                        <a:t>6</a:t>
                      </a:r>
                      <a:endParaRPr lang="id-ID" sz="1400" dirty="0">
                        <a:solidFill>
                          <a:schemeClr val="bg1"/>
                        </a:solidFill>
                      </a:endParaRPr>
                    </a:p>
                  </a:txBody>
                  <a:tcPr/>
                </a:tc>
                <a:tc>
                  <a:txBody>
                    <a:bodyPr/>
                    <a:lstStyle/>
                    <a:p>
                      <a:pPr>
                        <a:lnSpc>
                          <a:spcPct val="80000"/>
                        </a:lnSpc>
                      </a:pPr>
                      <a:r>
                        <a:rPr lang="id-ID" sz="1400" dirty="0">
                          <a:solidFill>
                            <a:schemeClr val="tx1"/>
                          </a:solidFill>
                        </a:rPr>
                        <a:t>Laporan Perubahan Ekuitas</a:t>
                      </a:r>
                      <a:r>
                        <a:rPr lang="en-US" sz="1400" dirty="0">
                          <a:solidFill>
                            <a:schemeClr val="tx1"/>
                          </a:solidFill>
                        </a:rPr>
                        <a:t> dan </a:t>
                      </a:r>
                      <a:r>
                        <a:rPr lang="en-US" sz="1400" dirty="0" err="1">
                          <a:solidFill>
                            <a:schemeClr val="tx1"/>
                          </a:solidFill>
                        </a:rPr>
                        <a:t>Laporan</a:t>
                      </a:r>
                      <a:r>
                        <a:rPr lang="en-US" sz="1400" dirty="0">
                          <a:solidFill>
                            <a:schemeClr val="tx1"/>
                          </a:solidFill>
                        </a:rPr>
                        <a:t> </a:t>
                      </a:r>
                      <a:r>
                        <a:rPr lang="en-US" sz="1400" dirty="0" err="1">
                          <a:solidFill>
                            <a:schemeClr val="tx1"/>
                          </a:solidFill>
                        </a:rPr>
                        <a:t>Laba</a:t>
                      </a:r>
                      <a:r>
                        <a:rPr lang="en-US" sz="1400" dirty="0">
                          <a:solidFill>
                            <a:schemeClr val="tx1"/>
                          </a:solidFill>
                        </a:rPr>
                        <a:t> </a:t>
                      </a:r>
                      <a:r>
                        <a:rPr lang="en-US" sz="1400" dirty="0" err="1">
                          <a:solidFill>
                            <a:schemeClr val="tx1"/>
                          </a:solidFill>
                        </a:rPr>
                        <a:t>rugi</a:t>
                      </a:r>
                      <a:r>
                        <a:rPr lang="en-US" sz="1400" dirty="0">
                          <a:solidFill>
                            <a:schemeClr val="tx1"/>
                          </a:solidFill>
                        </a:rPr>
                        <a:t> dan </a:t>
                      </a:r>
                      <a:r>
                        <a:rPr lang="en-US" sz="1400" dirty="0" err="1">
                          <a:solidFill>
                            <a:schemeClr val="tx1"/>
                          </a:solidFill>
                        </a:rPr>
                        <a:t>Saldo</a:t>
                      </a:r>
                      <a:r>
                        <a:rPr lang="en-US" sz="1400" dirty="0">
                          <a:solidFill>
                            <a:schemeClr val="tx1"/>
                          </a:solidFill>
                        </a:rPr>
                        <a:t> </a:t>
                      </a:r>
                      <a:r>
                        <a:rPr lang="en-US" sz="1400" dirty="0" err="1">
                          <a:solidFill>
                            <a:schemeClr val="tx1"/>
                          </a:solidFill>
                        </a:rPr>
                        <a:t>Laba</a:t>
                      </a:r>
                      <a:endParaRPr lang="id-ID" sz="1400" dirty="0">
                        <a:solidFill>
                          <a:schemeClr val="tx1"/>
                        </a:solidFill>
                      </a:endParaRPr>
                    </a:p>
                  </a:txBody>
                  <a:tcPr/>
                </a:tc>
                <a:tc>
                  <a:txBody>
                    <a:bodyPr/>
                    <a:lstStyle/>
                    <a:p>
                      <a:pPr algn="ctr">
                        <a:lnSpc>
                          <a:spcPct val="80000"/>
                        </a:lnSpc>
                      </a:pPr>
                      <a:r>
                        <a:rPr lang="id-ID" sz="1400" dirty="0">
                          <a:solidFill>
                            <a:schemeClr val="tx1"/>
                          </a:solidFill>
                        </a:rPr>
                        <a:t>24</a:t>
                      </a:r>
                    </a:p>
                  </a:txBody>
                  <a:tcPr/>
                </a:tc>
                <a:tc>
                  <a:txBody>
                    <a:bodyPr/>
                    <a:lstStyle/>
                    <a:p>
                      <a:pPr>
                        <a:lnSpc>
                          <a:spcPct val="80000"/>
                        </a:lnSpc>
                      </a:pPr>
                      <a:r>
                        <a:rPr lang="en-US" sz="1400" dirty="0" err="1">
                          <a:solidFill>
                            <a:schemeClr val="tx1"/>
                          </a:solidFill>
                        </a:rPr>
                        <a:t>Hibah</a:t>
                      </a:r>
                      <a:r>
                        <a:rPr lang="en-US" sz="1400" dirty="0">
                          <a:solidFill>
                            <a:schemeClr val="tx1"/>
                          </a:solidFill>
                        </a:rPr>
                        <a:t> </a:t>
                      </a:r>
                      <a:r>
                        <a:rPr lang="en-US" sz="1400" dirty="0" err="1">
                          <a:solidFill>
                            <a:schemeClr val="tx1"/>
                          </a:solidFill>
                        </a:rPr>
                        <a:t>Permerintah</a:t>
                      </a:r>
                      <a:endParaRPr lang="id-ID" sz="1400" dirty="0">
                        <a:solidFill>
                          <a:schemeClr val="tx1"/>
                        </a:solidFill>
                      </a:endParaRPr>
                    </a:p>
                  </a:txBody>
                  <a:tcPr/>
                </a:tc>
                <a:extLst>
                  <a:ext uri="{0D108BD9-81ED-4DB2-BD59-A6C34878D82A}">
                    <a16:rowId xmlns:a16="http://schemas.microsoft.com/office/drawing/2014/main" val="10006"/>
                  </a:ext>
                </a:extLst>
              </a:tr>
              <a:tr h="246515">
                <a:tc>
                  <a:txBody>
                    <a:bodyPr/>
                    <a:lstStyle/>
                    <a:p>
                      <a:pPr algn="ctr">
                        <a:lnSpc>
                          <a:spcPct val="80000"/>
                        </a:lnSpc>
                      </a:pPr>
                      <a:r>
                        <a:rPr lang="id-ID" sz="1400" dirty="0"/>
                        <a:t>7</a:t>
                      </a:r>
                      <a:endParaRPr lang="id-ID" sz="1400" dirty="0">
                        <a:solidFill>
                          <a:schemeClr val="bg1"/>
                        </a:solidFill>
                      </a:endParaRPr>
                    </a:p>
                  </a:txBody>
                  <a:tcPr/>
                </a:tc>
                <a:tc>
                  <a:txBody>
                    <a:bodyPr/>
                    <a:lstStyle/>
                    <a:p>
                      <a:pPr>
                        <a:lnSpc>
                          <a:spcPct val="80000"/>
                        </a:lnSpc>
                      </a:pPr>
                      <a:r>
                        <a:rPr lang="id-ID" sz="1400" dirty="0">
                          <a:solidFill>
                            <a:schemeClr val="tx1"/>
                          </a:solidFill>
                        </a:rPr>
                        <a:t>Laporan Arus Kas</a:t>
                      </a:r>
                    </a:p>
                  </a:txBody>
                  <a:tcPr/>
                </a:tc>
                <a:tc>
                  <a:txBody>
                    <a:bodyPr/>
                    <a:lstStyle/>
                    <a:p>
                      <a:pPr algn="ctr">
                        <a:lnSpc>
                          <a:spcPct val="80000"/>
                        </a:lnSpc>
                      </a:pPr>
                      <a:r>
                        <a:rPr lang="id-ID" sz="1400" dirty="0">
                          <a:solidFill>
                            <a:schemeClr val="tx1"/>
                          </a:solidFill>
                        </a:rPr>
                        <a:t>25</a:t>
                      </a:r>
                    </a:p>
                  </a:txBody>
                  <a:tcPr/>
                </a:tc>
                <a:tc>
                  <a:txBody>
                    <a:bodyPr/>
                    <a:lstStyle/>
                    <a:p>
                      <a:pPr marL="0" marR="0" lvl="0" indent="0" algn="l" defTabSz="914400" rtl="0" eaLnBrk="1" fontAlgn="auto" latinLnBrk="0" hangingPunct="1">
                        <a:lnSpc>
                          <a:spcPct val="80000"/>
                        </a:lnSpc>
                        <a:spcBef>
                          <a:spcPts val="0"/>
                        </a:spcBef>
                        <a:spcAft>
                          <a:spcPts val="0"/>
                        </a:spcAft>
                        <a:buClrTx/>
                        <a:buSzTx/>
                        <a:buFontTx/>
                        <a:buNone/>
                        <a:tabLst/>
                        <a:defRPr/>
                      </a:pPr>
                      <a:r>
                        <a:rPr lang="en-US" sz="1400" dirty="0" err="1">
                          <a:solidFill>
                            <a:schemeClr val="tx1"/>
                          </a:solidFill>
                        </a:rPr>
                        <a:t>Biaya</a:t>
                      </a:r>
                      <a:r>
                        <a:rPr lang="en-US" sz="1400" dirty="0">
                          <a:solidFill>
                            <a:schemeClr val="tx1"/>
                          </a:solidFill>
                        </a:rPr>
                        <a:t> </a:t>
                      </a:r>
                      <a:r>
                        <a:rPr lang="en-US" sz="1400" dirty="0" err="1">
                          <a:solidFill>
                            <a:schemeClr val="tx1"/>
                          </a:solidFill>
                        </a:rPr>
                        <a:t>Pinjaman</a:t>
                      </a:r>
                      <a:endParaRPr lang="id-ID" sz="1400" dirty="0">
                        <a:solidFill>
                          <a:schemeClr val="tx1"/>
                        </a:solidFill>
                      </a:endParaRPr>
                    </a:p>
                  </a:txBody>
                  <a:tcPr/>
                </a:tc>
                <a:extLst>
                  <a:ext uri="{0D108BD9-81ED-4DB2-BD59-A6C34878D82A}">
                    <a16:rowId xmlns:a16="http://schemas.microsoft.com/office/drawing/2014/main" val="10007"/>
                  </a:ext>
                </a:extLst>
              </a:tr>
              <a:tr h="246515">
                <a:tc>
                  <a:txBody>
                    <a:bodyPr/>
                    <a:lstStyle/>
                    <a:p>
                      <a:pPr algn="ctr">
                        <a:lnSpc>
                          <a:spcPct val="80000"/>
                        </a:lnSpc>
                      </a:pPr>
                      <a:r>
                        <a:rPr lang="id-ID" sz="1400" dirty="0"/>
                        <a:t>8</a:t>
                      </a:r>
                      <a:endParaRPr lang="id-ID" sz="1400" dirty="0">
                        <a:solidFill>
                          <a:schemeClr val="bg1"/>
                        </a:solidFill>
                      </a:endParaRPr>
                    </a:p>
                  </a:txBody>
                  <a:tcPr/>
                </a:tc>
                <a:tc>
                  <a:txBody>
                    <a:bodyPr/>
                    <a:lstStyle/>
                    <a:p>
                      <a:pPr>
                        <a:lnSpc>
                          <a:spcPct val="80000"/>
                        </a:lnSpc>
                      </a:pPr>
                      <a:r>
                        <a:rPr lang="id-ID" sz="1400" dirty="0">
                          <a:solidFill>
                            <a:schemeClr val="tx1"/>
                          </a:solidFill>
                        </a:rPr>
                        <a:t>Catatan</a:t>
                      </a:r>
                      <a:r>
                        <a:rPr lang="id-ID" sz="1400" baseline="0" dirty="0">
                          <a:solidFill>
                            <a:schemeClr val="tx1"/>
                          </a:solidFill>
                        </a:rPr>
                        <a:t> atas Laporan Keuangan</a:t>
                      </a:r>
                      <a:endParaRPr lang="id-ID" sz="1400" dirty="0">
                        <a:solidFill>
                          <a:schemeClr val="tx1"/>
                        </a:solidFill>
                      </a:endParaRPr>
                    </a:p>
                  </a:txBody>
                  <a:tcPr/>
                </a:tc>
                <a:tc>
                  <a:txBody>
                    <a:bodyPr/>
                    <a:lstStyle/>
                    <a:p>
                      <a:pPr algn="ctr">
                        <a:lnSpc>
                          <a:spcPct val="80000"/>
                        </a:lnSpc>
                      </a:pPr>
                      <a:r>
                        <a:rPr lang="id-ID" sz="1400" dirty="0">
                          <a:solidFill>
                            <a:schemeClr val="tx1"/>
                          </a:solidFill>
                        </a:rPr>
                        <a:t>26</a:t>
                      </a:r>
                    </a:p>
                  </a:txBody>
                  <a:tcPr/>
                </a:tc>
                <a:tc>
                  <a:txBody>
                    <a:bodyPr/>
                    <a:lstStyle/>
                    <a:p>
                      <a:pPr>
                        <a:lnSpc>
                          <a:spcPct val="80000"/>
                        </a:lnSpc>
                      </a:pPr>
                      <a:r>
                        <a:rPr lang="en-US" sz="1400" dirty="0" err="1">
                          <a:solidFill>
                            <a:schemeClr val="tx1"/>
                          </a:solidFill>
                        </a:rPr>
                        <a:t>Pembayaran</a:t>
                      </a:r>
                      <a:r>
                        <a:rPr lang="en-US" sz="1400" dirty="0">
                          <a:solidFill>
                            <a:schemeClr val="tx1"/>
                          </a:solidFill>
                        </a:rPr>
                        <a:t> </a:t>
                      </a:r>
                      <a:r>
                        <a:rPr lang="en-US" sz="1400" dirty="0" err="1">
                          <a:solidFill>
                            <a:schemeClr val="tx1"/>
                          </a:solidFill>
                        </a:rPr>
                        <a:t>Berbasis</a:t>
                      </a:r>
                      <a:r>
                        <a:rPr lang="en-US" sz="1400" dirty="0">
                          <a:solidFill>
                            <a:schemeClr val="tx1"/>
                          </a:solidFill>
                        </a:rPr>
                        <a:t> </a:t>
                      </a:r>
                      <a:r>
                        <a:rPr lang="en-US" sz="1400" dirty="0" err="1">
                          <a:solidFill>
                            <a:schemeClr val="tx1"/>
                          </a:solidFill>
                        </a:rPr>
                        <a:t>Saham</a:t>
                      </a:r>
                      <a:endParaRPr lang="id-ID" sz="1400" dirty="0">
                        <a:solidFill>
                          <a:schemeClr val="tx1"/>
                        </a:solidFill>
                      </a:endParaRPr>
                    </a:p>
                  </a:txBody>
                  <a:tcPr/>
                </a:tc>
                <a:extLst>
                  <a:ext uri="{0D108BD9-81ED-4DB2-BD59-A6C34878D82A}">
                    <a16:rowId xmlns:a16="http://schemas.microsoft.com/office/drawing/2014/main" val="10008"/>
                  </a:ext>
                </a:extLst>
              </a:tr>
              <a:tr h="246515">
                <a:tc>
                  <a:txBody>
                    <a:bodyPr/>
                    <a:lstStyle/>
                    <a:p>
                      <a:pPr algn="ctr">
                        <a:lnSpc>
                          <a:spcPct val="80000"/>
                        </a:lnSpc>
                      </a:pPr>
                      <a:r>
                        <a:rPr lang="id-ID" sz="1400" dirty="0"/>
                        <a:t>9</a:t>
                      </a:r>
                      <a:endParaRPr lang="id-ID" sz="1400" dirty="0">
                        <a:solidFill>
                          <a:schemeClr val="bg1"/>
                        </a:solidFill>
                      </a:endParaRPr>
                    </a:p>
                  </a:txBody>
                  <a:tcPr/>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dirty="0" err="1">
                          <a:solidFill>
                            <a:schemeClr val="tx1"/>
                          </a:solidFill>
                        </a:rPr>
                        <a:t>Laporan</a:t>
                      </a:r>
                      <a:r>
                        <a:rPr lang="en-US" sz="1400" dirty="0">
                          <a:solidFill>
                            <a:schemeClr val="tx1"/>
                          </a:solidFill>
                        </a:rPr>
                        <a:t> </a:t>
                      </a:r>
                      <a:r>
                        <a:rPr lang="en-US" sz="1400" dirty="0" err="1">
                          <a:solidFill>
                            <a:schemeClr val="tx1"/>
                          </a:solidFill>
                        </a:rPr>
                        <a:t>Keuangan</a:t>
                      </a:r>
                      <a:r>
                        <a:rPr lang="en-US" sz="1400" dirty="0">
                          <a:solidFill>
                            <a:schemeClr val="tx1"/>
                          </a:solidFill>
                        </a:rPr>
                        <a:t> </a:t>
                      </a:r>
                      <a:r>
                        <a:rPr lang="en-US" sz="1400" dirty="0" err="1">
                          <a:solidFill>
                            <a:schemeClr val="tx1"/>
                          </a:solidFill>
                        </a:rPr>
                        <a:t>Konsolidasian</a:t>
                      </a:r>
                      <a:r>
                        <a:rPr lang="en-US" sz="1400" dirty="0">
                          <a:solidFill>
                            <a:schemeClr val="tx1"/>
                          </a:solidFill>
                        </a:rPr>
                        <a:t> dan LK </a:t>
                      </a:r>
                      <a:r>
                        <a:rPr lang="en-US" sz="1400" dirty="0" err="1">
                          <a:solidFill>
                            <a:schemeClr val="tx1"/>
                          </a:solidFill>
                        </a:rPr>
                        <a:t>Tersendiri</a:t>
                      </a:r>
                      <a:endParaRPr lang="id-ID" sz="1400" dirty="0">
                        <a:solidFill>
                          <a:schemeClr val="tx1"/>
                        </a:solidFill>
                      </a:endParaRPr>
                    </a:p>
                  </a:txBody>
                  <a:tcPr/>
                </a:tc>
                <a:tc>
                  <a:txBody>
                    <a:bodyPr/>
                    <a:lstStyle/>
                    <a:p>
                      <a:pPr algn="ctr">
                        <a:lnSpc>
                          <a:spcPct val="80000"/>
                        </a:lnSpc>
                      </a:pPr>
                      <a:r>
                        <a:rPr lang="id-ID" sz="1400" b="1" dirty="0">
                          <a:solidFill>
                            <a:srgbClr val="FF0000"/>
                          </a:solidFill>
                        </a:rPr>
                        <a:t>27</a:t>
                      </a:r>
                    </a:p>
                  </a:txBody>
                  <a:tcPr/>
                </a:tc>
                <a:tc>
                  <a:txBody>
                    <a:bodyPr/>
                    <a:lstStyle/>
                    <a:p>
                      <a:pPr marL="0" marR="0" lvl="0" indent="0" algn="l" defTabSz="914400" rtl="0" eaLnBrk="1" fontAlgn="auto" latinLnBrk="0" hangingPunct="1">
                        <a:lnSpc>
                          <a:spcPct val="80000"/>
                        </a:lnSpc>
                        <a:spcBef>
                          <a:spcPts val="0"/>
                        </a:spcBef>
                        <a:spcAft>
                          <a:spcPts val="0"/>
                        </a:spcAft>
                        <a:buClrTx/>
                        <a:buSzTx/>
                        <a:buFontTx/>
                        <a:buNone/>
                        <a:tabLst/>
                        <a:defRPr/>
                      </a:pPr>
                      <a:r>
                        <a:rPr lang="en-US" sz="1400" b="1" dirty="0" err="1">
                          <a:solidFill>
                            <a:srgbClr val="FF0000"/>
                          </a:solidFill>
                        </a:rPr>
                        <a:t>Penurunan</a:t>
                      </a:r>
                      <a:r>
                        <a:rPr lang="en-US" sz="1400" b="1" dirty="0">
                          <a:solidFill>
                            <a:srgbClr val="FF0000"/>
                          </a:solidFill>
                        </a:rPr>
                        <a:t> Nilai </a:t>
                      </a:r>
                      <a:r>
                        <a:rPr lang="en-US" sz="1400" b="1" dirty="0" err="1">
                          <a:solidFill>
                            <a:srgbClr val="FF0000"/>
                          </a:solidFill>
                        </a:rPr>
                        <a:t>Aset</a:t>
                      </a:r>
                      <a:endParaRPr lang="id-ID" sz="1400" b="1" dirty="0">
                        <a:solidFill>
                          <a:srgbClr val="FF0000"/>
                        </a:solidFill>
                      </a:endParaRPr>
                    </a:p>
                  </a:txBody>
                  <a:tcPr/>
                </a:tc>
                <a:extLst>
                  <a:ext uri="{0D108BD9-81ED-4DB2-BD59-A6C34878D82A}">
                    <a16:rowId xmlns:a16="http://schemas.microsoft.com/office/drawing/2014/main" val="10009"/>
                  </a:ext>
                </a:extLst>
              </a:tr>
              <a:tr h="246515">
                <a:tc>
                  <a:txBody>
                    <a:bodyPr/>
                    <a:lstStyle/>
                    <a:p>
                      <a:pPr algn="ctr">
                        <a:lnSpc>
                          <a:spcPct val="80000"/>
                        </a:lnSpc>
                      </a:pPr>
                      <a:r>
                        <a:rPr lang="id-ID" sz="1400" dirty="0"/>
                        <a:t>10</a:t>
                      </a:r>
                      <a:endParaRPr lang="id-ID" sz="1400" dirty="0">
                        <a:solidFill>
                          <a:schemeClr val="bg1"/>
                        </a:solidFill>
                      </a:endParaRPr>
                    </a:p>
                  </a:txBody>
                  <a:tcPr/>
                </a:tc>
                <a:tc>
                  <a:txBody>
                    <a:bodyPr/>
                    <a:lstStyle/>
                    <a:p>
                      <a:pPr marL="0" marR="0" lvl="0" indent="0" algn="l" defTabSz="914400" rtl="0" eaLnBrk="1" fontAlgn="auto" latinLnBrk="0" hangingPunct="1">
                        <a:lnSpc>
                          <a:spcPct val="80000"/>
                        </a:lnSpc>
                        <a:spcBef>
                          <a:spcPts val="0"/>
                        </a:spcBef>
                        <a:spcAft>
                          <a:spcPts val="0"/>
                        </a:spcAft>
                        <a:buClrTx/>
                        <a:buSzTx/>
                        <a:buFontTx/>
                        <a:buNone/>
                        <a:tabLst/>
                        <a:defRPr/>
                      </a:pPr>
                      <a:r>
                        <a:rPr lang="id-ID" sz="1400" dirty="0">
                          <a:solidFill>
                            <a:schemeClr val="tx1"/>
                          </a:solidFill>
                        </a:rPr>
                        <a:t>Kebijakan Akuntansi, </a:t>
                      </a:r>
                      <a:r>
                        <a:rPr lang="en-US" sz="1400" dirty="0" err="1">
                          <a:solidFill>
                            <a:schemeClr val="tx1"/>
                          </a:solidFill>
                        </a:rPr>
                        <a:t>Estimasi</a:t>
                      </a:r>
                      <a:r>
                        <a:rPr lang="en-US" sz="1400" dirty="0">
                          <a:solidFill>
                            <a:schemeClr val="tx1"/>
                          </a:solidFill>
                        </a:rPr>
                        <a:t> dan </a:t>
                      </a:r>
                      <a:r>
                        <a:rPr lang="id-ID" sz="1400" dirty="0">
                          <a:solidFill>
                            <a:schemeClr val="tx1"/>
                          </a:solidFill>
                        </a:rPr>
                        <a:t>Kesalahan</a:t>
                      </a:r>
                    </a:p>
                  </a:txBody>
                  <a:tcPr/>
                </a:tc>
                <a:tc>
                  <a:txBody>
                    <a:bodyPr/>
                    <a:lstStyle/>
                    <a:p>
                      <a:pPr algn="ctr">
                        <a:lnSpc>
                          <a:spcPct val="80000"/>
                        </a:lnSpc>
                      </a:pPr>
                      <a:r>
                        <a:rPr lang="id-ID" sz="1400" dirty="0">
                          <a:solidFill>
                            <a:schemeClr val="tx1"/>
                          </a:solidFill>
                        </a:rPr>
                        <a:t>28</a:t>
                      </a:r>
                    </a:p>
                  </a:txBody>
                  <a:tcPr/>
                </a:tc>
                <a:tc>
                  <a:txBody>
                    <a:bodyPr/>
                    <a:lstStyle/>
                    <a:p>
                      <a:pPr marL="0" marR="0" lvl="0" indent="0" algn="l" defTabSz="914400" rtl="0" eaLnBrk="1" fontAlgn="auto" latinLnBrk="0" hangingPunct="1">
                        <a:lnSpc>
                          <a:spcPct val="80000"/>
                        </a:lnSpc>
                        <a:spcBef>
                          <a:spcPts val="0"/>
                        </a:spcBef>
                        <a:spcAft>
                          <a:spcPts val="0"/>
                        </a:spcAft>
                        <a:buClrTx/>
                        <a:buSzTx/>
                        <a:buFontTx/>
                        <a:buNone/>
                        <a:tabLst/>
                        <a:defRPr/>
                      </a:pPr>
                      <a:r>
                        <a:rPr lang="en-US" sz="1400" dirty="0" err="1">
                          <a:solidFill>
                            <a:schemeClr val="tx1"/>
                          </a:solidFill>
                        </a:rPr>
                        <a:t>Imbalan</a:t>
                      </a:r>
                      <a:r>
                        <a:rPr lang="en-US" sz="1400" dirty="0">
                          <a:solidFill>
                            <a:schemeClr val="tx1"/>
                          </a:solidFill>
                        </a:rPr>
                        <a:t> </a:t>
                      </a:r>
                      <a:r>
                        <a:rPr lang="en-US" sz="1400" dirty="0" err="1">
                          <a:solidFill>
                            <a:schemeClr val="tx1"/>
                          </a:solidFill>
                        </a:rPr>
                        <a:t>Kerja</a:t>
                      </a:r>
                      <a:endParaRPr lang="id-ID" sz="1400" dirty="0">
                        <a:solidFill>
                          <a:schemeClr val="tx1"/>
                        </a:solidFill>
                      </a:endParaRPr>
                    </a:p>
                  </a:txBody>
                  <a:tcPr/>
                </a:tc>
                <a:extLst>
                  <a:ext uri="{0D108BD9-81ED-4DB2-BD59-A6C34878D82A}">
                    <a16:rowId xmlns:a16="http://schemas.microsoft.com/office/drawing/2014/main" val="10010"/>
                  </a:ext>
                </a:extLst>
              </a:tr>
              <a:tr h="246515">
                <a:tc>
                  <a:txBody>
                    <a:bodyPr/>
                    <a:lstStyle/>
                    <a:p>
                      <a:pPr algn="ctr">
                        <a:lnSpc>
                          <a:spcPct val="80000"/>
                        </a:lnSpc>
                      </a:pPr>
                      <a:r>
                        <a:rPr lang="id-ID" sz="1400" dirty="0"/>
                        <a:t>11</a:t>
                      </a:r>
                      <a:endParaRPr lang="id-ID" sz="1400" dirty="0">
                        <a:solidFill>
                          <a:schemeClr val="bg1"/>
                        </a:solidFill>
                      </a:endParaRPr>
                    </a:p>
                  </a:txBody>
                  <a:tcPr/>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sz="1400" dirty="0" err="1">
                          <a:solidFill>
                            <a:schemeClr val="tx1"/>
                          </a:solidFill>
                        </a:rPr>
                        <a:t>Instrumen</a:t>
                      </a:r>
                      <a:r>
                        <a:rPr lang="en-US" sz="1400" dirty="0">
                          <a:solidFill>
                            <a:schemeClr val="tx1"/>
                          </a:solidFill>
                        </a:rPr>
                        <a:t> </a:t>
                      </a:r>
                      <a:r>
                        <a:rPr lang="en-US" sz="1400" dirty="0" err="1">
                          <a:solidFill>
                            <a:schemeClr val="tx1"/>
                          </a:solidFill>
                        </a:rPr>
                        <a:t>Keuangan</a:t>
                      </a:r>
                      <a:r>
                        <a:rPr lang="en-US" sz="1400" dirty="0">
                          <a:solidFill>
                            <a:schemeClr val="tx1"/>
                          </a:solidFill>
                        </a:rPr>
                        <a:t> Dasar</a:t>
                      </a:r>
                      <a:endParaRPr lang="id-ID" sz="1400" dirty="0">
                        <a:solidFill>
                          <a:schemeClr val="tx1"/>
                        </a:solidFill>
                      </a:endParaRPr>
                    </a:p>
                  </a:txBody>
                  <a:tcPr/>
                </a:tc>
                <a:tc>
                  <a:txBody>
                    <a:bodyPr/>
                    <a:lstStyle/>
                    <a:p>
                      <a:pPr algn="ctr">
                        <a:lnSpc>
                          <a:spcPct val="80000"/>
                        </a:lnSpc>
                      </a:pPr>
                      <a:r>
                        <a:rPr lang="id-ID" sz="1400" dirty="0">
                          <a:solidFill>
                            <a:schemeClr val="tx1"/>
                          </a:solidFill>
                        </a:rPr>
                        <a:t>29</a:t>
                      </a:r>
                    </a:p>
                  </a:txBody>
                  <a:tcPr/>
                </a:tc>
                <a:tc>
                  <a:txBody>
                    <a:bodyPr/>
                    <a:lstStyle/>
                    <a:p>
                      <a:pPr marL="0" marR="0" lvl="0" indent="0" algn="l" defTabSz="914400" rtl="0" eaLnBrk="1" fontAlgn="auto" latinLnBrk="0" hangingPunct="1">
                        <a:lnSpc>
                          <a:spcPct val="80000"/>
                        </a:lnSpc>
                        <a:spcBef>
                          <a:spcPts val="0"/>
                        </a:spcBef>
                        <a:spcAft>
                          <a:spcPts val="0"/>
                        </a:spcAft>
                        <a:buClrTx/>
                        <a:buSzTx/>
                        <a:buFontTx/>
                        <a:buNone/>
                        <a:tabLst/>
                        <a:defRPr/>
                      </a:pPr>
                      <a:r>
                        <a:rPr lang="en-US" sz="1400" dirty="0" err="1">
                          <a:solidFill>
                            <a:schemeClr val="tx1"/>
                          </a:solidFill>
                        </a:rPr>
                        <a:t>Pajak</a:t>
                      </a:r>
                      <a:r>
                        <a:rPr lang="en-US" sz="1400" dirty="0">
                          <a:solidFill>
                            <a:schemeClr val="tx1"/>
                          </a:solidFill>
                        </a:rPr>
                        <a:t> </a:t>
                      </a:r>
                      <a:r>
                        <a:rPr lang="en-US" sz="1400" dirty="0" err="1">
                          <a:solidFill>
                            <a:schemeClr val="tx1"/>
                          </a:solidFill>
                        </a:rPr>
                        <a:t>Penghasilan</a:t>
                      </a:r>
                      <a:endParaRPr lang="id-ID" sz="1400" dirty="0">
                        <a:solidFill>
                          <a:schemeClr val="tx1"/>
                        </a:solidFill>
                      </a:endParaRPr>
                    </a:p>
                  </a:txBody>
                  <a:tcPr/>
                </a:tc>
                <a:extLst>
                  <a:ext uri="{0D108BD9-81ED-4DB2-BD59-A6C34878D82A}">
                    <a16:rowId xmlns:a16="http://schemas.microsoft.com/office/drawing/2014/main" val="10011"/>
                  </a:ext>
                </a:extLst>
              </a:tr>
              <a:tr h="246515">
                <a:tc>
                  <a:txBody>
                    <a:bodyPr/>
                    <a:lstStyle/>
                    <a:p>
                      <a:pPr algn="ctr">
                        <a:lnSpc>
                          <a:spcPct val="80000"/>
                        </a:lnSpc>
                      </a:pPr>
                      <a:r>
                        <a:rPr lang="id-ID" sz="1400" dirty="0"/>
                        <a:t>12</a:t>
                      </a:r>
                      <a:endParaRPr lang="id-ID" sz="1400" dirty="0">
                        <a:solidFill>
                          <a:schemeClr val="bg1"/>
                        </a:solidFill>
                      </a:endParaRPr>
                    </a:p>
                  </a:txBody>
                  <a:tcPr/>
                </a:tc>
                <a:tc>
                  <a:txBody>
                    <a:bodyPr/>
                    <a:lstStyle/>
                    <a:p>
                      <a:pPr>
                        <a:lnSpc>
                          <a:spcPct val="80000"/>
                        </a:lnSpc>
                      </a:pPr>
                      <a:r>
                        <a:rPr lang="en-US" sz="1400" dirty="0" err="1">
                          <a:solidFill>
                            <a:schemeClr val="tx1"/>
                          </a:solidFill>
                        </a:rPr>
                        <a:t>Isu</a:t>
                      </a:r>
                      <a:r>
                        <a:rPr lang="en-US" sz="1400" dirty="0">
                          <a:solidFill>
                            <a:schemeClr val="tx1"/>
                          </a:solidFill>
                        </a:rPr>
                        <a:t> </a:t>
                      </a:r>
                      <a:r>
                        <a:rPr lang="en-US" sz="1400" dirty="0" err="1">
                          <a:solidFill>
                            <a:schemeClr val="tx1"/>
                          </a:solidFill>
                        </a:rPr>
                        <a:t>terkait</a:t>
                      </a:r>
                      <a:r>
                        <a:rPr lang="en-US" sz="1400" dirty="0">
                          <a:solidFill>
                            <a:schemeClr val="tx1"/>
                          </a:solidFill>
                        </a:rPr>
                        <a:t> </a:t>
                      </a:r>
                      <a:r>
                        <a:rPr lang="en-US" sz="1400" dirty="0" err="1">
                          <a:solidFill>
                            <a:schemeClr val="tx1"/>
                          </a:solidFill>
                        </a:rPr>
                        <a:t>Instrumen</a:t>
                      </a:r>
                      <a:r>
                        <a:rPr lang="en-US" sz="1400" dirty="0">
                          <a:solidFill>
                            <a:schemeClr val="tx1"/>
                          </a:solidFill>
                        </a:rPr>
                        <a:t> </a:t>
                      </a:r>
                      <a:r>
                        <a:rPr lang="en-US" sz="1400" dirty="0" err="1">
                          <a:solidFill>
                            <a:schemeClr val="tx1"/>
                          </a:solidFill>
                        </a:rPr>
                        <a:t>Keuangan</a:t>
                      </a:r>
                      <a:r>
                        <a:rPr lang="en-US" sz="1400" dirty="0">
                          <a:solidFill>
                            <a:schemeClr val="tx1"/>
                          </a:solidFill>
                        </a:rPr>
                        <a:t> Lain</a:t>
                      </a:r>
                      <a:endParaRPr lang="id-ID" sz="1400" dirty="0">
                        <a:solidFill>
                          <a:schemeClr val="tx1"/>
                        </a:solidFill>
                      </a:endParaRPr>
                    </a:p>
                  </a:txBody>
                  <a:tcPr/>
                </a:tc>
                <a:tc>
                  <a:txBody>
                    <a:bodyPr/>
                    <a:lstStyle/>
                    <a:p>
                      <a:pPr algn="ctr">
                        <a:lnSpc>
                          <a:spcPct val="80000"/>
                        </a:lnSpc>
                      </a:pPr>
                      <a:r>
                        <a:rPr lang="id-ID" sz="1400" dirty="0">
                          <a:solidFill>
                            <a:schemeClr val="tx1"/>
                          </a:solidFill>
                        </a:rPr>
                        <a:t>30</a:t>
                      </a:r>
                    </a:p>
                  </a:txBody>
                  <a:tcPr/>
                </a:tc>
                <a:tc>
                  <a:txBody>
                    <a:bodyPr/>
                    <a:lstStyle/>
                    <a:p>
                      <a:pPr>
                        <a:lnSpc>
                          <a:spcPct val="80000"/>
                        </a:lnSpc>
                      </a:pPr>
                      <a:r>
                        <a:rPr lang="en-US" sz="1400" dirty="0" err="1">
                          <a:solidFill>
                            <a:schemeClr val="tx1"/>
                          </a:solidFill>
                        </a:rPr>
                        <a:t>Penjabaran</a:t>
                      </a:r>
                      <a:r>
                        <a:rPr lang="en-US" sz="1400" dirty="0">
                          <a:solidFill>
                            <a:schemeClr val="tx1"/>
                          </a:solidFill>
                        </a:rPr>
                        <a:t> </a:t>
                      </a:r>
                      <a:r>
                        <a:rPr lang="en-US" sz="1400" dirty="0" err="1">
                          <a:solidFill>
                            <a:schemeClr val="tx1"/>
                          </a:solidFill>
                        </a:rPr>
                        <a:t>Valuta</a:t>
                      </a:r>
                      <a:r>
                        <a:rPr lang="en-US" sz="1400" dirty="0">
                          <a:solidFill>
                            <a:schemeClr val="tx1"/>
                          </a:solidFill>
                        </a:rPr>
                        <a:t> </a:t>
                      </a:r>
                      <a:r>
                        <a:rPr lang="en-US" sz="1400" dirty="0" err="1">
                          <a:solidFill>
                            <a:schemeClr val="tx1"/>
                          </a:solidFill>
                        </a:rPr>
                        <a:t>Asing</a:t>
                      </a:r>
                      <a:endParaRPr lang="id-ID" sz="1400" dirty="0">
                        <a:solidFill>
                          <a:schemeClr val="tx1"/>
                        </a:solidFill>
                      </a:endParaRPr>
                    </a:p>
                  </a:txBody>
                  <a:tcPr/>
                </a:tc>
                <a:extLst>
                  <a:ext uri="{0D108BD9-81ED-4DB2-BD59-A6C34878D82A}">
                    <a16:rowId xmlns:a16="http://schemas.microsoft.com/office/drawing/2014/main" val="10012"/>
                  </a:ext>
                </a:extLst>
              </a:tr>
              <a:tr h="246515">
                <a:tc>
                  <a:txBody>
                    <a:bodyPr/>
                    <a:lstStyle/>
                    <a:p>
                      <a:pPr algn="ctr">
                        <a:lnSpc>
                          <a:spcPct val="80000"/>
                        </a:lnSpc>
                      </a:pPr>
                      <a:r>
                        <a:rPr lang="id-ID" sz="1400" dirty="0"/>
                        <a:t>13</a:t>
                      </a:r>
                      <a:endParaRPr lang="id-ID" sz="1400" dirty="0">
                        <a:solidFill>
                          <a:schemeClr val="bg1"/>
                        </a:solidFill>
                      </a:endParaRPr>
                    </a:p>
                  </a:txBody>
                  <a:tcPr/>
                </a:tc>
                <a:tc>
                  <a:txBody>
                    <a:bodyPr/>
                    <a:lstStyle/>
                    <a:p>
                      <a:pPr>
                        <a:lnSpc>
                          <a:spcPct val="80000"/>
                        </a:lnSpc>
                      </a:pPr>
                      <a:r>
                        <a:rPr lang="id-ID" sz="1400" dirty="0">
                          <a:solidFill>
                            <a:schemeClr val="tx1"/>
                          </a:solidFill>
                        </a:rPr>
                        <a:t>Persediaan</a:t>
                      </a:r>
                    </a:p>
                  </a:txBody>
                  <a:tcPr/>
                </a:tc>
                <a:tc>
                  <a:txBody>
                    <a:bodyPr/>
                    <a:lstStyle/>
                    <a:p>
                      <a:pPr algn="ctr">
                        <a:lnSpc>
                          <a:spcPct val="80000"/>
                        </a:lnSpc>
                      </a:pPr>
                      <a:r>
                        <a:rPr lang="en-US" sz="1400" dirty="0">
                          <a:solidFill>
                            <a:schemeClr val="tx1"/>
                          </a:solidFill>
                        </a:rPr>
                        <a:t>31</a:t>
                      </a:r>
                      <a:endParaRPr lang="id-ID" sz="1400" dirty="0">
                        <a:solidFill>
                          <a:schemeClr val="tx1"/>
                        </a:solidFill>
                      </a:endParaRPr>
                    </a:p>
                  </a:txBody>
                  <a:tcPr/>
                </a:tc>
                <a:tc>
                  <a:txBody>
                    <a:bodyPr/>
                    <a:lstStyle/>
                    <a:p>
                      <a:pPr>
                        <a:lnSpc>
                          <a:spcPct val="80000"/>
                        </a:lnSpc>
                      </a:pPr>
                      <a:r>
                        <a:rPr lang="en-US" sz="1400" dirty="0" err="1">
                          <a:solidFill>
                            <a:schemeClr val="tx1"/>
                          </a:solidFill>
                        </a:rPr>
                        <a:t>Hiperinflasi</a:t>
                      </a:r>
                      <a:endParaRPr lang="id-ID" sz="1400" dirty="0">
                        <a:solidFill>
                          <a:schemeClr val="tx1"/>
                        </a:solidFill>
                      </a:endParaRPr>
                    </a:p>
                  </a:txBody>
                  <a:tcPr/>
                </a:tc>
                <a:extLst>
                  <a:ext uri="{0D108BD9-81ED-4DB2-BD59-A6C34878D82A}">
                    <a16:rowId xmlns:a16="http://schemas.microsoft.com/office/drawing/2014/main" val="10013"/>
                  </a:ext>
                </a:extLst>
              </a:tr>
              <a:tr h="246515">
                <a:tc>
                  <a:txBody>
                    <a:bodyPr/>
                    <a:lstStyle/>
                    <a:p>
                      <a:pPr algn="ctr">
                        <a:lnSpc>
                          <a:spcPct val="80000"/>
                        </a:lnSpc>
                      </a:pPr>
                      <a:r>
                        <a:rPr lang="id-ID" sz="1400" dirty="0"/>
                        <a:t>14</a:t>
                      </a:r>
                      <a:endParaRPr lang="id-ID" sz="1400" dirty="0">
                        <a:solidFill>
                          <a:schemeClr val="bg1"/>
                        </a:solidFill>
                      </a:endParaRPr>
                    </a:p>
                  </a:txBody>
                  <a:tcPr/>
                </a:tc>
                <a:tc>
                  <a:txBody>
                    <a:bodyPr/>
                    <a:lstStyle/>
                    <a:p>
                      <a:pPr>
                        <a:lnSpc>
                          <a:spcPct val="80000"/>
                        </a:lnSpc>
                      </a:pPr>
                      <a:r>
                        <a:rPr lang="id-ID" sz="1400" dirty="0">
                          <a:solidFill>
                            <a:schemeClr val="tx1"/>
                          </a:solidFill>
                        </a:rPr>
                        <a:t>Investasi pada Entitas Asosiasi</a:t>
                      </a:r>
                    </a:p>
                  </a:txBody>
                  <a:tcPr/>
                </a:tc>
                <a:tc>
                  <a:txBody>
                    <a:bodyPr/>
                    <a:lstStyle/>
                    <a:p>
                      <a:pPr algn="ctr">
                        <a:lnSpc>
                          <a:spcPct val="80000"/>
                        </a:lnSpc>
                      </a:pPr>
                      <a:r>
                        <a:rPr lang="en-US" sz="1400" dirty="0">
                          <a:solidFill>
                            <a:schemeClr val="tx1"/>
                          </a:solidFill>
                        </a:rPr>
                        <a:t>32</a:t>
                      </a:r>
                      <a:endParaRPr lang="id-ID" sz="1400" dirty="0">
                        <a:solidFill>
                          <a:schemeClr val="tx1"/>
                        </a:solidFill>
                      </a:endParaRPr>
                    </a:p>
                  </a:txBody>
                  <a:tcPr/>
                </a:tc>
                <a:tc>
                  <a:txBody>
                    <a:bodyPr/>
                    <a:lstStyle/>
                    <a:p>
                      <a:pPr marL="0" marR="0" lvl="0" indent="0" algn="l" defTabSz="914400" rtl="0" eaLnBrk="1" fontAlgn="auto" latinLnBrk="0" hangingPunct="1">
                        <a:lnSpc>
                          <a:spcPct val="80000"/>
                        </a:lnSpc>
                        <a:spcBef>
                          <a:spcPts val="0"/>
                        </a:spcBef>
                        <a:spcAft>
                          <a:spcPts val="0"/>
                        </a:spcAft>
                        <a:buClrTx/>
                        <a:buSzTx/>
                        <a:buFontTx/>
                        <a:buNone/>
                        <a:tabLst/>
                        <a:defRPr/>
                      </a:pPr>
                      <a:r>
                        <a:rPr lang="en-US" sz="1400" dirty="0" err="1">
                          <a:solidFill>
                            <a:schemeClr val="tx1"/>
                          </a:solidFill>
                        </a:rPr>
                        <a:t>Peristiwa</a:t>
                      </a:r>
                      <a:r>
                        <a:rPr lang="en-US" sz="1400" dirty="0">
                          <a:solidFill>
                            <a:schemeClr val="tx1"/>
                          </a:solidFill>
                        </a:rPr>
                        <a:t> </a:t>
                      </a:r>
                      <a:r>
                        <a:rPr lang="en-US" sz="1400" dirty="0" err="1">
                          <a:solidFill>
                            <a:schemeClr val="tx1"/>
                          </a:solidFill>
                        </a:rPr>
                        <a:t>setelah</a:t>
                      </a:r>
                      <a:r>
                        <a:rPr lang="en-US" sz="1400" dirty="0">
                          <a:solidFill>
                            <a:schemeClr val="tx1"/>
                          </a:solidFill>
                        </a:rPr>
                        <a:t> </a:t>
                      </a:r>
                      <a:r>
                        <a:rPr lang="en-US" sz="1400" dirty="0" err="1">
                          <a:solidFill>
                            <a:schemeClr val="tx1"/>
                          </a:solidFill>
                        </a:rPr>
                        <a:t>akhir</a:t>
                      </a:r>
                      <a:r>
                        <a:rPr lang="en-US" sz="1400" dirty="0">
                          <a:solidFill>
                            <a:schemeClr val="tx1"/>
                          </a:solidFill>
                        </a:rPr>
                        <a:t> </a:t>
                      </a:r>
                      <a:r>
                        <a:rPr lang="en-US" sz="1400" dirty="0" err="1">
                          <a:solidFill>
                            <a:schemeClr val="tx1"/>
                          </a:solidFill>
                        </a:rPr>
                        <a:t>Periode</a:t>
                      </a:r>
                      <a:r>
                        <a:rPr lang="en-US" sz="1400" dirty="0">
                          <a:solidFill>
                            <a:schemeClr val="tx1"/>
                          </a:solidFill>
                        </a:rPr>
                        <a:t> </a:t>
                      </a:r>
                      <a:r>
                        <a:rPr lang="en-US" sz="1400" dirty="0" err="1">
                          <a:solidFill>
                            <a:schemeClr val="tx1"/>
                          </a:solidFill>
                        </a:rPr>
                        <a:t>Pelaporan</a:t>
                      </a:r>
                      <a:endParaRPr lang="id-ID" sz="1400" dirty="0">
                        <a:solidFill>
                          <a:schemeClr val="tx1"/>
                        </a:solidFill>
                      </a:endParaRPr>
                    </a:p>
                  </a:txBody>
                  <a:tcPr/>
                </a:tc>
                <a:extLst>
                  <a:ext uri="{0D108BD9-81ED-4DB2-BD59-A6C34878D82A}">
                    <a16:rowId xmlns:a16="http://schemas.microsoft.com/office/drawing/2014/main" val="10014"/>
                  </a:ext>
                </a:extLst>
              </a:tr>
              <a:tr h="246515">
                <a:tc>
                  <a:txBody>
                    <a:bodyPr/>
                    <a:lstStyle/>
                    <a:p>
                      <a:pPr algn="ctr">
                        <a:lnSpc>
                          <a:spcPct val="80000"/>
                        </a:lnSpc>
                      </a:pPr>
                      <a:r>
                        <a:rPr lang="id-ID" sz="1400" dirty="0"/>
                        <a:t>15</a:t>
                      </a:r>
                      <a:endParaRPr lang="id-ID" sz="1400" dirty="0">
                        <a:solidFill>
                          <a:schemeClr val="bg1"/>
                        </a:solidFill>
                      </a:endParaRPr>
                    </a:p>
                  </a:txBody>
                  <a:tcPr/>
                </a:tc>
                <a:tc>
                  <a:txBody>
                    <a:bodyPr/>
                    <a:lstStyle/>
                    <a:p>
                      <a:pPr>
                        <a:lnSpc>
                          <a:spcPct val="80000"/>
                        </a:lnSpc>
                      </a:pPr>
                      <a:r>
                        <a:rPr lang="id-ID" sz="1400" dirty="0">
                          <a:solidFill>
                            <a:schemeClr val="tx1"/>
                          </a:solidFill>
                        </a:rPr>
                        <a:t>Investasi pada</a:t>
                      </a:r>
                      <a:r>
                        <a:rPr lang="id-ID" sz="1400" baseline="0" dirty="0">
                          <a:solidFill>
                            <a:schemeClr val="tx1"/>
                          </a:solidFill>
                        </a:rPr>
                        <a:t> Ventur</a:t>
                      </a:r>
                      <a:r>
                        <a:rPr lang="en-US" sz="1400" baseline="0" dirty="0">
                          <a:solidFill>
                            <a:schemeClr val="tx1"/>
                          </a:solidFill>
                        </a:rPr>
                        <a:t>a Bersama</a:t>
                      </a:r>
                      <a:endParaRPr lang="id-ID" sz="1400" dirty="0">
                        <a:solidFill>
                          <a:schemeClr val="tx1"/>
                        </a:solidFill>
                      </a:endParaRPr>
                    </a:p>
                  </a:txBody>
                  <a:tcPr/>
                </a:tc>
                <a:tc>
                  <a:txBody>
                    <a:bodyPr/>
                    <a:lstStyle/>
                    <a:p>
                      <a:pPr algn="ctr">
                        <a:lnSpc>
                          <a:spcPct val="80000"/>
                        </a:lnSpc>
                      </a:pPr>
                      <a:r>
                        <a:rPr lang="en-US" sz="1400" dirty="0">
                          <a:solidFill>
                            <a:schemeClr val="tx1"/>
                          </a:solidFill>
                        </a:rPr>
                        <a:t>33</a:t>
                      </a:r>
                      <a:endParaRPr lang="id-ID" sz="1400" dirty="0">
                        <a:solidFill>
                          <a:schemeClr val="tx1"/>
                        </a:solidFill>
                      </a:endParaRPr>
                    </a:p>
                  </a:txBody>
                  <a:tcPr/>
                </a:tc>
                <a:tc>
                  <a:txBody>
                    <a:bodyPr/>
                    <a:lstStyle/>
                    <a:p>
                      <a:pPr>
                        <a:lnSpc>
                          <a:spcPct val="80000"/>
                        </a:lnSpc>
                      </a:pPr>
                      <a:r>
                        <a:rPr lang="en-US" sz="1400" dirty="0" err="1">
                          <a:solidFill>
                            <a:schemeClr val="tx1"/>
                          </a:solidFill>
                        </a:rPr>
                        <a:t>Pengungkapan</a:t>
                      </a:r>
                      <a:r>
                        <a:rPr lang="en-US" sz="1400" dirty="0">
                          <a:solidFill>
                            <a:schemeClr val="tx1"/>
                          </a:solidFill>
                        </a:rPr>
                        <a:t> </a:t>
                      </a:r>
                      <a:r>
                        <a:rPr lang="en-US" sz="1400" dirty="0" err="1">
                          <a:solidFill>
                            <a:schemeClr val="tx1"/>
                          </a:solidFill>
                        </a:rPr>
                        <a:t>Pihak</a:t>
                      </a:r>
                      <a:r>
                        <a:rPr lang="en-US" sz="1400" dirty="0">
                          <a:solidFill>
                            <a:schemeClr val="tx1"/>
                          </a:solidFill>
                        </a:rPr>
                        <a:t> </a:t>
                      </a:r>
                      <a:r>
                        <a:rPr lang="en-US" sz="1400" dirty="0" err="1">
                          <a:solidFill>
                            <a:schemeClr val="tx1"/>
                          </a:solidFill>
                        </a:rPr>
                        <a:t>Berelasi</a:t>
                      </a:r>
                      <a:endParaRPr lang="id-ID" sz="1400" dirty="0">
                        <a:solidFill>
                          <a:schemeClr val="tx1"/>
                        </a:solidFill>
                      </a:endParaRPr>
                    </a:p>
                  </a:txBody>
                  <a:tcPr/>
                </a:tc>
                <a:extLst>
                  <a:ext uri="{0D108BD9-81ED-4DB2-BD59-A6C34878D82A}">
                    <a16:rowId xmlns:a16="http://schemas.microsoft.com/office/drawing/2014/main" val="10015"/>
                  </a:ext>
                </a:extLst>
              </a:tr>
              <a:tr h="246515">
                <a:tc>
                  <a:txBody>
                    <a:bodyPr/>
                    <a:lstStyle/>
                    <a:p>
                      <a:pPr algn="ctr">
                        <a:lnSpc>
                          <a:spcPct val="80000"/>
                        </a:lnSpc>
                      </a:pPr>
                      <a:r>
                        <a:rPr lang="id-ID" sz="1400" b="1" dirty="0">
                          <a:solidFill>
                            <a:srgbClr val="FF0000"/>
                          </a:solidFill>
                        </a:rPr>
                        <a:t>16</a:t>
                      </a:r>
                      <a:r>
                        <a:rPr lang="en-US" sz="1400" b="1" dirty="0">
                          <a:solidFill>
                            <a:srgbClr val="FF0000"/>
                          </a:solidFill>
                        </a:rPr>
                        <a:t> </a:t>
                      </a:r>
                      <a:endParaRPr lang="id-ID" sz="1400" b="1" dirty="0">
                        <a:solidFill>
                          <a:srgbClr val="FF0000"/>
                        </a:solidFill>
                      </a:endParaRPr>
                    </a:p>
                  </a:txBody>
                  <a:tcPr/>
                </a:tc>
                <a:tc>
                  <a:txBody>
                    <a:bodyPr/>
                    <a:lstStyle/>
                    <a:p>
                      <a:pPr>
                        <a:lnSpc>
                          <a:spcPct val="80000"/>
                        </a:lnSpc>
                      </a:pPr>
                      <a:r>
                        <a:rPr lang="id-ID" sz="1400" b="1" dirty="0">
                          <a:solidFill>
                            <a:srgbClr val="FF0000"/>
                          </a:solidFill>
                        </a:rPr>
                        <a:t>Properti Investasi</a:t>
                      </a:r>
                    </a:p>
                  </a:txBody>
                  <a:tcPr/>
                </a:tc>
                <a:tc>
                  <a:txBody>
                    <a:bodyPr/>
                    <a:lstStyle/>
                    <a:p>
                      <a:pPr algn="ctr">
                        <a:lnSpc>
                          <a:spcPct val="80000"/>
                        </a:lnSpc>
                      </a:pPr>
                      <a:r>
                        <a:rPr lang="en-US" sz="1400" dirty="0">
                          <a:solidFill>
                            <a:schemeClr val="tx1"/>
                          </a:solidFill>
                        </a:rPr>
                        <a:t>34</a:t>
                      </a:r>
                      <a:endParaRPr lang="id-ID" sz="1400" dirty="0">
                        <a:solidFill>
                          <a:schemeClr val="tx1"/>
                        </a:solidFill>
                      </a:endParaRPr>
                    </a:p>
                  </a:txBody>
                  <a:tcPr/>
                </a:tc>
                <a:tc>
                  <a:txBody>
                    <a:bodyPr/>
                    <a:lstStyle/>
                    <a:p>
                      <a:pPr>
                        <a:lnSpc>
                          <a:spcPct val="80000"/>
                        </a:lnSpc>
                      </a:pPr>
                      <a:r>
                        <a:rPr lang="en-US" sz="1400" dirty="0" err="1">
                          <a:solidFill>
                            <a:schemeClr val="tx1"/>
                          </a:solidFill>
                        </a:rPr>
                        <a:t>Aktivitas</a:t>
                      </a:r>
                      <a:r>
                        <a:rPr lang="en-US" sz="1400" dirty="0">
                          <a:solidFill>
                            <a:schemeClr val="tx1"/>
                          </a:solidFill>
                        </a:rPr>
                        <a:t> </a:t>
                      </a:r>
                      <a:r>
                        <a:rPr lang="en-US" sz="1400" dirty="0" err="1">
                          <a:solidFill>
                            <a:schemeClr val="tx1"/>
                          </a:solidFill>
                        </a:rPr>
                        <a:t>Khusus</a:t>
                      </a:r>
                      <a:endParaRPr lang="id-ID" sz="1400" dirty="0">
                        <a:solidFill>
                          <a:schemeClr val="tx1"/>
                        </a:solidFill>
                      </a:endParaRPr>
                    </a:p>
                  </a:txBody>
                  <a:tcPr/>
                </a:tc>
                <a:extLst>
                  <a:ext uri="{0D108BD9-81ED-4DB2-BD59-A6C34878D82A}">
                    <a16:rowId xmlns:a16="http://schemas.microsoft.com/office/drawing/2014/main" val="10016"/>
                  </a:ext>
                </a:extLst>
              </a:tr>
              <a:tr h="246515">
                <a:tc>
                  <a:txBody>
                    <a:bodyPr/>
                    <a:lstStyle/>
                    <a:p>
                      <a:pPr algn="ctr">
                        <a:lnSpc>
                          <a:spcPct val="80000"/>
                        </a:lnSpc>
                      </a:pPr>
                      <a:r>
                        <a:rPr lang="id-ID" sz="1400" b="1" dirty="0">
                          <a:solidFill>
                            <a:srgbClr val="FF0000"/>
                          </a:solidFill>
                        </a:rPr>
                        <a:t>17</a:t>
                      </a:r>
                    </a:p>
                  </a:txBody>
                  <a:tcPr/>
                </a:tc>
                <a:tc>
                  <a:txBody>
                    <a:bodyPr/>
                    <a:lstStyle/>
                    <a:p>
                      <a:pPr>
                        <a:lnSpc>
                          <a:spcPct val="80000"/>
                        </a:lnSpc>
                      </a:pPr>
                      <a:r>
                        <a:rPr lang="id-ID" sz="1400" b="1" dirty="0">
                          <a:solidFill>
                            <a:srgbClr val="FF0000"/>
                          </a:solidFill>
                        </a:rPr>
                        <a:t>Aset Tetap</a:t>
                      </a:r>
                    </a:p>
                  </a:txBody>
                  <a:tcPr/>
                </a:tc>
                <a:tc>
                  <a:txBody>
                    <a:bodyPr/>
                    <a:lstStyle/>
                    <a:p>
                      <a:pPr algn="ctr">
                        <a:lnSpc>
                          <a:spcPct val="80000"/>
                        </a:lnSpc>
                      </a:pPr>
                      <a:r>
                        <a:rPr lang="en-US" sz="1400" dirty="0">
                          <a:solidFill>
                            <a:schemeClr val="tx1"/>
                          </a:solidFill>
                        </a:rPr>
                        <a:t>35</a:t>
                      </a:r>
                      <a:endParaRPr lang="id-ID" sz="1400" dirty="0">
                        <a:solidFill>
                          <a:schemeClr val="tx1"/>
                        </a:solidFill>
                      </a:endParaRPr>
                    </a:p>
                  </a:txBody>
                  <a:tcPr/>
                </a:tc>
                <a:tc>
                  <a:txBody>
                    <a:bodyPr/>
                    <a:lstStyle/>
                    <a:p>
                      <a:pPr>
                        <a:lnSpc>
                          <a:spcPct val="80000"/>
                        </a:lnSpc>
                      </a:pPr>
                      <a:r>
                        <a:rPr lang="en-US" sz="1400" dirty="0" err="1">
                          <a:solidFill>
                            <a:schemeClr val="tx1"/>
                          </a:solidFill>
                        </a:rPr>
                        <a:t>Ketentuan</a:t>
                      </a:r>
                      <a:r>
                        <a:rPr lang="en-US" sz="1400" dirty="0">
                          <a:solidFill>
                            <a:schemeClr val="tx1"/>
                          </a:solidFill>
                        </a:rPr>
                        <a:t> </a:t>
                      </a:r>
                      <a:r>
                        <a:rPr lang="en-US" sz="1400" dirty="0" err="1">
                          <a:solidFill>
                            <a:schemeClr val="tx1"/>
                          </a:solidFill>
                        </a:rPr>
                        <a:t>Transisi</a:t>
                      </a:r>
                      <a:endParaRPr lang="id-ID" sz="1400" dirty="0">
                        <a:solidFill>
                          <a:schemeClr val="tx1"/>
                        </a:solidFill>
                      </a:endParaRPr>
                    </a:p>
                  </a:txBody>
                  <a:tcPr/>
                </a:tc>
                <a:extLst>
                  <a:ext uri="{0D108BD9-81ED-4DB2-BD59-A6C34878D82A}">
                    <a16:rowId xmlns:a16="http://schemas.microsoft.com/office/drawing/2014/main" val="54367420"/>
                  </a:ext>
                </a:extLst>
              </a:tr>
              <a:tr h="888601">
                <a:tc>
                  <a:txBody>
                    <a:bodyPr/>
                    <a:lstStyle/>
                    <a:p>
                      <a:pPr algn="ctr">
                        <a:lnSpc>
                          <a:spcPct val="80000"/>
                        </a:lnSpc>
                      </a:pPr>
                      <a:r>
                        <a:rPr lang="id-ID" sz="1400" dirty="0"/>
                        <a:t>18</a:t>
                      </a:r>
                      <a:endParaRPr lang="id-ID" sz="1400" dirty="0">
                        <a:solidFill>
                          <a:schemeClr val="bg1"/>
                        </a:solidFill>
                      </a:endParaRPr>
                    </a:p>
                  </a:txBody>
                  <a:tcPr/>
                </a:tc>
                <a:tc>
                  <a:txBody>
                    <a:bodyPr/>
                    <a:lstStyle/>
                    <a:p>
                      <a:pPr>
                        <a:lnSpc>
                          <a:spcPct val="80000"/>
                        </a:lnSpc>
                      </a:pPr>
                      <a:r>
                        <a:rPr lang="en-US" sz="1400" dirty="0" err="1">
                          <a:solidFill>
                            <a:schemeClr val="tx1"/>
                          </a:solidFill>
                        </a:rPr>
                        <a:t>Aset</a:t>
                      </a:r>
                      <a:r>
                        <a:rPr lang="en-US" sz="1400" dirty="0">
                          <a:solidFill>
                            <a:schemeClr val="tx1"/>
                          </a:solidFill>
                        </a:rPr>
                        <a:t> </a:t>
                      </a:r>
                      <a:r>
                        <a:rPr lang="en-US" sz="1400" dirty="0" err="1">
                          <a:solidFill>
                            <a:schemeClr val="tx1"/>
                          </a:solidFill>
                        </a:rPr>
                        <a:t>Tak</a:t>
                      </a:r>
                      <a:r>
                        <a:rPr lang="en-US" sz="1400" dirty="0">
                          <a:solidFill>
                            <a:schemeClr val="tx1"/>
                          </a:solidFill>
                        </a:rPr>
                        <a:t> </a:t>
                      </a:r>
                      <a:r>
                        <a:rPr lang="en-US" sz="1400" dirty="0" err="1">
                          <a:solidFill>
                            <a:schemeClr val="tx1"/>
                          </a:solidFill>
                        </a:rPr>
                        <a:t>Berwujud</a:t>
                      </a:r>
                      <a:r>
                        <a:rPr lang="en-US" sz="1400" dirty="0">
                          <a:solidFill>
                            <a:schemeClr val="tx1"/>
                          </a:solidFill>
                        </a:rPr>
                        <a:t> </a:t>
                      </a:r>
                      <a:r>
                        <a:rPr lang="en-US" sz="1400" dirty="0" err="1">
                          <a:solidFill>
                            <a:schemeClr val="tx1"/>
                          </a:solidFill>
                        </a:rPr>
                        <a:t>selain</a:t>
                      </a:r>
                      <a:r>
                        <a:rPr lang="en-US" sz="1400" dirty="0">
                          <a:solidFill>
                            <a:schemeClr val="tx1"/>
                          </a:solidFill>
                        </a:rPr>
                        <a:t> Goodwill</a:t>
                      </a:r>
                      <a:endParaRPr lang="id-ID" sz="1400" dirty="0">
                        <a:solidFill>
                          <a:schemeClr val="tx1"/>
                        </a:solidFill>
                      </a:endParaRPr>
                    </a:p>
                  </a:txBody>
                  <a:tcPr/>
                </a:tc>
                <a:tc>
                  <a:txBody>
                    <a:bodyPr/>
                    <a:lstStyle/>
                    <a:p>
                      <a:pPr algn="ctr">
                        <a:lnSpc>
                          <a:spcPct val="80000"/>
                        </a:lnSpc>
                      </a:pPr>
                      <a:endParaRPr lang="id-ID" sz="1400" dirty="0">
                        <a:solidFill>
                          <a:schemeClr val="tx1"/>
                        </a:solidFill>
                      </a:endParaRPr>
                    </a:p>
                  </a:txBody>
                  <a:tcPr/>
                </a:tc>
                <a:tc>
                  <a:txBody>
                    <a:bodyPr/>
                    <a:lstStyle/>
                    <a:p>
                      <a:pPr>
                        <a:lnSpc>
                          <a:spcPct val="80000"/>
                        </a:lnSpc>
                      </a:pPr>
                      <a:r>
                        <a:rPr lang="en-US" sz="1400" dirty="0">
                          <a:solidFill>
                            <a:schemeClr val="tx1"/>
                          </a:solidFill>
                        </a:rPr>
                        <a:t>Lam A – </a:t>
                      </a:r>
                      <a:r>
                        <a:rPr lang="en-US" sz="1400" dirty="0" err="1">
                          <a:solidFill>
                            <a:schemeClr val="tx1"/>
                          </a:solidFill>
                        </a:rPr>
                        <a:t>Tanggal</a:t>
                      </a:r>
                      <a:r>
                        <a:rPr lang="en-US" sz="1400" dirty="0">
                          <a:solidFill>
                            <a:schemeClr val="tx1"/>
                          </a:solidFill>
                        </a:rPr>
                        <a:t> </a:t>
                      </a:r>
                      <a:r>
                        <a:rPr lang="en-US" sz="1400" dirty="0" err="1">
                          <a:solidFill>
                            <a:schemeClr val="tx1"/>
                          </a:solidFill>
                        </a:rPr>
                        <a:t>Efektif</a:t>
                      </a:r>
                      <a:r>
                        <a:rPr lang="en-US" sz="1400" dirty="0">
                          <a:solidFill>
                            <a:schemeClr val="tx1"/>
                          </a:solidFill>
                        </a:rPr>
                        <a:t> dan </a:t>
                      </a:r>
                      <a:r>
                        <a:rPr lang="en-US" sz="1400" dirty="0" err="1">
                          <a:solidFill>
                            <a:schemeClr val="tx1"/>
                          </a:solidFill>
                        </a:rPr>
                        <a:t>Ketentuan</a:t>
                      </a:r>
                      <a:r>
                        <a:rPr lang="en-US" sz="1400" dirty="0">
                          <a:solidFill>
                            <a:schemeClr val="tx1"/>
                          </a:solidFill>
                        </a:rPr>
                        <a:t> </a:t>
                      </a:r>
                      <a:r>
                        <a:rPr lang="en-US" sz="1400" dirty="0" err="1">
                          <a:solidFill>
                            <a:schemeClr val="tx1"/>
                          </a:solidFill>
                        </a:rPr>
                        <a:t>Transisi</a:t>
                      </a:r>
                      <a:endParaRPr lang="en-US" sz="1400" dirty="0">
                        <a:solidFill>
                          <a:schemeClr val="tx1"/>
                        </a:solidFill>
                      </a:endParaRPr>
                    </a:p>
                    <a:p>
                      <a:pPr>
                        <a:lnSpc>
                          <a:spcPct val="80000"/>
                        </a:lnSpc>
                      </a:pPr>
                      <a:r>
                        <a:rPr lang="en-US" sz="1400" dirty="0">
                          <a:solidFill>
                            <a:schemeClr val="tx1"/>
                          </a:solidFill>
                        </a:rPr>
                        <a:t>LAM B Daftar </a:t>
                      </a:r>
                      <a:r>
                        <a:rPr lang="en-US" sz="1400" dirty="0" err="1">
                          <a:solidFill>
                            <a:schemeClr val="tx1"/>
                          </a:solidFill>
                        </a:rPr>
                        <a:t>Istilah</a:t>
                      </a:r>
                      <a:endParaRPr lang="en-US" sz="1400" dirty="0">
                        <a:solidFill>
                          <a:schemeClr val="tx1"/>
                        </a:solidFill>
                      </a:endParaRPr>
                    </a:p>
                    <a:p>
                      <a:pPr>
                        <a:lnSpc>
                          <a:spcPct val="80000"/>
                        </a:lnSpc>
                      </a:pPr>
                      <a:r>
                        <a:rPr lang="en-US" sz="1400" dirty="0">
                          <a:solidFill>
                            <a:schemeClr val="tx1"/>
                          </a:solidFill>
                        </a:rPr>
                        <a:t>Lam C – </a:t>
                      </a:r>
                      <a:r>
                        <a:rPr lang="en-US" sz="1400" dirty="0" err="1">
                          <a:solidFill>
                            <a:schemeClr val="tx1"/>
                          </a:solidFill>
                        </a:rPr>
                        <a:t>Penyesuaian</a:t>
                      </a:r>
                      <a:r>
                        <a:rPr lang="en-US" sz="1400" dirty="0">
                          <a:solidFill>
                            <a:schemeClr val="tx1"/>
                          </a:solidFill>
                        </a:rPr>
                        <a:t> </a:t>
                      </a:r>
                      <a:r>
                        <a:rPr lang="en-US" sz="1400" dirty="0" err="1">
                          <a:solidFill>
                            <a:schemeClr val="tx1"/>
                          </a:solidFill>
                        </a:rPr>
                        <a:t>terhadap</a:t>
                      </a:r>
                      <a:r>
                        <a:rPr lang="en-US" sz="1400" dirty="0">
                          <a:solidFill>
                            <a:schemeClr val="tx1"/>
                          </a:solidFill>
                        </a:rPr>
                        <a:t> SAK dan SAK EMKM</a:t>
                      </a:r>
                    </a:p>
                    <a:p>
                      <a:pPr>
                        <a:lnSpc>
                          <a:spcPct val="80000"/>
                        </a:lnSpc>
                      </a:pPr>
                      <a:r>
                        <a:rPr lang="en-US" sz="1400" dirty="0" err="1">
                          <a:solidFill>
                            <a:schemeClr val="tx1"/>
                          </a:solidFill>
                        </a:rPr>
                        <a:t>Ilustrasi</a:t>
                      </a:r>
                      <a:r>
                        <a:rPr lang="en-US" sz="1400" dirty="0">
                          <a:solidFill>
                            <a:schemeClr val="tx1"/>
                          </a:solidFill>
                        </a:rPr>
                        <a:t>, table </a:t>
                      </a:r>
                      <a:r>
                        <a:rPr lang="en-US" sz="1400" dirty="0" err="1">
                          <a:solidFill>
                            <a:schemeClr val="tx1"/>
                          </a:solidFill>
                        </a:rPr>
                        <a:t>persyaratan</a:t>
                      </a:r>
                      <a:r>
                        <a:rPr lang="en-US" sz="1400" dirty="0">
                          <a:solidFill>
                            <a:schemeClr val="tx1"/>
                          </a:solidFill>
                        </a:rPr>
                        <a:t> </a:t>
                      </a:r>
                      <a:r>
                        <a:rPr lang="en-US" sz="1400" dirty="0" err="1">
                          <a:solidFill>
                            <a:schemeClr val="tx1"/>
                          </a:solidFill>
                        </a:rPr>
                        <a:t>penyajian</a:t>
                      </a:r>
                      <a:r>
                        <a:rPr lang="en-US" sz="1400" dirty="0">
                          <a:solidFill>
                            <a:schemeClr val="tx1"/>
                          </a:solidFill>
                        </a:rPr>
                        <a:t> dan </a:t>
                      </a:r>
                      <a:r>
                        <a:rPr lang="en-US" sz="1400" dirty="0" err="1">
                          <a:solidFill>
                            <a:schemeClr val="tx1"/>
                          </a:solidFill>
                        </a:rPr>
                        <a:t>pengungkapan</a:t>
                      </a:r>
                      <a:r>
                        <a:rPr lang="en-US" sz="1400" dirty="0">
                          <a:solidFill>
                            <a:schemeClr val="tx1"/>
                          </a:solidFill>
                        </a:rPr>
                        <a:t>, </a:t>
                      </a:r>
                      <a:r>
                        <a:rPr lang="en-US" sz="1400" dirty="0" err="1">
                          <a:solidFill>
                            <a:schemeClr val="tx1"/>
                          </a:solidFill>
                        </a:rPr>
                        <a:t>Perbedaan</a:t>
                      </a:r>
                      <a:r>
                        <a:rPr lang="en-US" sz="1400" dirty="0">
                          <a:solidFill>
                            <a:schemeClr val="tx1"/>
                          </a:solidFill>
                        </a:rPr>
                        <a:t> IFRS dan IFRS for SME.</a:t>
                      </a:r>
                      <a:endParaRPr lang="id-ID" sz="1400" dirty="0">
                        <a:solidFill>
                          <a:schemeClr val="tx1"/>
                        </a:solidFill>
                      </a:endParaRPr>
                    </a:p>
                  </a:txBody>
                  <a:tcPr/>
                </a:tc>
                <a:extLst>
                  <a:ext uri="{0D108BD9-81ED-4DB2-BD59-A6C34878D82A}">
                    <a16:rowId xmlns:a16="http://schemas.microsoft.com/office/drawing/2014/main" val="1530364950"/>
                  </a:ext>
                </a:extLst>
              </a:tr>
            </a:tbl>
          </a:graphicData>
        </a:graphic>
      </p:graphicFrame>
      <p:sp>
        <p:nvSpPr>
          <p:cNvPr id="7" name="Rectangle 6">
            <a:extLst>
              <a:ext uri="{FF2B5EF4-FFF2-40B4-BE49-F238E27FC236}">
                <a16:creationId xmlns:a16="http://schemas.microsoft.com/office/drawing/2014/main" id="{9BC651EC-85A6-4C3A-901A-A11160B52EFC}"/>
              </a:ext>
            </a:extLst>
          </p:cNvPr>
          <p:cNvSpPr/>
          <p:nvPr/>
        </p:nvSpPr>
        <p:spPr>
          <a:xfrm>
            <a:off x="-76200" y="6553200"/>
            <a:ext cx="9067800" cy="307777"/>
          </a:xfrm>
          <a:prstGeom prst="rect">
            <a:avLst/>
          </a:prstGeom>
        </p:spPr>
        <p:txBody>
          <a:bodyPr wrap="square">
            <a:spAutoFit/>
          </a:bodyPr>
          <a:lstStyle/>
          <a:p>
            <a:r>
              <a:rPr lang="en-ID" sz="1400" i="1" dirty="0">
                <a:solidFill>
                  <a:schemeClr val="accent3">
                    <a:lumMod val="50000"/>
                  </a:schemeClr>
                </a:solidFill>
              </a:rPr>
              <a:t>Ref: SAK </a:t>
            </a:r>
            <a:r>
              <a:rPr lang="en-ID" sz="1400" i="1" dirty="0" err="1">
                <a:solidFill>
                  <a:schemeClr val="accent3">
                    <a:lumMod val="50000"/>
                  </a:schemeClr>
                </a:solidFill>
              </a:rPr>
              <a:t>Entitas</a:t>
            </a:r>
            <a:r>
              <a:rPr lang="en-ID" sz="1400" i="1" dirty="0">
                <a:solidFill>
                  <a:schemeClr val="accent3">
                    <a:lumMod val="50000"/>
                  </a:schemeClr>
                </a:solidFill>
              </a:rPr>
              <a:t> Privat</a:t>
            </a:r>
          </a:p>
        </p:txBody>
      </p:sp>
      <p:sp>
        <p:nvSpPr>
          <p:cNvPr id="9" name="Slide Number Placeholder 3">
            <a:extLst>
              <a:ext uri="{FF2B5EF4-FFF2-40B4-BE49-F238E27FC236}">
                <a16:creationId xmlns:a16="http://schemas.microsoft.com/office/drawing/2014/main" id="{247E99B2-1BA2-47FB-8606-C1A81441669A}"/>
              </a:ext>
            </a:extLst>
          </p:cNvPr>
          <p:cNvSpPr txBox="1">
            <a:spLocks/>
          </p:cNvSpPr>
          <p:nvPr/>
        </p:nvSpPr>
        <p:spPr>
          <a:xfrm>
            <a:off x="11537269" y="6477000"/>
            <a:ext cx="666161" cy="42482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b="1"/>
              <a:pPr algn="r"/>
              <a:t>5</a:t>
            </a:fld>
            <a:endParaRPr lang="en-US" b="1" dirty="0"/>
          </a:p>
        </p:txBody>
      </p:sp>
    </p:spTree>
    <p:extLst>
      <p:ext uri="{BB962C8B-B14F-4D97-AF65-F5344CB8AC3E}">
        <p14:creationId xmlns:p14="http://schemas.microsoft.com/office/powerpoint/2010/main" val="18819711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3" name="Oval 9"/>
          <p:cNvSpPr>
            <a:spLocks noChangeArrowheads="1"/>
          </p:cNvSpPr>
          <p:nvPr/>
        </p:nvSpPr>
        <p:spPr bwMode="gray">
          <a:xfrm rot="20056323">
            <a:off x="3566567" y="3190657"/>
            <a:ext cx="1207558" cy="488150"/>
          </a:xfrm>
          <a:prstGeom prst="ellipse">
            <a:avLst/>
          </a:prstGeom>
          <a:gradFill rotWithShape="1">
            <a:gsLst>
              <a:gs pos="0">
                <a:srgbClr val="5F5F5F"/>
              </a:gs>
              <a:gs pos="100000">
                <a:srgbClr val="84A5CA"/>
              </a:gs>
            </a:gsLst>
            <a:lin ang="0" scaled="1"/>
          </a:gradFill>
          <a:ln w="9525">
            <a:noFill/>
            <a:round/>
            <a:headEnd/>
            <a:tailEnd/>
          </a:ln>
          <a:effectLst/>
        </p:spPr>
        <p:txBody>
          <a:bodyPr wrap="none" anchor="ctr"/>
          <a:lstStyle/>
          <a:p>
            <a:endParaRPr lang="id-ID" sz="2000"/>
          </a:p>
        </p:txBody>
      </p:sp>
      <p:sp>
        <p:nvSpPr>
          <p:cNvPr id="82951" name="Oval 7"/>
          <p:cNvSpPr>
            <a:spLocks noChangeArrowheads="1"/>
          </p:cNvSpPr>
          <p:nvPr/>
        </p:nvSpPr>
        <p:spPr bwMode="gray">
          <a:xfrm rot="20056323">
            <a:off x="4218195" y="5549491"/>
            <a:ext cx="1207558" cy="345017"/>
          </a:xfrm>
          <a:prstGeom prst="ellipse">
            <a:avLst/>
          </a:prstGeom>
          <a:gradFill rotWithShape="1">
            <a:gsLst>
              <a:gs pos="0">
                <a:srgbClr val="5F5F5F"/>
              </a:gs>
              <a:gs pos="100000">
                <a:srgbClr val="84A5CA"/>
              </a:gs>
            </a:gsLst>
            <a:lin ang="0" scaled="1"/>
          </a:gradFill>
          <a:ln w="9525">
            <a:noFill/>
            <a:round/>
            <a:headEnd/>
            <a:tailEnd/>
          </a:ln>
          <a:effectLst/>
        </p:spPr>
        <p:txBody>
          <a:bodyPr wrap="none" anchor="ctr"/>
          <a:lstStyle/>
          <a:p>
            <a:endParaRPr lang="id-ID" sz="2000"/>
          </a:p>
        </p:txBody>
      </p:sp>
      <p:sp>
        <p:nvSpPr>
          <p:cNvPr id="82948" name="Freeform 4"/>
          <p:cNvSpPr>
            <a:spLocks noEditPoints="1"/>
          </p:cNvSpPr>
          <p:nvPr/>
        </p:nvSpPr>
        <p:spPr bwMode="gray">
          <a:xfrm rot="20241944">
            <a:off x="1930432" y="2035088"/>
            <a:ext cx="7624486" cy="3060093"/>
          </a:xfrm>
          <a:custGeom>
            <a:avLst/>
            <a:gdLst/>
            <a:ahLst/>
            <a:cxnLst>
              <a:cxn ang="0">
                <a:pos x="1692" y="12"/>
              </a:cxn>
              <a:cxn ang="0">
                <a:pos x="1234" y="74"/>
              </a:cxn>
              <a:cxn ang="0">
                <a:pos x="828" y="182"/>
              </a:cxn>
              <a:cxn ang="0">
                <a:pos x="486" y="330"/>
              </a:cxn>
              <a:cxn ang="0">
                <a:pos x="226" y="510"/>
              </a:cxn>
              <a:cxn ang="0">
                <a:pos x="58" y="718"/>
              </a:cxn>
              <a:cxn ang="0">
                <a:pos x="0" y="944"/>
              </a:cxn>
              <a:cxn ang="0">
                <a:pos x="58" y="1170"/>
              </a:cxn>
              <a:cxn ang="0">
                <a:pos x="226" y="1378"/>
              </a:cxn>
              <a:cxn ang="0">
                <a:pos x="486" y="1558"/>
              </a:cxn>
              <a:cxn ang="0">
                <a:pos x="828" y="1706"/>
              </a:cxn>
              <a:cxn ang="0">
                <a:pos x="1234" y="1814"/>
              </a:cxn>
              <a:cxn ang="0">
                <a:pos x="1692" y="1876"/>
              </a:cxn>
              <a:cxn ang="0">
                <a:pos x="2186" y="1884"/>
              </a:cxn>
              <a:cxn ang="0">
                <a:pos x="2658" y="1840"/>
              </a:cxn>
              <a:cxn ang="0">
                <a:pos x="3084" y="1746"/>
              </a:cxn>
              <a:cxn ang="0">
                <a:pos x="3448" y="1612"/>
              </a:cxn>
              <a:cxn ang="0">
                <a:pos x="3738" y="1442"/>
              </a:cxn>
              <a:cxn ang="0">
                <a:pos x="3938" y="1242"/>
              </a:cxn>
              <a:cxn ang="0">
                <a:pos x="4034" y="1022"/>
              </a:cxn>
              <a:cxn ang="0">
                <a:pos x="4014" y="790"/>
              </a:cxn>
              <a:cxn ang="0">
                <a:pos x="3882" y="576"/>
              </a:cxn>
              <a:cxn ang="0">
                <a:pos x="3650" y="386"/>
              </a:cxn>
              <a:cxn ang="0">
                <a:pos x="3334" y="228"/>
              </a:cxn>
              <a:cxn ang="0">
                <a:pos x="2948" y="106"/>
              </a:cxn>
              <a:cxn ang="0">
                <a:pos x="2506" y="28"/>
              </a:cxn>
              <a:cxn ang="0">
                <a:pos x="2020" y="0"/>
              </a:cxn>
              <a:cxn ang="0">
                <a:pos x="1606" y="1736"/>
              </a:cxn>
              <a:cxn ang="0">
                <a:pos x="1164" y="1678"/>
              </a:cxn>
              <a:cxn ang="0">
                <a:pos x="776" y="1576"/>
              </a:cxn>
              <a:cxn ang="0">
                <a:pos x="458" y="1436"/>
              </a:cxn>
              <a:cxn ang="0">
                <a:pos x="224" y="1266"/>
              </a:cxn>
              <a:cxn ang="0">
                <a:pos x="88" y="1074"/>
              </a:cxn>
              <a:cxn ang="0">
                <a:pos x="68" y="864"/>
              </a:cxn>
              <a:cxn ang="0">
                <a:pos x="166" y="664"/>
              </a:cxn>
              <a:cxn ang="0">
                <a:pos x="370" y="486"/>
              </a:cxn>
              <a:cxn ang="0">
                <a:pos x="662" y="336"/>
              </a:cxn>
              <a:cxn ang="0">
                <a:pos x="1028" y="222"/>
              </a:cxn>
              <a:cxn ang="0">
                <a:pos x="1454" y="148"/>
              </a:cxn>
              <a:cxn ang="0">
                <a:pos x="1922" y="120"/>
              </a:cxn>
              <a:cxn ang="0">
                <a:pos x="2392" y="148"/>
              </a:cxn>
              <a:cxn ang="0">
                <a:pos x="2818" y="222"/>
              </a:cxn>
              <a:cxn ang="0">
                <a:pos x="3184" y="336"/>
              </a:cxn>
              <a:cxn ang="0">
                <a:pos x="3476" y="486"/>
              </a:cxn>
              <a:cxn ang="0">
                <a:pos x="3680" y="664"/>
              </a:cxn>
              <a:cxn ang="0">
                <a:pos x="3778" y="864"/>
              </a:cxn>
              <a:cxn ang="0">
                <a:pos x="3758" y="1074"/>
              </a:cxn>
              <a:cxn ang="0">
                <a:pos x="3622" y="1266"/>
              </a:cxn>
              <a:cxn ang="0">
                <a:pos x="3388" y="1436"/>
              </a:cxn>
              <a:cxn ang="0">
                <a:pos x="3070" y="1576"/>
              </a:cxn>
              <a:cxn ang="0">
                <a:pos x="2682" y="1678"/>
              </a:cxn>
              <a:cxn ang="0">
                <a:pos x="2240" y="1736"/>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ln>
            <a:headEnd/>
            <a:tailEnd/>
          </a:ln>
        </p:spPr>
        <p:style>
          <a:lnRef idx="1">
            <a:schemeClr val="accent3"/>
          </a:lnRef>
          <a:fillRef idx="2">
            <a:schemeClr val="accent3"/>
          </a:fillRef>
          <a:effectRef idx="1">
            <a:schemeClr val="accent3"/>
          </a:effectRef>
          <a:fontRef idx="minor">
            <a:schemeClr val="dk1"/>
          </a:fontRef>
        </p:style>
        <p:txBody>
          <a:bodyPr/>
          <a:lstStyle/>
          <a:p>
            <a:endParaRPr lang="id-ID"/>
          </a:p>
        </p:txBody>
      </p:sp>
      <p:sp>
        <p:nvSpPr>
          <p:cNvPr id="35" name="Oval 14"/>
          <p:cNvSpPr>
            <a:spLocks noChangeArrowheads="1"/>
          </p:cNvSpPr>
          <p:nvPr/>
        </p:nvSpPr>
        <p:spPr bwMode="gray">
          <a:xfrm>
            <a:off x="3595670" y="4844978"/>
            <a:ext cx="1221934" cy="1248888"/>
          </a:xfrm>
          <a:prstGeom prst="ellipse">
            <a:avLst/>
          </a:prstGeom>
          <a:gradFill rotWithShape="1">
            <a:gsLst>
              <a:gs pos="0">
                <a:schemeClr val="folHlink"/>
              </a:gs>
              <a:gs pos="100000">
                <a:schemeClr val="folHlink">
                  <a:gamma/>
                  <a:shade val="34510"/>
                  <a:invGamma/>
                </a:schemeClr>
              </a:gs>
            </a:gsLst>
            <a:path path="shape">
              <a:fillToRect l="50000" t="50000" r="50000" b="50000"/>
            </a:path>
          </a:gradFill>
          <a:ln w="9525">
            <a:noFill/>
            <a:round/>
            <a:headEnd/>
            <a:tailEnd/>
          </a:ln>
          <a:effectLst/>
        </p:spPr>
        <p:txBody>
          <a:bodyPr wrap="none" anchor="ctr"/>
          <a:lstStyle/>
          <a:p>
            <a:pPr algn="ctr"/>
            <a:endParaRPr lang="id-ID" sz="1600" b="1"/>
          </a:p>
        </p:txBody>
      </p:sp>
      <p:sp>
        <p:nvSpPr>
          <p:cNvPr id="82946" name="Rectangle 2"/>
          <p:cNvSpPr>
            <a:spLocks noGrp="1" noChangeArrowheads="1"/>
          </p:cNvSpPr>
          <p:nvPr>
            <p:ph type="title"/>
          </p:nvPr>
        </p:nvSpPr>
        <p:spPr/>
        <p:txBody>
          <a:bodyPr/>
          <a:lstStyle/>
          <a:p>
            <a:r>
              <a:rPr lang="en-US" sz="3600" dirty="0"/>
              <a:t> </a:t>
            </a:r>
            <a:r>
              <a:rPr lang="id-ID" sz="3600" b="1" dirty="0">
                <a:latin typeface="Fjalla One" panose="02000506040000020004" pitchFamily="2" charset="0"/>
              </a:rPr>
              <a:t>Pengaturan Aset Tetap dalam PSAK</a:t>
            </a:r>
            <a:endParaRPr lang="en-US" sz="3600" b="1" dirty="0">
              <a:latin typeface="Fjalla One" panose="02000506040000020004" pitchFamily="2" charset="0"/>
            </a:endParaRPr>
          </a:p>
        </p:txBody>
      </p:sp>
      <p:sp>
        <p:nvSpPr>
          <p:cNvPr id="82949" name="Oval 5"/>
          <p:cNvSpPr>
            <a:spLocks noChangeArrowheads="1"/>
          </p:cNvSpPr>
          <p:nvPr/>
        </p:nvSpPr>
        <p:spPr bwMode="gray">
          <a:xfrm rot="20056323">
            <a:off x="5989875" y="2054388"/>
            <a:ext cx="1207558" cy="345017"/>
          </a:xfrm>
          <a:prstGeom prst="ellipse">
            <a:avLst/>
          </a:prstGeom>
          <a:gradFill rotWithShape="1">
            <a:gsLst>
              <a:gs pos="0">
                <a:srgbClr val="5F5F5F"/>
              </a:gs>
              <a:gs pos="100000">
                <a:srgbClr val="84A5CA"/>
              </a:gs>
            </a:gsLst>
            <a:lin ang="0" scaled="1"/>
          </a:gradFill>
          <a:ln w="9525">
            <a:noFill/>
            <a:round/>
            <a:headEnd/>
            <a:tailEnd/>
          </a:ln>
          <a:effectLst/>
        </p:spPr>
        <p:txBody>
          <a:bodyPr wrap="none" anchor="ctr"/>
          <a:lstStyle/>
          <a:p>
            <a:endParaRPr lang="id-ID" sz="2000"/>
          </a:p>
        </p:txBody>
      </p:sp>
      <p:sp>
        <p:nvSpPr>
          <p:cNvPr id="82950" name="Oval 6"/>
          <p:cNvSpPr>
            <a:spLocks noChangeArrowheads="1"/>
          </p:cNvSpPr>
          <p:nvPr/>
        </p:nvSpPr>
        <p:spPr bwMode="gray">
          <a:xfrm rot="20056323">
            <a:off x="8516749" y="2406937"/>
            <a:ext cx="1207558" cy="345017"/>
          </a:xfrm>
          <a:prstGeom prst="ellipse">
            <a:avLst/>
          </a:prstGeom>
          <a:gradFill rotWithShape="1">
            <a:gsLst>
              <a:gs pos="0">
                <a:srgbClr val="5F5F5F"/>
              </a:gs>
              <a:gs pos="100000">
                <a:srgbClr val="84A5CA"/>
              </a:gs>
            </a:gsLst>
            <a:lin ang="0" scaled="1"/>
          </a:gradFill>
          <a:ln w="9525">
            <a:noFill/>
            <a:round/>
            <a:headEnd/>
            <a:tailEnd/>
          </a:ln>
          <a:effectLst/>
        </p:spPr>
        <p:txBody>
          <a:bodyPr wrap="none" anchor="ctr"/>
          <a:lstStyle/>
          <a:p>
            <a:endParaRPr lang="id-ID" sz="2000"/>
          </a:p>
        </p:txBody>
      </p:sp>
      <p:sp>
        <p:nvSpPr>
          <p:cNvPr id="82952" name="Oval 8"/>
          <p:cNvSpPr>
            <a:spLocks noChangeArrowheads="1"/>
          </p:cNvSpPr>
          <p:nvPr/>
        </p:nvSpPr>
        <p:spPr bwMode="gray">
          <a:xfrm rot="20056323">
            <a:off x="8127255" y="4135129"/>
            <a:ext cx="1207558" cy="345017"/>
          </a:xfrm>
          <a:prstGeom prst="ellipse">
            <a:avLst/>
          </a:prstGeom>
          <a:gradFill rotWithShape="1">
            <a:gsLst>
              <a:gs pos="0">
                <a:srgbClr val="5F5F5F"/>
              </a:gs>
              <a:gs pos="100000">
                <a:srgbClr val="84A5CA"/>
              </a:gs>
            </a:gsLst>
            <a:lin ang="0" scaled="1"/>
          </a:gradFill>
          <a:ln w="9525">
            <a:noFill/>
            <a:round/>
            <a:headEnd/>
            <a:tailEnd/>
          </a:ln>
          <a:effectLst/>
        </p:spPr>
        <p:txBody>
          <a:bodyPr wrap="none" anchor="ctr"/>
          <a:lstStyle/>
          <a:p>
            <a:endParaRPr lang="id-ID" sz="2000"/>
          </a:p>
        </p:txBody>
      </p:sp>
      <p:sp>
        <p:nvSpPr>
          <p:cNvPr id="82954" name="Oval 10"/>
          <p:cNvSpPr>
            <a:spLocks noChangeArrowheads="1"/>
          </p:cNvSpPr>
          <p:nvPr/>
        </p:nvSpPr>
        <p:spPr bwMode="gray">
          <a:xfrm>
            <a:off x="5339806" y="1400563"/>
            <a:ext cx="1293813" cy="1247091"/>
          </a:xfrm>
          <a:prstGeom prst="ellipse">
            <a:avLst/>
          </a:prstGeom>
          <a:gradFill rotWithShape="1">
            <a:gsLst>
              <a:gs pos="0">
                <a:schemeClr val="hlink"/>
              </a:gs>
              <a:gs pos="100000">
                <a:schemeClr val="hlink">
                  <a:gamma/>
                  <a:shade val="34510"/>
                  <a:invGamma/>
                </a:schemeClr>
              </a:gs>
            </a:gsLst>
            <a:path path="shape">
              <a:fillToRect l="50000" t="50000" r="50000" b="50000"/>
            </a:path>
          </a:gradFill>
          <a:ln w="9525">
            <a:noFill/>
            <a:round/>
            <a:headEnd/>
            <a:tailEnd/>
          </a:ln>
          <a:effectLst/>
        </p:spPr>
        <p:txBody>
          <a:bodyPr wrap="none" anchor="ctr"/>
          <a:lstStyle/>
          <a:p>
            <a:pPr algn="ctr"/>
            <a:endParaRPr lang="id-ID" sz="2000"/>
          </a:p>
        </p:txBody>
      </p:sp>
      <p:sp>
        <p:nvSpPr>
          <p:cNvPr id="82955" name="Oval 11"/>
          <p:cNvSpPr>
            <a:spLocks noChangeArrowheads="1"/>
          </p:cNvSpPr>
          <p:nvPr/>
        </p:nvSpPr>
        <p:spPr bwMode="gray">
          <a:xfrm>
            <a:off x="2902928" y="2387695"/>
            <a:ext cx="1292016" cy="1247091"/>
          </a:xfrm>
          <a:prstGeom prst="ellipse">
            <a:avLst/>
          </a:prstGeom>
          <a:solidFill>
            <a:schemeClr val="accent5">
              <a:lumMod val="50000"/>
            </a:schemeClr>
          </a:solidFill>
          <a:ln>
            <a:headEnd/>
            <a:tailEnd/>
          </a:ln>
        </p:spPr>
        <p:style>
          <a:lnRef idx="3">
            <a:schemeClr val="lt1"/>
          </a:lnRef>
          <a:fillRef idx="1">
            <a:schemeClr val="accent1"/>
          </a:fillRef>
          <a:effectRef idx="1">
            <a:schemeClr val="accent1"/>
          </a:effectRef>
          <a:fontRef idx="minor">
            <a:schemeClr val="lt1"/>
          </a:fontRef>
        </p:style>
        <p:txBody>
          <a:bodyPr wrap="none" anchor="ctr"/>
          <a:lstStyle/>
          <a:p>
            <a:pPr algn="ctr"/>
            <a:endParaRPr lang="id-ID" sz="2000"/>
          </a:p>
        </p:txBody>
      </p:sp>
      <p:sp>
        <p:nvSpPr>
          <p:cNvPr id="82957" name="Oval 13"/>
          <p:cNvSpPr>
            <a:spLocks noChangeArrowheads="1"/>
          </p:cNvSpPr>
          <p:nvPr/>
        </p:nvSpPr>
        <p:spPr bwMode="gray">
          <a:xfrm>
            <a:off x="7524760" y="3450661"/>
            <a:ext cx="1292016" cy="1247091"/>
          </a:xfrm>
          <a:prstGeom prst="ellipse">
            <a:avLst/>
          </a:prstGeom>
          <a:solidFill>
            <a:schemeClr val="accent1">
              <a:lumMod val="75000"/>
            </a:schemeClr>
          </a:solidFill>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algn="ctr"/>
            <a:endParaRPr lang="id-ID" sz="2000"/>
          </a:p>
        </p:txBody>
      </p:sp>
      <p:sp>
        <p:nvSpPr>
          <p:cNvPr id="82958" name="Oval 14"/>
          <p:cNvSpPr>
            <a:spLocks noChangeArrowheads="1"/>
          </p:cNvSpPr>
          <p:nvPr/>
        </p:nvSpPr>
        <p:spPr bwMode="gray">
          <a:xfrm>
            <a:off x="8023034" y="1702124"/>
            <a:ext cx="1221934" cy="1248888"/>
          </a:xfrm>
          <a:prstGeom prst="ellipse">
            <a:avLst/>
          </a:prstGeom>
          <a:gradFill rotWithShape="1">
            <a:gsLst>
              <a:gs pos="0">
                <a:schemeClr val="folHlink"/>
              </a:gs>
              <a:gs pos="100000">
                <a:schemeClr val="folHlink">
                  <a:gamma/>
                  <a:shade val="34510"/>
                  <a:invGamma/>
                </a:schemeClr>
              </a:gs>
            </a:gsLst>
            <a:path path="shape">
              <a:fillToRect l="50000" t="50000" r="50000" b="50000"/>
            </a:path>
          </a:gradFill>
          <a:ln w="9525">
            <a:noFill/>
            <a:round/>
            <a:headEnd/>
            <a:tailEnd/>
          </a:ln>
          <a:effectLst/>
        </p:spPr>
        <p:txBody>
          <a:bodyPr wrap="none" anchor="ctr"/>
          <a:lstStyle/>
          <a:p>
            <a:pPr algn="ctr"/>
            <a:endParaRPr lang="id-ID" sz="2000" b="1"/>
          </a:p>
        </p:txBody>
      </p:sp>
      <p:sp>
        <p:nvSpPr>
          <p:cNvPr id="82959" name="Text Box 15"/>
          <p:cNvSpPr txBox="1">
            <a:spLocks noChangeArrowheads="1"/>
          </p:cNvSpPr>
          <p:nvPr/>
        </p:nvSpPr>
        <p:spPr bwMode="gray">
          <a:xfrm>
            <a:off x="3191666" y="2691466"/>
            <a:ext cx="736163" cy="707886"/>
          </a:xfrm>
          <a:prstGeom prst="rect">
            <a:avLst/>
          </a:prstGeom>
          <a:noFill/>
          <a:ln w="9525">
            <a:noFill/>
            <a:miter lim="800000"/>
            <a:headEnd/>
            <a:tailEnd/>
          </a:ln>
          <a:effectLst/>
        </p:spPr>
        <p:txBody>
          <a:bodyPr wrap="none">
            <a:spAutoFit/>
          </a:bodyPr>
          <a:lstStyle/>
          <a:p>
            <a:pPr algn="ctr" eaLnBrk="0" hangingPunct="0"/>
            <a:r>
              <a:rPr lang="id-ID" sz="2000" b="1" dirty="0">
                <a:solidFill>
                  <a:schemeClr val="bg1"/>
                </a:solidFill>
                <a:latin typeface="Calibri" panose="020F0502020204030204" pitchFamily="34" charset="0"/>
                <a:ea typeface="Calibri" panose="020F0502020204030204" pitchFamily="34" charset="0"/>
                <a:cs typeface="Calibri" panose="020F0502020204030204" pitchFamily="34" charset="0"/>
              </a:rPr>
              <a:t>PSAK</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eaLnBrk="0" hangingPunct="0"/>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216</a:t>
            </a:r>
            <a:endParaRPr lang="id-ID"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82960" name="Text Box 16"/>
          <p:cNvSpPr txBox="1">
            <a:spLocks noChangeArrowheads="1"/>
          </p:cNvSpPr>
          <p:nvPr/>
        </p:nvSpPr>
        <p:spPr bwMode="gray">
          <a:xfrm>
            <a:off x="5602061" y="1699003"/>
            <a:ext cx="793871" cy="707886"/>
          </a:xfrm>
          <a:prstGeom prst="rect">
            <a:avLst/>
          </a:prstGeom>
          <a:noFill/>
          <a:ln w="9525">
            <a:noFill/>
            <a:miter lim="800000"/>
            <a:headEnd/>
            <a:tailEnd/>
          </a:ln>
          <a:effectLst/>
        </p:spPr>
        <p:txBody>
          <a:bodyPr wrap="none">
            <a:spAutoFit/>
          </a:bodyPr>
          <a:lstStyle/>
          <a:p>
            <a:pPr algn="ctr" eaLnBrk="0" hangingPunct="0"/>
            <a:r>
              <a:rPr lang="id-ID" sz="2000" b="1" dirty="0">
                <a:solidFill>
                  <a:schemeClr val="bg1"/>
                </a:solidFill>
                <a:latin typeface="Calibri" panose="020F0502020204030204" pitchFamily="34" charset="0"/>
                <a:ea typeface="Calibri" panose="020F0502020204030204" pitchFamily="34" charset="0"/>
                <a:cs typeface="Calibri" panose="020F0502020204030204" pitchFamily="34" charset="0"/>
              </a:rPr>
              <a:t>PSAK </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eaLnBrk="0" hangingPunct="0"/>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223</a:t>
            </a:r>
            <a:endParaRPr lang="id-ID"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82961" name="Text Box 17"/>
          <p:cNvSpPr txBox="1">
            <a:spLocks noChangeArrowheads="1"/>
          </p:cNvSpPr>
          <p:nvPr/>
        </p:nvSpPr>
        <p:spPr bwMode="gray">
          <a:xfrm>
            <a:off x="8233796" y="1957848"/>
            <a:ext cx="736164" cy="707886"/>
          </a:xfrm>
          <a:prstGeom prst="rect">
            <a:avLst/>
          </a:prstGeom>
          <a:noFill/>
          <a:ln w="9525">
            <a:noFill/>
            <a:miter lim="800000"/>
            <a:headEnd/>
            <a:tailEnd/>
          </a:ln>
          <a:effectLst/>
        </p:spPr>
        <p:txBody>
          <a:bodyPr wrap="none">
            <a:spAutoFit/>
          </a:bodyPr>
          <a:lstStyle/>
          <a:p>
            <a:pPr algn="ctr" eaLnBrk="0" hangingPunct="0"/>
            <a:r>
              <a:rPr lang="id-ID" sz="2000" b="1" dirty="0">
                <a:solidFill>
                  <a:schemeClr val="bg1"/>
                </a:solidFill>
                <a:latin typeface="Calibri" panose="020F0502020204030204" pitchFamily="34" charset="0"/>
                <a:ea typeface="Calibri" panose="020F0502020204030204" pitchFamily="34" charset="0"/>
                <a:cs typeface="Calibri" panose="020F0502020204030204" pitchFamily="34" charset="0"/>
              </a:rPr>
              <a:t>PSAK</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eaLnBrk="0" hangingPunct="0"/>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236</a:t>
            </a:r>
          </a:p>
        </p:txBody>
      </p:sp>
      <p:sp>
        <p:nvSpPr>
          <p:cNvPr id="82962" name="Text Box 18"/>
          <p:cNvSpPr txBox="1">
            <a:spLocks noChangeArrowheads="1"/>
          </p:cNvSpPr>
          <p:nvPr/>
        </p:nvSpPr>
        <p:spPr bwMode="gray">
          <a:xfrm>
            <a:off x="7788044" y="3751095"/>
            <a:ext cx="736163" cy="707886"/>
          </a:xfrm>
          <a:prstGeom prst="rect">
            <a:avLst/>
          </a:prstGeom>
          <a:noFill/>
          <a:ln w="9525">
            <a:noFill/>
            <a:miter lim="800000"/>
            <a:headEnd/>
            <a:tailEnd/>
          </a:ln>
          <a:effectLst/>
        </p:spPr>
        <p:txBody>
          <a:bodyPr wrap="none">
            <a:spAutoFit/>
          </a:bodyPr>
          <a:lstStyle/>
          <a:p>
            <a:pPr algn="ctr" eaLnBrk="0" hangingPunct="0"/>
            <a:r>
              <a:rPr lang="id-ID" sz="2000" b="1" dirty="0">
                <a:solidFill>
                  <a:schemeClr val="bg1"/>
                </a:solidFill>
                <a:latin typeface="Calibri" panose="020F0502020204030204" pitchFamily="34" charset="0"/>
                <a:ea typeface="Calibri" panose="020F0502020204030204" pitchFamily="34" charset="0"/>
                <a:cs typeface="Calibri" panose="020F0502020204030204" pitchFamily="34" charset="0"/>
              </a:rPr>
              <a:t>PSAK</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eaLnBrk="0" hangingPunct="0"/>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105</a:t>
            </a:r>
            <a:endParaRPr lang="id-ID"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82963" name="Text Box 19"/>
          <p:cNvSpPr txBox="1">
            <a:spLocks noChangeArrowheads="1"/>
          </p:cNvSpPr>
          <p:nvPr/>
        </p:nvSpPr>
        <p:spPr bwMode="gray">
          <a:xfrm>
            <a:off x="3595671" y="5110270"/>
            <a:ext cx="1221933" cy="757130"/>
          </a:xfrm>
          <a:prstGeom prst="rect">
            <a:avLst/>
          </a:prstGeom>
          <a:noFill/>
          <a:ln w="9525">
            <a:noFill/>
            <a:miter lim="800000"/>
            <a:headEnd/>
            <a:tailEnd/>
          </a:ln>
          <a:effectLst/>
        </p:spPr>
        <p:txBody>
          <a:bodyPr wrap="square">
            <a:spAutoFit/>
          </a:bodyPr>
          <a:lstStyle/>
          <a:p>
            <a:pPr algn="ctr" eaLnBrk="0" hangingPunct="0">
              <a:lnSpc>
                <a:spcPct val="90000"/>
              </a:lnSpc>
            </a:pPr>
            <a:r>
              <a:rPr lang="id-ID" sz="1600" b="1" dirty="0">
                <a:solidFill>
                  <a:schemeClr val="bg1"/>
                </a:solidFill>
                <a:latin typeface="Calibri" panose="020F0502020204030204" pitchFamily="34" charset="0"/>
                <a:ea typeface="Calibri" panose="020F0502020204030204" pitchFamily="34" charset="0"/>
                <a:cs typeface="Calibri" panose="020F0502020204030204" pitchFamily="34" charset="0"/>
              </a:rPr>
              <a:t>PSAK</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eaLnBrk="0" hangingPunct="0">
              <a:lnSpc>
                <a:spcPct val="90000"/>
              </a:lnSpc>
            </a:pPr>
            <a:r>
              <a:rPr lang="en-US" sz="1600" b="1" dirty="0">
                <a:solidFill>
                  <a:schemeClr val="bg1"/>
                </a:solidFill>
                <a:latin typeface="Calibri" panose="020F0502020204030204" pitchFamily="34" charset="0"/>
                <a:ea typeface="Calibri" panose="020F0502020204030204" pitchFamily="34" charset="0"/>
                <a:cs typeface="Calibri" panose="020F0502020204030204" pitchFamily="34" charset="0"/>
              </a:rPr>
              <a:t>116</a:t>
            </a:r>
            <a:endParaRPr lang="id-ID" sz="1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eaLnBrk="0" hangingPunct="0">
              <a:lnSpc>
                <a:spcPct val="90000"/>
              </a:lnSpc>
            </a:pPr>
            <a:r>
              <a:rPr lang="id-ID" sz="1600" b="1" dirty="0">
                <a:solidFill>
                  <a:schemeClr val="bg1"/>
                </a:solidFill>
                <a:latin typeface="Calibri" panose="020F0502020204030204" pitchFamily="34" charset="0"/>
                <a:ea typeface="Calibri" panose="020F0502020204030204" pitchFamily="34" charset="0"/>
                <a:cs typeface="Calibri" panose="020F0502020204030204" pitchFamily="34" charset="0"/>
              </a:rPr>
              <a:t>ISAK </a:t>
            </a:r>
            <a:r>
              <a:rPr lang="en-US" sz="1600" b="1" dirty="0">
                <a:solidFill>
                  <a:schemeClr val="bg1"/>
                </a:solidFill>
                <a:latin typeface="Calibri" panose="020F0502020204030204" pitchFamily="34" charset="0"/>
                <a:ea typeface="Calibri" panose="020F0502020204030204" pitchFamily="34" charset="0"/>
                <a:cs typeface="Calibri" panose="020F0502020204030204" pitchFamily="34" charset="0"/>
              </a:rPr>
              <a:t>16</a:t>
            </a:r>
          </a:p>
        </p:txBody>
      </p:sp>
      <p:sp>
        <p:nvSpPr>
          <p:cNvPr id="82964" name="Text Box 20"/>
          <p:cNvSpPr txBox="1">
            <a:spLocks noChangeArrowheads="1"/>
          </p:cNvSpPr>
          <p:nvPr/>
        </p:nvSpPr>
        <p:spPr bwMode="gray">
          <a:xfrm>
            <a:off x="4350238" y="3124200"/>
            <a:ext cx="3193562" cy="757130"/>
          </a:xfrm>
          <a:prstGeom prst="rect">
            <a:avLst/>
          </a:prstGeom>
          <a:noFill/>
          <a:ln w="9525">
            <a:noFill/>
            <a:miter lim="800000"/>
            <a:headEnd/>
            <a:tailEnd/>
          </a:ln>
          <a:effectLst/>
        </p:spPr>
        <p:txBody>
          <a:bodyPr wrap="square">
            <a:spAutoFit/>
          </a:bodyPr>
          <a:lstStyle/>
          <a:p>
            <a:pPr algn="ctr" eaLnBrk="0" hangingPunct="0">
              <a:lnSpc>
                <a:spcPct val="90000"/>
              </a:lnSpc>
            </a:pPr>
            <a:r>
              <a:rPr lang="id-ID" sz="2400" b="1" dirty="0">
                <a:latin typeface="Calibri" panose="020F0502020204030204" pitchFamily="34" charset="0"/>
                <a:ea typeface="Calibri" panose="020F0502020204030204" pitchFamily="34" charset="0"/>
                <a:cs typeface="Calibri" panose="020F0502020204030204" pitchFamily="34" charset="0"/>
              </a:rPr>
              <a:t>PSAK </a:t>
            </a:r>
            <a:endParaRPr lang="en-US" sz="2400" b="1" dirty="0">
              <a:latin typeface="Calibri" panose="020F0502020204030204" pitchFamily="34" charset="0"/>
              <a:ea typeface="Calibri" panose="020F0502020204030204" pitchFamily="34" charset="0"/>
              <a:cs typeface="Calibri" panose="020F0502020204030204" pitchFamily="34" charset="0"/>
            </a:endParaRPr>
          </a:p>
          <a:p>
            <a:pPr algn="ctr" eaLnBrk="0" hangingPunct="0">
              <a:lnSpc>
                <a:spcPct val="90000"/>
              </a:lnSpc>
            </a:pPr>
            <a:r>
              <a:rPr lang="id-ID" sz="2400" b="1" dirty="0">
                <a:latin typeface="Calibri" panose="020F0502020204030204" pitchFamily="34" charset="0"/>
                <a:ea typeface="Calibri" panose="020F0502020204030204" pitchFamily="34" charset="0"/>
                <a:cs typeface="Calibri" panose="020F0502020204030204" pitchFamily="34" charset="0"/>
              </a:rPr>
              <a:t>Terkait</a:t>
            </a:r>
            <a:r>
              <a:rPr lang="en-US" sz="2400" b="1" dirty="0">
                <a:latin typeface="Calibri" panose="020F0502020204030204" pitchFamily="34" charset="0"/>
                <a:ea typeface="Calibri" panose="020F0502020204030204" pitchFamily="34" charset="0"/>
                <a:cs typeface="Calibri" panose="020F0502020204030204" pitchFamily="34" charset="0"/>
              </a:rPr>
              <a:t> </a:t>
            </a:r>
            <a:r>
              <a:rPr lang="id-ID" sz="2400" b="1" dirty="0">
                <a:latin typeface="Calibri" panose="020F0502020204030204" pitchFamily="34" charset="0"/>
                <a:ea typeface="Calibri" panose="020F0502020204030204" pitchFamily="34" charset="0"/>
                <a:cs typeface="Calibri" panose="020F0502020204030204" pitchFamily="34" charset="0"/>
              </a:rPr>
              <a:t>Aset tetap</a:t>
            </a:r>
            <a:endParaRPr lang="en-US" sz="2400" b="1" dirty="0">
              <a:latin typeface="Calibri" panose="020F0502020204030204" pitchFamily="34" charset="0"/>
              <a:ea typeface="Calibri" panose="020F0502020204030204" pitchFamily="34" charset="0"/>
              <a:cs typeface="Calibri" panose="020F0502020204030204" pitchFamily="34" charset="0"/>
            </a:endParaRPr>
          </a:p>
        </p:txBody>
      </p:sp>
      <p:sp>
        <p:nvSpPr>
          <p:cNvPr id="28" name="Oval 7"/>
          <p:cNvSpPr>
            <a:spLocks noChangeArrowheads="1"/>
          </p:cNvSpPr>
          <p:nvPr/>
        </p:nvSpPr>
        <p:spPr bwMode="gray">
          <a:xfrm rot="20056323">
            <a:off x="6399063" y="4898136"/>
            <a:ext cx="1207558" cy="345017"/>
          </a:xfrm>
          <a:prstGeom prst="ellipse">
            <a:avLst/>
          </a:prstGeom>
          <a:gradFill rotWithShape="1">
            <a:gsLst>
              <a:gs pos="0">
                <a:srgbClr val="5F5F5F"/>
              </a:gs>
              <a:gs pos="100000">
                <a:srgbClr val="84A5CA"/>
              </a:gs>
            </a:gsLst>
            <a:lin ang="0" scaled="1"/>
          </a:gradFill>
          <a:ln w="9525">
            <a:noFill/>
            <a:round/>
            <a:headEnd/>
            <a:tailEnd/>
          </a:ln>
          <a:effectLst/>
        </p:spPr>
        <p:txBody>
          <a:bodyPr wrap="none" anchor="ctr"/>
          <a:lstStyle/>
          <a:p>
            <a:endParaRPr lang="id-ID" sz="2000"/>
          </a:p>
        </p:txBody>
      </p:sp>
      <p:sp>
        <p:nvSpPr>
          <p:cNvPr id="29" name="Oval 12"/>
          <p:cNvSpPr>
            <a:spLocks noChangeArrowheads="1"/>
          </p:cNvSpPr>
          <p:nvPr/>
        </p:nvSpPr>
        <p:spPr bwMode="gray">
          <a:xfrm>
            <a:off x="5591944" y="4292459"/>
            <a:ext cx="1292016" cy="1247091"/>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lgn="ctr"/>
            <a:endParaRPr lang="id-ID" sz="2000"/>
          </a:p>
        </p:txBody>
      </p:sp>
      <p:sp>
        <p:nvSpPr>
          <p:cNvPr id="30" name="Text Box 19"/>
          <p:cNvSpPr txBox="1">
            <a:spLocks noChangeArrowheads="1"/>
          </p:cNvSpPr>
          <p:nvPr/>
        </p:nvSpPr>
        <p:spPr bwMode="gray">
          <a:xfrm>
            <a:off x="5580027" y="4545122"/>
            <a:ext cx="1260281" cy="707886"/>
          </a:xfrm>
          <a:prstGeom prst="rect">
            <a:avLst/>
          </a:prstGeom>
          <a:noFill/>
          <a:ln w="9525">
            <a:noFill/>
            <a:miter lim="800000"/>
            <a:headEnd/>
            <a:tailEnd/>
          </a:ln>
          <a:effectLst/>
        </p:spPr>
        <p:txBody>
          <a:bodyPr wrap="none">
            <a:spAutoFit/>
          </a:bodyPr>
          <a:lstStyle/>
          <a:p>
            <a:pPr algn="ctr" eaLnBrk="0" hangingPunct="0"/>
            <a:r>
              <a:rPr lang="id-ID" sz="2000" b="1" dirty="0">
                <a:solidFill>
                  <a:schemeClr val="bg1"/>
                </a:solidFill>
                <a:latin typeface="Calibri" panose="020F0502020204030204" pitchFamily="34" charset="0"/>
                <a:ea typeface="Calibri" panose="020F0502020204030204" pitchFamily="34" charset="0"/>
                <a:cs typeface="Calibri" panose="020F0502020204030204" pitchFamily="34" charset="0"/>
              </a:rPr>
              <a:t>PSAK</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eaLnBrk="0" hangingPunct="0"/>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240 &amp; 238</a:t>
            </a:r>
          </a:p>
        </p:txBody>
      </p:sp>
      <p:sp>
        <p:nvSpPr>
          <p:cNvPr id="31" name="Rectangle 30"/>
          <p:cNvSpPr/>
          <p:nvPr/>
        </p:nvSpPr>
        <p:spPr>
          <a:xfrm>
            <a:off x="9267287" y="1543444"/>
            <a:ext cx="2191106" cy="646331"/>
          </a:xfrm>
          <a:prstGeom prst="rect">
            <a:avLst/>
          </a:prstGeom>
        </p:spPr>
        <p:txBody>
          <a:bodyPr wrap="square">
            <a:spAutoFit/>
          </a:bodyPr>
          <a:lstStyle/>
          <a:p>
            <a:pPr lvl="0"/>
            <a:r>
              <a:rPr lang="en-US" sz="1800" b="1" i="1" dirty="0" err="1">
                <a:latin typeface="Calibri" panose="020F0502020204030204" pitchFamily="34" charset="0"/>
                <a:ea typeface="Calibri" panose="020F0502020204030204" pitchFamily="34" charset="0"/>
                <a:cs typeface="Calibri" panose="020F0502020204030204" pitchFamily="34" charset="0"/>
              </a:rPr>
              <a:t>Penurunan</a:t>
            </a:r>
            <a:r>
              <a:rPr lang="en-US" sz="1800" b="1" i="1" dirty="0">
                <a:latin typeface="Calibri" panose="020F0502020204030204" pitchFamily="34" charset="0"/>
                <a:ea typeface="Calibri" panose="020F0502020204030204" pitchFamily="34" charset="0"/>
                <a:cs typeface="Calibri" panose="020F0502020204030204" pitchFamily="34" charset="0"/>
              </a:rPr>
              <a:t> </a:t>
            </a:r>
          </a:p>
          <a:p>
            <a:pPr lvl="0"/>
            <a:r>
              <a:rPr lang="id-ID" sz="1800" b="1" i="1" dirty="0">
                <a:latin typeface="Calibri" panose="020F0502020204030204" pitchFamily="34" charset="0"/>
                <a:ea typeface="Calibri" panose="020F0502020204030204" pitchFamily="34" charset="0"/>
                <a:cs typeface="Calibri" panose="020F0502020204030204" pitchFamily="34" charset="0"/>
              </a:rPr>
              <a:t>Nilai </a:t>
            </a:r>
            <a:r>
              <a:rPr lang="en-US" sz="1800" b="1" i="1" dirty="0" err="1">
                <a:latin typeface="Calibri" panose="020F0502020204030204" pitchFamily="34" charset="0"/>
                <a:ea typeface="Calibri" panose="020F0502020204030204" pitchFamily="34" charset="0"/>
                <a:cs typeface="Calibri" panose="020F0502020204030204" pitchFamily="34" charset="0"/>
              </a:rPr>
              <a:t>Aset</a:t>
            </a:r>
            <a:endParaRPr lang="en-SG" sz="1800" b="1" dirty="0">
              <a:latin typeface="Calibri" panose="020F0502020204030204" pitchFamily="34" charset="0"/>
              <a:ea typeface="Calibri" panose="020F0502020204030204" pitchFamily="34" charset="0"/>
              <a:cs typeface="Calibri" panose="020F0502020204030204" pitchFamily="34" charset="0"/>
            </a:endParaRPr>
          </a:p>
        </p:txBody>
      </p:sp>
      <p:sp>
        <p:nvSpPr>
          <p:cNvPr id="32" name="Rectangle 31"/>
          <p:cNvSpPr/>
          <p:nvPr/>
        </p:nvSpPr>
        <p:spPr>
          <a:xfrm>
            <a:off x="8783580" y="4480788"/>
            <a:ext cx="2573109" cy="923330"/>
          </a:xfrm>
          <a:prstGeom prst="rect">
            <a:avLst/>
          </a:prstGeom>
        </p:spPr>
        <p:txBody>
          <a:bodyPr wrap="square">
            <a:spAutoFit/>
          </a:bodyPr>
          <a:lstStyle/>
          <a:p>
            <a:pPr lvl="0"/>
            <a:r>
              <a:rPr lang="en-US" sz="1800" b="1" i="1" dirty="0" err="1">
                <a:latin typeface="Calibri" panose="020F0502020204030204" pitchFamily="34" charset="0"/>
                <a:ea typeface="Calibri" panose="020F0502020204030204" pitchFamily="34" charset="0"/>
                <a:cs typeface="Calibri" panose="020F0502020204030204" pitchFamily="34" charset="0"/>
              </a:rPr>
              <a:t>Aset</a:t>
            </a:r>
            <a:r>
              <a:rPr lang="en-US" sz="1800" b="1" i="1" dirty="0">
                <a:latin typeface="Calibri" panose="020F0502020204030204" pitchFamily="34" charset="0"/>
                <a:ea typeface="Calibri" panose="020F0502020204030204" pitchFamily="34" charset="0"/>
                <a:cs typeface="Calibri" panose="020F0502020204030204" pitchFamily="34" charset="0"/>
              </a:rPr>
              <a:t> </a:t>
            </a:r>
            <a:r>
              <a:rPr lang="en-US" sz="1800" b="1" i="1" dirty="0" err="1">
                <a:latin typeface="Calibri" panose="020F0502020204030204" pitchFamily="34" charset="0"/>
                <a:ea typeface="Calibri" panose="020F0502020204030204" pitchFamily="34" charset="0"/>
                <a:cs typeface="Calibri" panose="020F0502020204030204" pitchFamily="34" charset="0"/>
              </a:rPr>
              <a:t>Tidak</a:t>
            </a:r>
            <a:r>
              <a:rPr lang="en-US" sz="1800" b="1" i="1" dirty="0">
                <a:latin typeface="Calibri" panose="020F0502020204030204" pitchFamily="34" charset="0"/>
                <a:ea typeface="Calibri" panose="020F0502020204030204" pitchFamily="34" charset="0"/>
                <a:cs typeface="Calibri" panose="020F0502020204030204" pitchFamily="34" charset="0"/>
              </a:rPr>
              <a:t> </a:t>
            </a:r>
            <a:r>
              <a:rPr lang="en-US" sz="1800" b="1" i="1" dirty="0" err="1">
                <a:latin typeface="Calibri" panose="020F0502020204030204" pitchFamily="34" charset="0"/>
                <a:ea typeface="Calibri" panose="020F0502020204030204" pitchFamily="34" charset="0"/>
                <a:cs typeface="Calibri" panose="020F0502020204030204" pitchFamily="34" charset="0"/>
              </a:rPr>
              <a:t>Lancar</a:t>
            </a:r>
            <a:r>
              <a:rPr lang="en-US" sz="1800" b="1" i="1" dirty="0">
                <a:latin typeface="Calibri" panose="020F0502020204030204" pitchFamily="34" charset="0"/>
                <a:ea typeface="Calibri" panose="020F0502020204030204" pitchFamily="34" charset="0"/>
                <a:cs typeface="Calibri" panose="020F0502020204030204" pitchFamily="34" charset="0"/>
              </a:rPr>
              <a:t> </a:t>
            </a:r>
            <a:r>
              <a:rPr lang="en-US" sz="1800" b="1" i="1" dirty="0" err="1">
                <a:latin typeface="Calibri" panose="020F0502020204030204" pitchFamily="34" charset="0"/>
                <a:ea typeface="Calibri" panose="020F0502020204030204" pitchFamily="34" charset="0"/>
                <a:cs typeface="Calibri" panose="020F0502020204030204" pitchFamily="34" charset="0"/>
              </a:rPr>
              <a:t>Dimiliki</a:t>
            </a:r>
            <a:r>
              <a:rPr lang="en-US" sz="1800" b="1" i="1" dirty="0">
                <a:latin typeface="Calibri" panose="020F0502020204030204" pitchFamily="34" charset="0"/>
                <a:ea typeface="Calibri" panose="020F0502020204030204" pitchFamily="34" charset="0"/>
                <a:cs typeface="Calibri" panose="020F0502020204030204" pitchFamily="34" charset="0"/>
              </a:rPr>
              <a:t> </a:t>
            </a:r>
            <a:r>
              <a:rPr lang="en-US" sz="1800" b="1" i="1" dirty="0" err="1">
                <a:latin typeface="Calibri" panose="020F0502020204030204" pitchFamily="34" charset="0"/>
                <a:ea typeface="Calibri" panose="020F0502020204030204" pitchFamily="34" charset="0"/>
                <a:cs typeface="Calibri" panose="020F0502020204030204" pitchFamily="34" charset="0"/>
              </a:rPr>
              <a:t>untuk</a:t>
            </a:r>
            <a:r>
              <a:rPr lang="en-US" sz="1800" b="1" i="1" dirty="0">
                <a:latin typeface="Calibri" panose="020F0502020204030204" pitchFamily="34" charset="0"/>
                <a:ea typeface="Calibri" panose="020F0502020204030204" pitchFamily="34" charset="0"/>
                <a:cs typeface="Calibri" panose="020F0502020204030204" pitchFamily="34" charset="0"/>
              </a:rPr>
              <a:t> </a:t>
            </a:r>
            <a:r>
              <a:rPr lang="en-US" sz="1800" b="1" i="1" dirty="0" err="1">
                <a:latin typeface="Calibri" panose="020F0502020204030204" pitchFamily="34" charset="0"/>
                <a:ea typeface="Calibri" panose="020F0502020204030204" pitchFamily="34" charset="0"/>
                <a:cs typeface="Calibri" panose="020F0502020204030204" pitchFamily="34" charset="0"/>
              </a:rPr>
              <a:t>Dijual</a:t>
            </a:r>
            <a:r>
              <a:rPr lang="en-US" sz="1800" b="1" i="1" dirty="0">
                <a:latin typeface="Calibri" panose="020F0502020204030204" pitchFamily="34" charset="0"/>
                <a:ea typeface="Calibri" panose="020F0502020204030204" pitchFamily="34" charset="0"/>
                <a:cs typeface="Calibri" panose="020F0502020204030204" pitchFamily="34" charset="0"/>
              </a:rPr>
              <a:t> </a:t>
            </a:r>
            <a:r>
              <a:rPr lang="en-US" sz="1800" b="1" i="1" dirty="0" err="1">
                <a:latin typeface="Calibri" panose="020F0502020204030204" pitchFamily="34" charset="0"/>
                <a:ea typeface="Calibri" panose="020F0502020204030204" pitchFamily="34" charset="0"/>
                <a:cs typeface="Calibri" panose="020F0502020204030204" pitchFamily="34" charset="0"/>
              </a:rPr>
              <a:t>dan</a:t>
            </a:r>
            <a:r>
              <a:rPr lang="en-US" sz="1800" b="1" i="1" dirty="0">
                <a:latin typeface="Calibri" panose="020F0502020204030204" pitchFamily="34" charset="0"/>
                <a:ea typeface="Calibri" panose="020F0502020204030204" pitchFamily="34" charset="0"/>
                <a:cs typeface="Calibri" panose="020F0502020204030204" pitchFamily="34" charset="0"/>
              </a:rPr>
              <a:t> </a:t>
            </a:r>
            <a:r>
              <a:rPr lang="en-US" sz="1800" b="1" i="1" dirty="0" err="1">
                <a:latin typeface="Calibri" panose="020F0502020204030204" pitchFamily="34" charset="0"/>
                <a:ea typeface="Calibri" panose="020F0502020204030204" pitchFamily="34" charset="0"/>
                <a:cs typeface="Calibri" panose="020F0502020204030204" pitchFamily="34" charset="0"/>
              </a:rPr>
              <a:t>Operasi</a:t>
            </a:r>
            <a:r>
              <a:rPr lang="en-US" sz="1800" b="1" i="1" dirty="0">
                <a:latin typeface="Calibri" panose="020F0502020204030204" pitchFamily="34" charset="0"/>
                <a:ea typeface="Calibri" panose="020F0502020204030204" pitchFamily="34" charset="0"/>
                <a:cs typeface="Calibri" panose="020F0502020204030204" pitchFamily="34" charset="0"/>
              </a:rPr>
              <a:t> yang </a:t>
            </a:r>
            <a:r>
              <a:rPr lang="en-US" sz="1800" b="1" i="1" dirty="0" err="1">
                <a:latin typeface="Calibri" panose="020F0502020204030204" pitchFamily="34" charset="0"/>
                <a:ea typeface="Calibri" panose="020F0502020204030204" pitchFamily="34" charset="0"/>
                <a:cs typeface="Calibri" panose="020F0502020204030204" pitchFamily="34" charset="0"/>
              </a:rPr>
              <a:t>Dihentikan</a:t>
            </a:r>
            <a:endParaRPr lang="en-SG" sz="1800" b="1" dirty="0">
              <a:latin typeface="Calibri" panose="020F0502020204030204" pitchFamily="34" charset="0"/>
              <a:ea typeface="Calibri" panose="020F0502020204030204" pitchFamily="34" charset="0"/>
              <a:cs typeface="Calibri" panose="020F0502020204030204" pitchFamily="34" charset="0"/>
            </a:endParaRPr>
          </a:p>
        </p:txBody>
      </p:sp>
      <p:sp>
        <p:nvSpPr>
          <p:cNvPr id="33" name="Rectangle 32"/>
          <p:cNvSpPr/>
          <p:nvPr/>
        </p:nvSpPr>
        <p:spPr>
          <a:xfrm>
            <a:off x="5893328" y="5530007"/>
            <a:ext cx="2434921" cy="646331"/>
          </a:xfrm>
          <a:prstGeom prst="rect">
            <a:avLst/>
          </a:prstGeom>
        </p:spPr>
        <p:txBody>
          <a:bodyPr wrap="square">
            <a:spAutoFit/>
          </a:bodyPr>
          <a:lstStyle/>
          <a:p>
            <a:pPr lvl="0"/>
            <a:r>
              <a:rPr lang="en-US" sz="1800" b="1" i="1" dirty="0" err="1">
                <a:latin typeface="Calibri" panose="020F0502020204030204" pitchFamily="34" charset="0"/>
                <a:ea typeface="Calibri" panose="020F0502020204030204" pitchFamily="34" charset="0"/>
                <a:cs typeface="Calibri" panose="020F0502020204030204" pitchFamily="34" charset="0"/>
              </a:rPr>
              <a:t>Properti</a:t>
            </a:r>
            <a:r>
              <a:rPr lang="en-US" sz="1800" b="1" i="1" dirty="0">
                <a:latin typeface="Calibri" panose="020F0502020204030204" pitchFamily="34" charset="0"/>
                <a:ea typeface="Calibri" panose="020F0502020204030204" pitchFamily="34" charset="0"/>
                <a:cs typeface="Calibri" panose="020F0502020204030204" pitchFamily="34" charset="0"/>
              </a:rPr>
              <a:t> </a:t>
            </a:r>
            <a:r>
              <a:rPr lang="en-US" sz="1800" b="1" i="1" dirty="0" err="1">
                <a:latin typeface="Calibri" panose="020F0502020204030204" pitchFamily="34" charset="0"/>
                <a:ea typeface="Calibri" panose="020F0502020204030204" pitchFamily="34" charset="0"/>
                <a:cs typeface="Calibri" panose="020F0502020204030204" pitchFamily="34" charset="0"/>
              </a:rPr>
              <a:t>Investasi</a:t>
            </a:r>
            <a:r>
              <a:rPr lang="en-US" sz="1800" b="1" i="1" dirty="0">
                <a:latin typeface="Calibri" panose="020F0502020204030204" pitchFamily="34" charset="0"/>
                <a:ea typeface="Calibri" panose="020F0502020204030204" pitchFamily="34" charset="0"/>
                <a:cs typeface="Calibri" panose="020F0502020204030204" pitchFamily="34" charset="0"/>
              </a:rPr>
              <a:t> dan</a:t>
            </a:r>
          </a:p>
          <a:p>
            <a:pPr lvl="0"/>
            <a:r>
              <a:rPr lang="en-US" sz="1800" b="1" i="1" dirty="0" err="1">
                <a:latin typeface="Calibri" panose="020F0502020204030204" pitchFamily="34" charset="0"/>
                <a:ea typeface="Calibri" panose="020F0502020204030204" pitchFamily="34" charset="0"/>
                <a:cs typeface="Calibri" panose="020F0502020204030204" pitchFamily="34" charset="0"/>
              </a:rPr>
              <a:t>Aset</a:t>
            </a:r>
            <a:r>
              <a:rPr lang="en-US" sz="1800" b="1" i="1" dirty="0">
                <a:latin typeface="Calibri" panose="020F0502020204030204" pitchFamily="34" charset="0"/>
                <a:ea typeface="Calibri" panose="020F0502020204030204" pitchFamily="34" charset="0"/>
                <a:cs typeface="Calibri" panose="020F0502020204030204" pitchFamily="34" charset="0"/>
              </a:rPr>
              <a:t> </a:t>
            </a:r>
            <a:r>
              <a:rPr lang="en-US" sz="1800" b="1" i="1" dirty="0" err="1">
                <a:latin typeface="Calibri" panose="020F0502020204030204" pitchFamily="34" charset="0"/>
                <a:ea typeface="Calibri" panose="020F0502020204030204" pitchFamily="34" charset="0"/>
                <a:cs typeface="Calibri" panose="020F0502020204030204" pitchFamily="34" charset="0"/>
              </a:rPr>
              <a:t>tak</a:t>
            </a:r>
            <a:r>
              <a:rPr lang="en-US" sz="1800" b="1" i="1" dirty="0">
                <a:latin typeface="Calibri" panose="020F0502020204030204" pitchFamily="34" charset="0"/>
                <a:ea typeface="Calibri" panose="020F0502020204030204" pitchFamily="34" charset="0"/>
                <a:cs typeface="Calibri" panose="020F0502020204030204" pitchFamily="34" charset="0"/>
              </a:rPr>
              <a:t> </a:t>
            </a:r>
            <a:r>
              <a:rPr lang="en-US" sz="1800" b="1" i="1" dirty="0" err="1">
                <a:latin typeface="Calibri" panose="020F0502020204030204" pitchFamily="34" charset="0"/>
                <a:ea typeface="Calibri" panose="020F0502020204030204" pitchFamily="34" charset="0"/>
                <a:cs typeface="Calibri" panose="020F0502020204030204" pitchFamily="34" charset="0"/>
              </a:rPr>
              <a:t>berwujud</a:t>
            </a:r>
            <a:endParaRPr lang="en-US" sz="1800" b="1" i="1" dirty="0">
              <a:latin typeface="Calibri" panose="020F0502020204030204" pitchFamily="34" charset="0"/>
              <a:ea typeface="Calibri" panose="020F0502020204030204" pitchFamily="34" charset="0"/>
              <a:cs typeface="Calibri" panose="020F0502020204030204" pitchFamily="34" charset="0"/>
            </a:endParaRPr>
          </a:p>
        </p:txBody>
      </p:sp>
      <p:sp>
        <p:nvSpPr>
          <p:cNvPr id="34" name="Rectangle 33"/>
          <p:cNvSpPr/>
          <p:nvPr/>
        </p:nvSpPr>
        <p:spPr>
          <a:xfrm>
            <a:off x="1596925" y="5574234"/>
            <a:ext cx="1917153" cy="646331"/>
          </a:xfrm>
          <a:prstGeom prst="rect">
            <a:avLst/>
          </a:prstGeom>
        </p:spPr>
        <p:txBody>
          <a:bodyPr wrap="square">
            <a:spAutoFit/>
          </a:bodyPr>
          <a:lstStyle/>
          <a:p>
            <a:pPr lvl="0" algn="r"/>
            <a:r>
              <a:rPr lang="en-US" sz="1800" b="1" i="1" dirty="0" err="1">
                <a:latin typeface="Calibri" panose="020F0502020204030204" pitchFamily="34" charset="0"/>
                <a:ea typeface="Calibri" panose="020F0502020204030204" pitchFamily="34" charset="0"/>
                <a:cs typeface="Calibri" panose="020F0502020204030204" pitchFamily="34" charset="0"/>
              </a:rPr>
              <a:t>Sewa</a:t>
            </a:r>
            <a:endParaRPr lang="en-US" sz="1800" b="1" i="1" dirty="0">
              <a:latin typeface="Calibri" panose="020F0502020204030204" pitchFamily="34" charset="0"/>
              <a:ea typeface="Calibri" panose="020F0502020204030204" pitchFamily="34" charset="0"/>
              <a:cs typeface="Calibri" panose="020F0502020204030204" pitchFamily="34" charset="0"/>
            </a:endParaRPr>
          </a:p>
          <a:p>
            <a:pPr lvl="0" algn="r"/>
            <a:r>
              <a:rPr lang="en-US" sz="1800" b="1" i="1" dirty="0" err="1">
                <a:latin typeface="Calibri" panose="020F0502020204030204" pitchFamily="34" charset="0"/>
                <a:ea typeface="Calibri" panose="020F0502020204030204" pitchFamily="34" charset="0"/>
                <a:cs typeface="Calibri" panose="020F0502020204030204" pitchFamily="34" charset="0"/>
              </a:rPr>
              <a:t>Konsesi</a:t>
            </a:r>
            <a:r>
              <a:rPr lang="en-US" sz="1800" b="1" i="1" dirty="0">
                <a:latin typeface="Calibri" panose="020F0502020204030204" pitchFamily="34" charset="0"/>
                <a:ea typeface="Calibri" panose="020F0502020204030204" pitchFamily="34" charset="0"/>
                <a:cs typeface="Calibri" panose="020F0502020204030204" pitchFamily="34" charset="0"/>
              </a:rPr>
              <a:t> Jasa</a:t>
            </a:r>
            <a:endParaRPr lang="en-SG" sz="1800" b="1" dirty="0">
              <a:latin typeface="Calibri" panose="020F0502020204030204" pitchFamily="34" charset="0"/>
              <a:ea typeface="Calibri" panose="020F0502020204030204" pitchFamily="34" charset="0"/>
              <a:cs typeface="Calibri" panose="020F0502020204030204" pitchFamily="34" charset="0"/>
            </a:endParaRPr>
          </a:p>
        </p:txBody>
      </p:sp>
      <p:sp>
        <p:nvSpPr>
          <p:cNvPr id="37" name="Rectangle 36"/>
          <p:cNvSpPr/>
          <p:nvPr/>
        </p:nvSpPr>
        <p:spPr>
          <a:xfrm>
            <a:off x="905186" y="3059668"/>
            <a:ext cx="1190519" cy="369332"/>
          </a:xfrm>
          <a:prstGeom prst="rect">
            <a:avLst/>
          </a:prstGeom>
        </p:spPr>
        <p:txBody>
          <a:bodyPr wrap="none">
            <a:spAutoFit/>
          </a:bodyPr>
          <a:lstStyle/>
          <a:p>
            <a:pPr lvl="0"/>
            <a:r>
              <a:rPr lang="en-US" sz="1800" b="1" i="1" dirty="0" err="1">
                <a:latin typeface="Calibri" panose="020F0502020204030204" pitchFamily="34" charset="0"/>
                <a:ea typeface="Calibri" panose="020F0502020204030204" pitchFamily="34" charset="0"/>
                <a:cs typeface="Calibri" panose="020F0502020204030204" pitchFamily="34" charset="0"/>
              </a:rPr>
              <a:t>Aset</a:t>
            </a:r>
            <a:r>
              <a:rPr lang="en-US" sz="1800" b="1" i="1" dirty="0">
                <a:latin typeface="Calibri" panose="020F0502020204030204" pitchFamily="34" charset="0"/>
                <a:ea typeface="Calibri" panose="020F0502020204030204" pitchFamily="34" charset="0"/>
                <a:cs typeface="Calibri" panose="020F0502020204030204" pitchFamily="34" charset="0"/>
              </a:rPr>
              <a:t> </a:t>
            </a:r>
            <a:r>
              <a:rPr lang="en-US" sz="1800" b="1" i="1" dirty="0" err="1">
                <a:latin typeface="Calibri" panose="020F0502020204030204" pitchFamily="34" charset="0"/>
                <a:ea typeface="Calibri" panose="020F0502020204030204" pitchFamily="34" charset="0"/>
                <a:cs typeface="Calibri" panose="020F0502020204030204" pitchFamily="34" charset="0"/>
              </a:rPr>
              <a:t>Tetap</a:t>
            </a:r>
            <a:endParaRPr lang="en-SG" sz="1800" b="1" dirty="0">
              <a:latin typeface="Calibri" panose="020F0502020204030204" pitchFamily="34" charset="0"/>
              <a:ea typeface="Calibri" panose="020F0502020204030204" pitchFamily="34" charset="0"/>
              <a:cs typeface="Calibri" panose="020F0502020204030204" pitchFamily="34" charset="0"/>
            </a:endParaRPr>
          </a:p>
        </p:txBody>
      </p:sp>
      <p:sp>
        <p:nvSpPr>
          <p:cNvPr id="36" name="Rectangle 35"/>
          <p:cNvSpPr/>
          <p:nvPr/>
        </p:nvSpPr>
        <p:spPr>
          <a:xfrm>
            <a:off x="4041642" y="1476072"/>
            <a:ext cx="1096775" cy="646331"/>
          </a:xfrm>
          <a:prstGeom prst="rect">
            <a:avLst/>
          </a:prstGeom>
        </p:spPr>
        <p:txBody>
          <a:bodyPr wrap="none">
            <a:spAutoFit/>
          </a:bodyPr>
          <a:lstStyle/>
          <a:p>
            <a:pPr lvl="0"/>
            <a:r>
              <a:rPr lang="en-US" sz="1800" b="1" i="1" dirty="0" err="1">
                <a:latin typeface="Calibri" panose="020F0502020204030204" pitchFamily="34" charset="0"/>
                <a:ea typeface="Calibri" panose="020F0502020204030204" pitchFamily="34" charset="0"/>
                <a:cs typeface="Calibri" panose="020F0502020204030204" pitchFamily="34" charset="0"/>
              </a:rPr>
              <a:t>Biaya</a:t>
            </a:r>
            <a:endParaRPr lang="en-US" sz="1800" b="1" i="1" dirty="0">
              <a:latin typeface="Calibri" panose="020F0502020204030204" pitchFamily="34" charset="0"/>
              <a:ea typeface="Calibri" panose="020F0502020204030204" pitchFamily="34" charset="0"/>
              <a:cs typeface="Calibri" panose="020F0502020204030204" pitchFamily="34" charset="0"/>
            </a:endParaRPr>
          </a:p>
          <a:p>
            <a:pPr lvl="0"/>
            <a:r>
              <a:rPr lang="en-US" sz="1800" b="1" i="1" dirty="0" err="1">
                <a:latin typeface="Calibri" panose="020F0502020204030204" pitchFamily="34" charset="0"/>
                <a:ea typeface="Calibri" panose="020F0502020204030204" pitchFamily="34" charset="0"/>
                <a:cs typeface="Calibri" panose="020F0502020204030204" pitchFamily="34" charset="0"/>
              </a:rPr>
              <a:t>Pinjaman</a:t>
            </a:r>
            <a:endParaRPr lang="en-SG" sz="1800"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3" name="Object 2"/>
          <p:cNvGraphicFramePr>
            <a:graphicFrameLocks/>
          </p:cNvGraphicFramePr>
          <p:nvPr/>
        </p:nvGraphicFramePr>
        <p:xfrm>
          <a:off x="1881925" y="1488341"/>
          <a:ext cx="673577" cy="1219555"/>
        </p:xfrm>
        <a:graphic>
          <a:graphicData uri="http://schemas.openxmlformats.org/presentationml/2006/ole">
            <mc:AlternateContent xmlns:mc="http://schemas.openxmlformats.org/markup-compatibility/2006">
              <mc:Choice xmlns:v="urn:schemas-microsoft-com:vml" Requires="v">
                <p:oleObj spid="_x0000_s1041" name="Clip" r:id="rId4" imgW="3003550" imgH="5470525" progId="MS_ClipArt_Gallery.5">
                  <p:embed/>
                </p:oleObj>
              </mc:Choice>
              <mc:Fallback>
                <p:oleObj name="Clip" r:id="rId4" imgW="3003550" imgH="5470525" progId="MS_ClipArt_Gallery.5">
                  <p:embed/>
                  <p:pic>
                    <p:nvPicPr>
                      <p:cNvPr id="3"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1925" y="1488341"/>
                        <a:ext cx="673577" cy="1219555"/>
                      </a:xfrm>
                      <a:prstGeom prst="rect">
                        <a:avLst/>
                      </a:prstGeom>
                      <a:noFill/>
                      <a:ln>
                        <a:noFill/>
                      </a:ln>
                      <a:effectLst/>
                    </p:spPr>
                  </p:pic>
                </p:oleObj>
              </mc:Fallback>
            </mc:AlternateContent>
          </a:graphicData>
        </a:graphic>
      </p:graphicFrame>
      <p:sp>
        <p:nvSpPr>
          <p:cNvPr id="38" name="Slide Number Placeholder 1">
            <a:extLst>
              <a:ext uri="{FF2B5EF4-FFF2-40B4-BE49-F238E27FC236}">
                <a16:creationId xmlns:a16="http://schemas.microsoft.com/office/drawing/2014/main" id="{6433D080-8164-43FC-BC30-1638F3710967}"/>
              </a:ext>
            </a:extLst>
          </p:cNvPr>
          <p:cNvSpPr txBox="1">
            <a:spLocks/>
          </p:cNvSpPr>
          <p:nvPr/>
        </p:nvSpPr>
        <p:spPr>
          <a:xfrm>
            <a:off x="10972800" y="6444469"/>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6</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
        <p:nvSpPr>
          <p:cNvPr id="39" name="Oval 9">
            <a:extLst>
              <a:ext uri="{FF2B5EF4-FFF2-40B4-BE49-F238E27FC236}">
                <a16:creationId xmlns:a16="http://schemas.microsoft.com/office/drawing/2014/main" id="{85E90527-8599-4EE6-8832-D8551F6DF85A}"/>
              </a:ext>
            </a:extLst>
          </p:cNvPr>
          <p:cNvSpPr>
            <a:spLocks noChangeArrowheads="1"/>
          </p:cNvSpPr>
          <p:nvPr/>
        </p:nvSpPr>
        <p:spPr bwMode="gray">
          <a:xfrm rot="20056323">
            <a:off x="2092830" y="4739330"/>
            <a:ext cx="1207558" cy="488150"/>
          </a:xfrm>
          <a:prstGeom prst="ellipse">
            <a:avLst/>
          </a:prstGeom>
          <a:gradFill rotWithShape="1">
            <a:gsLst>
              <a:gs pos="0">
                <a:srgbClr val="5F5F5F"/>
              </a:gs>
              <a:gs pos="100000">
                <a:srgbClr val="84A5CA"/>
              </a:gs>
            </a:gsLst>
            <a:lin ang="0" scaled="1"/>
          </a:gradFill>
          <a:ln w="9525">
            <a:noFill/>
            <a:round/>
            <a:headEnd/>
            <a:tailEnd/>
          </a:ln>
          <a:effectLst/>
        </p:spPr>
        <p:txBody>
          <a:bodyPr wrap="none" anchor="ctr"/>
          <a:lstStyle/>
          <a:p>
            <a:endParaRPr lang="id-ID" sz="2000"/>
          </a:p>
        </p:txBody>
      </p:sp>
      <p:sp>
        <p:nvSpPr>
          <p:cNvPr id="40" name="Oval 11">
            <a:extLst>
              <a:ext uri="{FF2B5EF4-FFF2-40B4-BE49-F238E27FC236}">
                <a16:creationId xmlns:a16="http://schemas.microsoft.com/office/drawing/2014/main" id="{E2D5E553-189D-4211-BEBD-26E8C2790879}"/>
              </a:ext>
            </a:extLst>
          </p:cNvPr>
          <p:cNvSpPr>
            <a:spLocks noChangeArrowheads="1"/>
          </p:cNvSpPr>
          <p:nvPr/>
        </p:nvSpPr>
        <p:spPr bwMode="gray">
          <a:xfrm>
            <a:off x="1411512" y="4006979"/>
            <a:ext cx="1292016" cy="1247091"/>
          </a:xfrm>
          <a:prstGeom prst="ellipse">
            <a:avLst/>
          </a:prstGeom>
          <a:ln>
            <a:headEnd/>
            <a:tailEnd/>
          </a:ln>
        </p:spPr>
        <p:style>
          <a:lnRef idx="3">
            <a:schemeClr val="lt1"/>
          </a:lnRef>
          <a:fillRef idx="1">
            <a:schemeClr val="accent1"/>
          </a:fillRef>
          <a:effectRef idx="1">
            <a:schemeClr val="accent1"/>
          </a:effectRef>
          <a:fontRef idx="minor">
            <a:schemeClr val="lt1"/>
          </a:fontRef>
        </p:style>
        <p:txBody>
          <a:bodyPr wrap="none" anchor="ctr"/>
          <a:lstStyle/>
          <a:p>
            <a:pPr algn="ctr"/>
            <a:endParaRPr lang="id-ID" sz="2000"/>
          </a:p>
        </p:txBody>
      </p:sp>
      <p:sp>
        <p:nvSpPr>
          <p:cNvPr id="41" name="Text Box 15">
            <a:extLst>
              <a:ext uri="{FF2B5EF4-FFF2-40B4-BE49-F238E27FC236}">
                <a16:creationId xmlns:a16="http://schemas.microsoft.com/office/drawing/2014/main" id="{6385F773-0B2B-4F81-9DB9-C6DBC1A2F142}"/>
              </a:ext>
            </a:extLst>
          </p:cNvPr>
          <p:cNvSpPr txBox="1">
            <a:spLocks noChangeArrowheads="1"/>
          </p:cNvSpPr>
          <p:nvPr/>
        </p:nvSpPr>
        <p:spPr bwMode="gray">
          <a:xfrm>
            <a:off x="1700249" y="4310750"/>
            <a:ext cx="736164" cy="707886"/>
          </a:xfrm>
          <a:prstGeom prst="rect">
            <a:avLst/>
          </a:prstGeom>
          <a:noFill/>
          <a:ln w="9525">
            <a:noFill/>
            <a:miter lim="800000"/>
            <a:headEnd/>
            <a:tailEnd/>
          </a:ln>
          <a:effectLst/>
        </p:spPr>
        <p:txBody>
          <a:bodyPr wrap="none">
            <a:spAutoFit/>
          </a:bodyPr>
          <a:lstStyle/>
          <a:p>
            <a:pPr algn="ctr" eaLnBrk="0" hangingPunct="0"/>
            <a:r>
              <a:rPr lang="id-ID" sz="2000" b="1" dirty="0">
                <a:solidFill>
                  <a:schemeClr val="bg1"/>
                </a:solidFill>
                <a:latin typeface="Calibri" panose="020F0502020204030204" pitchFamily="34" charset="0"/>
                <a:ea typeface="Calibri" panose="020F0502020204030204" pitchFamily="34" charset="0"/>
                <a:cs typeface="Calibri" panose="020F0502020204030204" pitchFamily="34" charset="0"/>
              </a:rPr>
              <a:t>PSAK</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eaLnBrk="0" hangingPunct="0"/>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113</a:t>
            </a:r>
            <a:endParaRPr lang="id-ID"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2" name="Rectangle 41">
            <a:extLst>
              <a:ext uri="{FF2B5EF4-FFF2-40B4-BE49-F238E27FC236}">
                <a16:creationId xmlns:a16="http://schemas.microsoft.com/office/drawing/2014/main" id="{7D975C77-6C4C-46A8-8113-16584698DB95}"/>
              </a:ext>
            </a:extLst>
          </p:cNvPr>
          <p:cNvSpPr/>
          <p:nvPr/>
        </p:nvSpPr>
        <p:spPr>
          <a:xfrm>
            <a:off x="223099" y="4718012"/>
            <a:ext cx="1266501" cy="369332"/>
          </a:xfrm>
          <a:prstGeom prst="rect">
            <a:avLst/>
          </a:prstGeom>
        </p:spPr>
        <p:txBody>
          <a:bodyPr wrap="none">
            <a:spAutoFit/>
          </a:bodyPr>
          <a:lstStyle/>
          <a:p>
            <a:pPr lvl="0"/>
            <a:r>
              <a:rPr lang="en-US" sz="1800" b="1" i="1" dirty="0">
                <a:latin typeface="Calibri" panose="020F0502020204030204" pitchFamily="34" charset="0"/>
                <a:ea typeface="Calibri" panose="020F0502020204030204" pitchFamily="34" charset="0"/>
                <a:cs typeface="Calibri" panose="020F0502020204030204" pitchFamily="34" charset="0"/>
              </a:rPr>
              <a:t>Nilai </a:t>
            </a:r>
            <a:r>
              <a:rPr lang="en-US" sz="1800" b="1" i="1" dirty="0" err="1">
                <a:latin typeface="Calibri" panose="020F0502020204030204" pitchFamily="34" charset="0"/>
                <a:ea typeface="Calibri" panose="020F0502020204030204" pitchFamily="34" charset="0"/>
                <a:cs typeface="Calibri" panose="020F0502020204030204" pitchFamily="34" charset="0"/>
              </a:rPr>
              <a:t>Wajar</a:t>
            </a:r>
            <a:endParaRPr lang="en-SG" sz="18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86498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Title 6"/>
          <p:cNvSpPr>
            <a:spLocks noGrp="1"/>
          </p:cNvSpPr>
          <p:nvPr>
            <p:ph type="title"/>
          </p:nvPr>
        </p:nvSpPr>
        <p:spPr>
          <a:xfrm>
            <a:off x="2177144" y="475893"/>
            <a:ext cx="8008400" cy="794400"/>
          </a:xfrm>
        </p:spPr>
        <p:txBody>
          <a:bodyPr>
            <a:noAutofit/>
          </a:bodyPr>
          <a:lstStyle/>
          <a:p>
            <a:r>
              <a:rPr lang="en-GB" sz="4000" b="1" dirty="0" err="1">
                <a:latin typeface="Fjalla One" panose="02000506040000020004" pitchFamily="2" charset="0"/>
              </a:rPr>
              <a:t>Pengertian</a:t>
            </a:r>
            <a:r>
              <a:rPr lang="en-GB" sz="4000" b="1" dirty="0">
                <a:latin typeface="Fjalla One" panose="02000506040000020004" pitchFamily="2" charset="0"/>
              </a:rPr>
              <a:t> </a:t>
            </a:r>
            <a:r>
              <a:rPr lang="en-GB" sz="4000" b="1" dirty="0" err="1">
                <a:latin typeface="Fjalla One" panose="02000506040000020004" pitchFamily="2" charset="0"/>
              </a:rPr>
              <a:t>Aset</a:t>
            </a:r>
            <a:r>
              <a:rPr lang="en-GB" sz="4000" b="1" dirty="0">
                <a:latin typeface="Fjalla One" panose="02000506040000020004" pitchFamily="2" charset="0"/>
              </a:rPr>
              <a:t> </a:t>
            </a:r>
            <a:r>
              <a:rPr lang="en-GB" sz="4000" b="1" dirty="0" err="1">
                <a:latin typeface="Fjalla One" panose="02000506040000020004" pitchFamily="2" charset="0"/>
              </a:rPr>
              <a:t>Tetap</a:t>
            </a:r>
            <a:endParaRPr lang="en-GB" sz="4000" b="1" dirty="0">
              <a:latin typeface="Fjalla One" panose="02000506040000020004" pitchFamily="2" charset="0"/>
            </a:endParaRPr>
          </a:p>
        </p:txBody>
      </p:sp>
      <p:sp>
        <p:nvSpPr>
          <p:cNvPr id="15363" name="Content Placeholder 7"/>
          <p:cNvSpPr>
            <a:spLocks noGrp="1"/>
          </p:cNvSpPr>
          <p:nvPr>
            <p:ph sz="quarter" idx="10"/>
          </p:nvPr>
        </p:nvSpPr>
        <p:spPr>
          <a:xfrm>
            <a:off x="914400" y="1498334"/>
            <a:ext cx="10146700" cy="4858583"/>
          </a:xfrm>
          <a:solidFill>
            <a:schemeClr val="accent6">
              <a:lumMod val="20000"/>
              <a:lumOff val="80000"/>
            </a:schemeClr>
          </a:solidFill>
        </p:spPr>
        <p:txBody>
          <a:bodyPr/>
          <a:lstStyle/>
          <a:p>
            <a:pPr marL="0" indent="0" algn="just">
              <a:spcBef>
                <a:spcPts val="600"/>
              </a:spcBef>
              <a:buNone/>
            </a:pPr>
            <a:r>
              <a:rPr lang="en-US" sz="2200" b="1" dirty="0" err="1"/>
              <a:t>Definisi</a:t>
            </a:r>
            <a:r>
              <a:rPr lang="en-US" sz="2200" b="1" dirty="0"/>
              <a:t> </a:t>
            </a:r>
            <a:r>
              <a:rPr lang="en-US" sz="2200" dirty="0">
                <a:sym typeface="Wingdings" pitchFamily="2" charset="2"/>
              </a:rPr>
              <a:t> </a:t>
            </a:r>
            <a:r>
              <a:rPr lang="en-US" sz="2200" dirty="0" err="1"/>
              <a:t>Aset</a:t>
            </a:r>
            <a:r>
              <a:rPr lang="en-US" sz="2200" dirty="0"/>
              <a:t> </a:t>
            </a:r>
            <a:r>
              <a:rPr lang="en-US" sz="2200" dirty="0" err="1"/>
              <a:t>tetap</a:t>
            </a:r>
            <a:r>
              <a:rPr lang="en-US" sz="2200" dirty="0"/>
              <a:t> </a:t>
            </a:r>
            <a:r>
              <a:rPr lang="en-US" sz="2200" dirty="0" err="1"/>
              <a:t>adalah</a:t>
            </a:r>
            <a:r>
              <a:rPr lang="en-US" sz="2200" dirty="0"/>
              <a:t> </a:t>
            </a:r>
            <a:r>
              <a:rPr lang="en-US" sz="2200" dirty="0" err="1"/>
              <a:t>aset</a:t>
            </a:r>
            <a:r>
              <a:rPr lang="en-US" sz="2200" dirty="0"/>
              <a:t> </a:t>
            </a:r>
            <a:r>
              <a:rPr lang="en-US" sz="2200" dirty="0" err="1"/>
              <a:t>berwujud</a:t>
            </a:r>
            <a:r>
              <a:rPr lang="en-US" sz="2200" dirty="0"/>
              <a:t> yang: (par 6)</a:t>
            </a:r>
          </a:p>
          <a:p>
            <a:pPr marL="806450" lvl="1" indent="-457200" algn="just">
              <a:spcBef>
                <a:spcPts val="600"/>
              </a:spcBef>
              <a:buFont typeface="+mj-lt"/>
              <a:buAutoNum type="arabicPeriod"/>
            </a:pPr>
            <a:r>
              <a:rPr lang="en-US" sz="2200" b="1" dirty="0" err="1"/>
              <a:t>Dimiliki</a:t>
            </a:r>
            <a:r>
              <a:rPr lang="en-US" sz="2200" dirty="0"/>
              <a:t> </a:t>
            </a:r>
            <a:r>
              <a:rPr lang="en-US" sz="2200" dirty="0" err="1"/>
              <a:t>untuk</a:t>
            </a:r>
            <a:r>
              <a:rPr lang="en-US" sz="2200" dirty="0"/>
              <a:t> </a:t>
            </a:r>
            <a:r>
              <a:rPr lang="en-US" sz="2200" b="1" dirty="0" err="1"/>
              <a:t>digunakan</a:t>
            </a:r>
            <a:r>
              <a:rPr lang="en-US" sz="2200" b="1" dirty="0"/>
              <a:t> </a:t>
            </a:r>
            <a:r>
              <a:rPr lang="en-US" sz="2200" dirty="0" err="1"/>
              <a:t>dalam</a:t>
            </a:r>
            <a:r>
              <a:rPr lang="en-US" sz="2200" dirty="0"/>
              <a:t> </a:t>
            </a:r>
            <a:r>
              <a:rPr lang="en-US" sz="2200" dirty="0" err="1"/>
              <a:t>produksi</a:t>
            </a:r>
            <a:r>
              <a:rPr lang="en-US" sz="2200" dirty="0"/>
              <a:t> </a:t>
            </a:r>
            <a:r>
              <a:rPr lang="en-US" sz="2200" dirty="0" err="1"/>
              <a:t>atau</a:t>
            </a:r>
            <a:r>
              <a:rPr lang="en-US" sz="2200" dirty="0"/>
              <a:t> </a:t>
            </a:r>
            <a:r>
              <a:rPr lang="en-US" sz="2200" dirty="0" err="1"/>
              <a:t>penyediaan</a:t>
            </a:r>
            <a:r>
              <a:rPr lang="en-US" sz="2200" dirty="0"/>
              <a:t> </a:t>
            </a:r>
            <a:r>
              <a:rPr lang="en-US" sz="2200" dirty="0" err="1"/>
              <a:t>barang</a:t>
            </a:r>
            <a:r>
              <a:rPr lang="en-US" sz="2200" dirty="0"/>
              <a:t> </a:t>
            </a:r>
            <a:r>
              <a:rPr lang="en-US" sz="2200" dirty="0" err="1"/>
              <a:t>atau</a:t>
            </a:r>
            <a:r>
              <a:rPr lang="en-US" sz="2200" dirty="0"/>
              <a:t> </a:t>
            </a:r>
            <a:r>
              <a:rPr lang="en-US" sz="2200" dirty="0" err="1"/>
              <a:t>jasa</a:t>
            </a:r>
            <a:r>
              <a:rPr lang="en-US" sz="2200" dirty="0"/>
              <a:t>, </a:t>
            </a:r>
            <a:r>
              <a:rPr lang="en-US" sz="2200" dirty="0" err="1"/>
              <a:t>untuk</a:t>
            </a:r>
            <a:r>
              <a:rPr lang="en-US" sz="2200" dirty="0"/>
              <a:t> </a:t>
            </a:r>
            <a:r>
              <a:rPr lang="en-US" sz="2200" dirty="0" err="1"/>
              <a:t>direntalkan</a:t>
            </a:r>
            <a:r>
              <a:rPr lang="en-US" sz="2200" dirty="0"/>
              <a:t> </a:t>
            </a:r>
            <a:r>
              <a:rPr lang="en-US" sz="2200" dirty="0" err="1"/>
              <a:t>kepada</a:t>
            </a:r>
            <a:r>
              <a:rPr lang="en-US" sz="2200" dirty="0"/>
              <a:t> </a:t>
            </a:r>
            <a:r>
              <a:rPr lang="en-US" sz="2200" dirty="0" err="1"/>
              <a:t>pihak</a:t>
            </a:r>
            <a:r>
              <a:rPr lang="en-US" sz="2200" dirty="0"/>
              <a:t> lain, </a:t>
            </a:r>
            <a:r>
              <a:rPr lang="en-US" sz="2200" dirty="0" err="1"/>
              <a:t>atau</a:t>
            </a:r>
            <a:r>
              <a:rPr lang="en-US" sz="2200" dirty="0"/>
              <a:t> </a:t>
            </a:r>
            <a:r>
              <a:rPr lang="en-US" sz="2200" dirty="0" err="1"/>
              <a:t>untuk</a:t>
            </a:r>
            <a:r>
              <a:rPr lang="en-US" sz="2200" dirty="0"/>
              <a:t> </a:t>
            </a:r>
            <a:r>
              <a:rPr lang="en-US" sz="2200" dirty="0" err="1"/>
              <a:t>tujuan</a:t>
            </a:r>
            <a:r>
              <a:rPr lang="en-US" sz="2200" dirty="0"/>
              <a:t> </a:t>
            </a:r>
            <a:r>
              <a:rPr lang="en-US" sz="2200" dirty="0" err="1"/>
              <a:t>administratif</a:t>
            </a:r>
            <a:r>
              <a:rPr lang="en-US" sz="2200" dirty="0"/>
              <a:t>; dan </a:t>
            </a:r>
          </a:p>
          <a:p>
            <a:pPr marL="806450" lvl="1" indent="-457200" algn="just">
              <a:spcBef>
                <a:spcPts val="600"/>
              </a:spcBef>
              <a:buFont typeface="+mj-lt"/>
              <a:buAutoNum type="arabicPeriod"/>
            </a:pPr>
            <a:r>
              <a:rPr lang="en-US" sz="2200" dirty="0" err="1"/>
              <a:t>Diharapkan</a:t>
            </a:r>
            <a:r>
              <a:rPr lang="en-US" sz="2200" dirty="0"/>
              <a:t> </a:t>
            </a:r>
            <a:r>
              <a:rPr lang="en-US" sz="2200" dirty="0" err="1"/>
              <a:t>digunakan</a:t>
            </a:r>
            <a:r>
              <a:rPr lang="en-US" sz="2200" dirty="0"/>
              <a:t> </a:t>
            </a:r>
            <a:r>
              <a:rPr lang="en-US" sz="2200" dirty="0" err="1"/>
              <a:t>selama</a:t>
            </a:r>
            <a:r>
              <a:rPr lang="en-US" sz="2200" dirty="0"/>
              <a:t> </a:t>
            </a:r>
            <a:r>
              <a:rPr lang="en-US" sz="2200" b="1" dirty="0" err="1"/>
              <a:t>lebih</a:t>
            </a:r>
            <a:r>
              <a:rPr lang="en-US" sz="2200" b="1" dirty="0"/>
              <a:t> </a:t>
            </a:r>
            <a:r>
              <a:rPr lang="en-US" sz="2200" b="1" dirty="0" err="1"/>
              <a:t>dari</a:t>
            </a:r>
            <a:r>
              <a:rPr lang="en-US" sz="2200" b="1" dirty="0"/>
              <a:t> </a:t>
            </a:r>
            <a:r>
              <a:rPr lang="en-US" sz="2200" b="1" dirty="0" err="1"/>
              <a:t>satu</a:t>
            </a:r>
            <a:r>
              <a:rPr lang="en-US" sz="2200" b="1" dirty="0"/>
              <a:t> </a:t>
            </a:r>
            <a:r>
              <a:rPr lang="en-US" sz="2200" b="1" dirty="0" err="1"/>
              <a:t>periode</a:t>
            </a:r>
            <a:r>
              <a:rPr lang="en-US" sz="2200" dirty="0"/>
              <a:t>.</a:t>
            </a:r>
          </a:p>
        </p:txBody>
      </p:sp>
      <p:sp>
        <p:nvSpPr>
          <p:cNvPr id="8" name="Content Placeholder 7"/>
          <p:cNvSpPr txBox="1">
            <a:spLocks/>
          </p:cNvSpPr>
          <p:nvPr/>
        </p:nvSpPr>
        <p:spPr bwMode="auto">
          <a:xfrm>
            <a:off x="9654540" y="4559160"/>
            <a:ext cx="2156460" cy="1003693"/>
          </a:xfrm>
          <a:prstGeom prst="rect">
            <a:avLst/>
          </a:prstGeom>
          <a:solidFill>
            <a:srgbClr val="FDCFF0"/>
          </a:solidFill>
          <a:ln w="9525">
            <a:noFill/>
            <a:miter lim="800000"/>
            <a:headEnd/>
            <a:tailEnd/>
          </a:ln>
          <a:effectLst/>
        </p:spPr>
        <p:txBody>
          <a:bodyPr vert="horz" wrap="square" lIns="91440" tIns="45720" rIns="91440" bIns="45720" numCol="1" anchor="t" anchorCtr="0" compatLnSpc="1">
            <a:prstTxWarp prst="textNoShape">
              <a:avLst/>
            </a:prstTxWarp>
          </a:bodyPr>
          <a:lstStyle/>
          <a:p>
            <a:pPr algn="just" defTabSz="914400" fontAlgn="base">
              <a:spcAft>
                <a:spcPct val="0"/>
              </a:spcAft>
              <a:buClr>
                <a:schemeClr val="tx2"/>
              </a:buClr>
              <a:defRPr/>
            </a:pPr>
            <a:r>
              <a:rPr lang="en-US" sz="1800" kern="0" dirty="0" err="1">
                <a:latin typeface="Calibri" panose="020F0502020204030204" pitchFamily="34" charset="0"/>
                <a:cs typeface="Calibri" panose="020F0502020204030204" pitchFamily="34" charset="0"/>
              </a:rPr>
              <a:t>Tidak</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berlaku</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untuk</a:t>
            </a:r>
            <a:endParaRPr lang="en-US" sz="1800" kern="0" dirty="0">
              <a:latin typeface="Calibri" panose="020F0502020204030204" pitchFamily="34" charset="0"/>
              <a:cs typeface="Calibri" panose="020F0502020204030204" pitchFamily="34" charset="0"/>
            </a:endParaRPr>
          </a:p>
          <a:p>
            <a:pPr algn="just" defTabSz="914400" fontAlgn="base">
              <a:spcAft>
                <a:spcPct val="0"/>
              </a:spcAft>
              <a:buClr>
                <a:schemeClr val="tx2"/>
              </a:buClr>
              <a:defRPr/>
            </a:pPr>
            <a:r>
              <a:rPr lang="en-US" sz="1800" kern="0" dirty="0" err="1">
                <a:latin typeface="Calibri" panose="020F0502020204030204" pitchFamily="34" charset="0"/>
                <a:cs typeface="Calibri" panose="020F0502020204030204" pitchFamily="34" charset="0"/>
              </a:rPr>
              <a:t>Hak</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penambangan</a:t>
            </a:r>
            <a:endParaRPr lang="en-US" sz="1800" kern="0" dirty="0">
              <a:latin typeface="Calibri" panose="020F0502020204030204" pitchFamily="34" charset="0"/>
              <a:cs typeface="Calibri" panose="020F0502020204030204" pitchFamily="34" charset="0"/>
            </a:endParaRPr>
          </a:p>
          <a:p>
            <a:pPr algn="just" defTabSz="914400" fontAlgn="base">
              <a:spcAft>
                <a:spcPct val="0"/>
              </a:spcAft>
              <a:buClr>
                <a:schemeClr val="tx2"/>
              </a:buClr>
              <a:defRPr/>
            </a:pPr>
            <a:r>
              <a:rPr lang="en-US" sz="1800" kern="0" dirty="0" err="1">
                <a:latin typeface="Calibri" panose="020F0502020204030204" pitchFamily="34" charset="0"/>
                <a:cs typeface="Calibri" panose="020F0502020204030204" pitchFamily="34" charset="0"/>
              </a:rPr>
              <a:t>Reservasi</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tambang</a:t>
            </a:r>
            <a:endParaRPr lang="en-US" sz="1800" kern="0" dirty="0">
              <a:latin typeface="Calibri" panose="020F0502020204030204" pitchFamily="34" charset="0"/>
              <a:cs typeface="Calibri" panose="020F0502020204030204" pitchFamily="34" charset="0"/>
            </a:endParaRPr>
          </a:p>
        </p:txBody>
      </p:sp>
      <p:sp>
        <p:nvSpPr>
          <p:cNvPr id="10" name="Content Placeholder 7"/>
          <p:cNvSpPr txBox="1">
            <a:spLocks/>
          </p:cNvSpPr>
          <p:nvPr/>
        </p:nvSpPr>
        <p:spPr bwMode="auto">
          <a:xfrm>
            <a:off x="1394998" y="3378469"/>
            <a:ext cx="4786346" cy="2184129"/>
          </a:xfrm>
          <a:prstGeom prst="rect">
            <a:avLst/>
          </a:prstGeom>
          <a:solidFill>
            <a:srgbClr val="FFFF99"/>
          </a:solidFill>
          <a:ln w="9525">
            <a:noFill/>
            <a:miter lim="800000"/>
            <a:headEnd/>
            <a:tailEnd/>
          </a:ln>
          <a:effectLst/>
        </p:spPr>
        <p:txBody>
          <a:bodyPr vert="horz" wrap="square" lIns="91440" tIns="45720" rIns="91440" bIns="45720" numCol="1" anchor="t" anchorCtr="0" compatLnSpc="1">
            <a:prstTxWarp prst="textNoShape">
              <a:avLst/>
            </a:prstTxWarp>
          </a:bodyPr>
          <a:lstStyle/>
          <a:p>
            <a:pPr marL="342900" indent="-342900" algn="just" defTabSz="914400" fontAlgn="base">
              <a:buClr>
                <a:schemeClr val="tx2"/>
              </a:buClr>
              <a:buFont typeface="Wingdings" pitchFamily="2" charset="2"/>
              <a:buChar char="§"/>
              <a:defRPr/>
            </a:pPr>
            <a:r>
              <a:rPr lang="en-US" sz="2000" b="1" kern="0" dirty="0" err="1">
                <a:latin typeface="Calibri" panose="020F0502020204030204" pitchFamily="34" charset="0"/>
                <a:cs typeface="Calibri" panose="020F0502020204030204" pitchFamily="34" charset="0"/>
              </a:rPr>
              <a:t>Ciri</a:t>
            </a:r>
            <a:endParaRPr lang="en-US" sz="1800" b="1" kern="0" dirty="0">
              <a:latin typeface="Calibri" panose="020F0502020204030204" pitchFamily="34" charset="0"/>
              <a:cs typeface="Calibri" panose="020F0502020204030204" pitchFamily="34" charset="0"/>
            </a:endParaRPr>
          </a:p>
          <a:p>
            <a:pPr marL="723900" indent="-361950">
              <a:buClr>
                <a:srgbClr val="800000"/>
              </a:buClr>
              <a:buSzPct val="90000"/>
              <a:buFont typeface="Arial" charset="0"/>
              <a:buChar char="►"/>
            </a:pPr>
            <a:r>
              <a:rPr lang="en-US" sz="2000" dirty="0">
                <a:latin typeface="Calibri" panose="020F0502020204030204" pitchFamily="34" charset="0"/>
                <a:cs typeface="Calibri" panose="020F0502020204030204" pitchFamily="34" charset="0"/>
              </a:rPr>
              <a:t>“</a:t>
            </a:r>
            <a:r>
              <a:rPr lang="en-US" sz="2000" dirty="0">
                <a:solidFill>
                  <a:srgbClr val="800000"/>
                </a:solidFill>
                <a:latin typeface="Calibri" panose="020F0502020204030204" pitchFamily="34" charset="0"/>
                <a:cs typeface="Calibri" panose="020F0502020204030204" pitchFamily="34" charset="0"/>
              </a:rPr>
              <a:t>Used in operations</a:t>
            </a:r>
            <a:r>
              <a:rPr lang="en-US" sz="2000" dirty="0">
                <a:latin typeface="Calibri" panose="020F0502020204030204" pitchFamily="34" charset="0"/>
                <a:cs typeface="Calibri" panose="020F0502020204030204" pitchFamily="34" charset="0"/>
              </a:rPr>
              <a:t>” and not for resale.</a:t>
            </a:r>
          </a:p>
          <a:p>
            <a:pPr marL="723900" indent="-361950">
              <a:buClr>
                <a:srgbClr val="800000"/>
              </a:buClr>
              <a:buSzPct val="90000"/>
              <a:buFont typeface="Arial" charset="0"/>
              <a:buChar char="►"/>
            </a:pPr>
            <a:r>
              <a:rPr lang="en-US" sz="2000" dirty="0">
                <a:solidFill>
                  <a:srgbClr val="800000"/>
                </a:solidFill>
                <a:latin typeface="Calibri" panose="020F0502020204030204" pitchFamily="34" charset="0"/>
                <a:cs typeface="Calibri" panose="020F0502020204030204" pitchFamily="34" charset="0"/>
              </a:rPr>
              <a:t>Long-term</a:t>
            </a:r>
            <a:r>
              <a:rPr lang="en-US" sz="2000" dirty="0">
                <a:latin typeface="Calibri" panose="020F0502020204030204" pitchFamily="34" charset="0"/>
                <a:cs typeface="Calibri" panose="020F0502020204030204" pitchFamily="34" charset="0"/>
              </a:rPr>
              <a:t> in nature and usually depreciated.</a:t>
            </a:r>
          </a:p>
          <a:p>
            <a:pPr marL="723900" indent="-361950">
              <a:buClr>
                <a:srgbClr val="800000"/>
              </a:buClr>
              <a:buSzPct val="90000"/>
              <a:buFont typeface="Arial" charset="0"/>
              <a:buChar char="►"/>
            </a:pPr>
            <a:r>
              <a:rPr lang="en-US" sz="2000" dirty="0">
                <a:latin typeface="Calibri" panose="020F0502020204030204" pitchFamily="34" charset="0"/>
                <a:cs typeface="Calibri" panose="020F0502020204030204" pitchFamily="34" charset="0"/>
              </a:rPr>
              <a:t>Possess </a:t>
            </a:r>
            <a:r>
              <a:rPr lang="en-US" sz="2000" dirty="0">
                <a:solidFill>
                  <a:srgbClr val="800000"/>
                </a:solidFill>
                <a:latin typeface="Calibri" panose="020F0502020204030204" pitchFamily="34" charset="0"/>
                <a:cs typeface="Calibri" panose="020F0502020204030204" pitchFamily="34" charset="0"/>
              </a:rPr>
              <a:t>physical substance</a:t>
            </a:r>
            <a:r>
              <a:rPr lang="en-US" sz="2000" dirty="0">
                <a:latin typeface="Calibri" panose="020F0502020204030204" pitchFamily="34" charset="0"/>
                <a:cs typeface="Calibri" panose="020F0502020204030204" pitchFamily="34" charset="0"/>
              </a:rPr>
              <a:t>.</a:t>
            </a:r>
          </a:p>
        </p:txBody>
      </p:sp>
      <p:graphicFrame>
        <p:nvGraphicFramePr>
          <p:cNvPr id="2" name="Object 1"/>
          <p:cNvGraphicFramePr>
            <a:graphicFrameLocks noChangeAspect="1"/>
          </p:cNvGraphicFramePr>
          <p:nvPr/>
        </p:nvGraphicFramePr>
        <p:xfrm>
          <a:off x="7418130" y="3262753"/>
          <a:ext cx="3021269" cy="1252524"/>
        </p:xfrm>
        <a:graphic>
          <a:graphicData uri="http://schemas.openxmlformats.org/presentationml/2006/ole">
            <mc:AlternateContent xmlns:mc="http://schemas.openxmlformats.org/markup-compatibility/2006">
              <mc:Choice xmlns:v="urn:schemas-microsoft-com:vml" Requires="v">
                <p:oleObj spid="_x0000_s2065" name="Clip" r:id="rId4" imgW="4603687" imgH="2574202" progId="MS_ClipArt_Gallery.5">
                  <p:embed/>
                </p:oleObj>
              </mc:Choice>
              <mc:Fallback>
                <p:oleObj name="Clip" r:id="rId4" imgW="4603687" imgH="2574202" progId="MS_ClipArt_Gallery.5">
                  <p:embed/>
                  <p:pic>
                    <p:nvPicPr>
                      <p:cNvPr id="2"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18130" y="3262753"/>
                        <a:ext cx="3021269" cy="1252524"/>
                      </a:xfrm>
                      <a:prstGeom prst="rect">
                        <a:avLst/>
                      </a:prstGeom>
                      <a:noFill/>
                      <a:ln>
                        <a:noFill/>
                      </a:ln>
                      <a:effectLst/>
                    </p:spPr>
                  </p:pic>
                </p:oleObj>
              </mc:Fallback>
            </mc:AlternateContent>
          </a:graphicData>
        </a:graphic>
      </p:graphicFrame>
      <p:sp>
        <p:nvSpPr>
          <p:cNvPr id="3" name="Rectangle 2"/>
          <p:cNvSpPr/>
          <p:nvPr/>
        </p:nvSpPr>
        <p:spPr>
          <a:xfrm>
            <a:off x="1425478" y="5709646"/>
            <a:ext cx="7581362" cy="40540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lvl="0"/>
            <a:r>
              <a:rPr lang="en-US" sz="2000" b="1" dirty="0" err="1">
                <a:latin typeface="Calibri" panose="020F0502020204030204" pitchFamily="34" charset="0"/>
                <a:ea typeface="Calibri" panose="020F0502020204030204" pitchFamily="34" charset="0"/>
                <a:cs typeface="Calibri" panose="020F0502020204030204" pitchFamily="34" charset="0"/>
              </a:rPr>
              <a:t>Tanaman</a:t>
            </a:r>
            <a:r>
              <a:rPr lang="en-US" sz="2000" b="1" dirty="0">
                <a:latin typeface="Calibri" panose="020F0502020204030204" pitchFamily="34" charset="0"/>
                <a:ea typeface="Calibri" panose="020F0502020204030204" pitchFamily="34" charset="0"/>
                <a:cs typeface="Calibri" panose="020F0502020204030204" pitchFamily="34" charset="0"/>
              </a:rPr>
              <a:t> </a:t>
            </a:r>
            <a:r>
              <a:rPr lang="en-US" sz="2000" b="1" dirty="0" err="1">
                <a:latin typeface="Calibri" panose="020F0502020204030204" pitchFamily="34" charset="0"/>
                <a:ea typeface="Calibri" panose="020F0502020204030204" pitchFamily="34" charset="0"/>
                <a:cs typeface="Calibri" panose="020F0502020204030204" pitchFamily="34" charset="0"/>
              </a:rPr>
              <a:t>produktif</a:t>
            </a:r>
            <a:r>
              <a:rPr lang="en-US" sz="2000" b="1" dirty="0">
                <a:latin typeface="Calibri" panose="020F0502020204030204" pitchFamily="34" charset="0"/>
                <a:ea typeface="Calibri" panose="020F0502020204030204" pitchFamily="34" charset="0"/>
                <a:cs typeface="Calibri" panose="020F0502020204030204" pitchFamily="34" charset="0"/>
              </a:rPr>
              <a:t> </a:t>
            </a:r>
            <a:r>
              <a:rPr lang="en-US" sz="2000" b="1" i="1" dirty="0">
                <a:latin typeface="Calibri" panose="020F0502020204030204" pitchFamily="34" charset="0"/>
                <a:ea typeface="Calibri" panose="020F0502020204030204" pitchFamily="34" charset="0"/>
                <a:cs typeface="Calibri" panose="020F0502020204030204" pitchFamily="34" charset="0"/>
              </a:rPr>
              <a:t>(bearer plants) </a:t>
            </a:r>
            <a:r>
              <a:rPr lang="en-US" sz="2000" dirty="0" err="1">
                <a:latin typeface="Calibri" panose="020F0502020204030204" pitchFamily="34" charset="0"/>
                <a:ea typeface="Calibri" panose="020F0502020204030204" pitchFamily="34" charset="0"/>
                <a:cs typeface="Calibri" panose="020F0502020204030204" pitchFamily="34" charset="0"/>
              </a:rPr>
              <a:t>termasuk</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ruang</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lingkup</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aset</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tetap</a:t>
            </a:r>
            <a:r>
              <a:rPr lang="en-US" sz="2000" b="1" i="1" dirty="0">
                <a:latin typeface="Calibri" panose="020F0502020204030204" pitchFamily="34" charset="0"/>
                <a:ea typeface="Calibri" panose="020F0502020204030204" pitchFamily="34" charset="0"/>
                <a:cs typeface="Calibri" panose="020F0502020204030204" pitchFamily="34" charset="0"/>
              </a:rPr>
              <a:t> </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9" name="Slide Number Placeholder 1">
            <a:extLst>
              <a:ext uri="{FF2B5EF4-FFF2-40B4-BE49-F238E27FC236}">
                <a16:creationId xmlns:a16="http://schemas.microsoft.com/office/drawing/2014/main" id="{1559A48A-D855-4DDC-B31B-362071706835}"/>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7</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70298826"/>
      </p:ext>
    </p:extLst>
  </p:cSld>
  <p:clrMapOvr>
    <a:masterClrMapping/>
  </p:clrMapOvr>
  <p:transition spd="slow" advClick="0">
    <p:strips dir="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377400" y="389620"/>
            <a:ext cx="7437200" cy="792400"/>
          </a:xfrm>
        </p:spPr>
        <p:txBody>
          <a:bodyPr/>
          <a:lstStyle/>
          <a:p>
            <a:r>
              <a:rPr lang="en-GB" altLang="en-US" sz="3600" b="1" dirty="0" err="1">
                <a:latin typeface="Fjalla One" panose="02000506040000020004" pitchFamily="2" charset="0"/>
              </a:rPr>
              <a:t>Tanaman</a:t>
            </a:r>
            <a:r>
              <a:rPr lang="en-GB" altLang="en-US" sz="3600" b="1" dirty="0">
                <a:latin typeface="Fjalla One" panose="02000506040000020004" pitchFamily="2" charset="0"/>
              </a:rPr>
              <a:t> </a:t>
            </a:r>
            <a:r>
              <a:rPr lang="en-GB" altLang="en-US" sz="3600" b="1" dirty="0" err="1">
                <a:latin typeface="Fjalla One" panose="02000506040000020004" pitchFamily="2" charset="0"/>
              </a:rPr>
              <a:t>Produktif</a:t>
            </a:r>
            <a:endParaRPr lang="en-GB" altLang="en-US" sz="3600" b="1" dirty="0">
              <a:latin typeface="Fjalla One" panose="02000506040000020004" pitchFamily="2" charset="0"/>
            </a:endParaRPr>
          </a:p>
        </p:txBody>
      </p:sp>
      <p:graphicFrame>
        <p:nvGraphicFramePr>
          <p:cNvPr id="3" name="Diagram 2"/>
          <p:cNvGraphicFramePr/>
          <p:nvPr>
            <p:extLst>
              <p:ext uri="{D42A27DB-BD31-4B8C-83A1-F6EECF244321}">
                <p14:modId xmlns:p14="http://schemas.microsoft.com/office/powerpoint/2010/main" val="1011016057"/>
              </p:ext>
            </p:extLst>
          </p:nvPr>
        </p:nvGraphicFramePr>
        <p:xfrm>
          <a:off x="1289304" y="2665708"/>
          <a:ext cx="9753600" cy="35826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6F3C5403-DB0F-4512-8EBF-6BB6CA1CDD4B}"/>
              </a:ext>
            </a:extLst>
          </p:cNvPr>
          <p:cNvSpPr/>
          <p:nvPr/>
        </p:nvSpPr>
        <p:spPr>
          <a:xfrm>
            <a:off x="1261872" y="1182020"/>
            <a:ext cx="9781032" cy="1200329"/>
          </a:xfrm>
          <a:prstGeom prst="rect">
            <a:avLst/>
          </a:prstGeom>
          <a:solidFill>
            <a:schemeClr val="accent4">
              <a:lumMod val="40000"/>
              <a:lumOff val="6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r>
              <a:rPr lang="en-US" dirty="0" err="1">
                <a:latin typeface="Calibri" panose="020F0502020204030204" pitchFamily="34" charset="0"/>
                <a:cs typeface="Calibri" panose="020F0502020204030204" pitchFamily="34" charset="0"/>
              </a:rPr>
              <a:t>Sejak</a:t>
            </a:r>
            <a:r>
              <a:rPr lang="en-US" dirty="0">
                <a:latin typeface="Calibri" panose="020F0502020204030204" pitchFamily="34" charset="0"/>
                <a:cs typeface="Calibri" panose="020F0502020204030204" pitchFamily="34" charset="0"/>
              </a:rPr>
              <a:t> PSAK 140 </a:t>
            </a:r>
            <a:r>
              <a:rPr lang="en-US" dirty="0" err="1">
                <a:latin typeface="Calibri" panose="020F0502020204030204" pitchFamily="34" charset="0"/>
                <a:cs typeface="Calibri" panose="020F0502020204030204" pitchFamily="34" charset="0"/>
              </a:rPr>
              <a:t>Agrikultur</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disahkan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tanaman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produktif</a:t>
            </a:r>
            <a:r>
              <a:rPr lang="en-US" dirty="0">
                <a:latin typeface="Calibri" panose="020F0502020204030204" pitchFamily="34" charset="0"/>
                <a:cs typeface="Calibri" panose="020F0502020204030204" pitchFamily="34" charset="0"/>
              </a:rPr>
              <a:t> (</a:t>
            </a:r>
            <a:r>
              <a:rPr lang="en-US" b="1" i="1" dirty="0">
                <a:latin typeface="Calibri" panose="020F0502020204030204" pitchFamily="34" charset="0"/>
                <a:cs typeface="Calibri" panose="020F0502020204030204" pitchFamily="34" charset="0"/>
              </a:rPr>
              <a:t>bearer plant</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tidak</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diklasifikasikan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sebagai</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aset</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biologis</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namun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termasuk</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aset</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tetap</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Namun</a:t>
            </a:r>
            <a:r>
              <a:rPr lang="en-US"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buah</a:t>
            </a:r>
            <a:r>
              <a:rPr lang="en-US" b="1" dirty="0">
                <a:latin typeface="Calibri" panose="020F0502020204030204" pitchFamily="34" charset="0"/>
                <a:cs typeface="Calibri" panose="020F0502020204030204" pitchFamily="34" charset="0"/>
              </a:rPr>
              <a:t> yang </a:t>
            </a:r>
            <a:r>
              <a:rPr lang="en-US" b="1" dirty="0" err="1">
                <a:latin typeface="Calibri" panose="020F0502020204030204" pitchFamily="34" charset="0"/>
                <a:cs typeface="Calibri" panose="020F0502020204030204" pitchFamily="34" charset="0"/>
              </a:rPr>
              <a:t>menempel</a:t>
            </a:r>
            <a:r>
              <a:rPr lang="en-US" b="1"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pada </a:t>
            </a:r>
            <a:r>
              <a:rPr lang="en-US" dirty="0" err="1">
                <a:latin typeface="Calibri" panose="020F0502020204030204" pitchFamily="34" charset="0"/>
                <a:cs typeface="Calibri" panose="020F0502020204030204" pitchFamily="34" charset="0"/>
              </a:rPr>
              <a:t>tanaman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produktif</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termasuk</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aset</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biologis</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Tanaman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produktif</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tidak</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diatur</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dalam</a:t>
            </a:r>
            <a:r>
              <a:rPr lang="en-US" dirty="0">
                <a:latin typeface="Calibri" panose="020F0502020204030204" pitchFamily="34" charset="0"/>
                <a:cs typeface="Calibri" panose="020F0502020204030204" pitchFamily="34" charset="0"/>
              </a:rPr>
              <a:t> SAK EP – </a:t>
            </a:r>
            <a:r>
              <a:rPr lang="en-US" dirty="0" err="1">
                <a:latin typeface="Calibri" panose="020F0502020204030204" pitchFamily="34" charset="0"/>
                <a:cs typeface="Calibri" panose="020F0502020204030204" pitchFamily="34" charset="0"/>
              </a:rPr>
              <a:t>bab</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aktivitas</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khusus</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sehingga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menurut</a:t>
            </a:r>
            <a:r>
              <a:rPr lang="en-US" dirty="0">
                <a:latin typeface="Calibri" panose="020F0502020204030204" pitchFamily="34" charset="0"/>
                <a:cs typeface="Calibri" panose="020F0502020204030204" pitchFamily="34" charset="0"/>
              </a:rPr>
              <a:t> SAKEP </a:t>
            </a:r>
            <a:r>
              <a:rPr lang="en-US" dirty="0" err="1">
                <a:latin typeface="Calibri" panose="020F0502020204030204" pitchFamily="34" charset="0"/>
                <a:cs typeface="Calibri" panose="020F0502020204030204" pitchFamily="34" charset="0"/>
              </a:rPr>
              <a:t>semua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tanaman</a:t>
            </a:r>
            <a:r>
              <a:rPr lang="en-US" dirty="0">
                <a:latin typeface="Calibri" panose="020F0502020204030204" pitchFamily="34" charset="0"/>
                <a:cs typeface="Calibri" panose="020F0502020204030204" pitchFamily="34" charset="0"/>
              </a:rPr>
              <a:t> dan </a:t>
            </a:r>
            <a:r>
              <a:rPr lang="en-US" dirty="0" err="1">
                <a:latin typeface="Calibri" panose="020F0502020204030204" pitchFamily="34" charset="0"/>
                <a:cs typeface="Calibri" panose="020F0502020204030204" pitchFamily="34" charset="0"/>
              </a:rPr>
              <a:t>hewan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hidup</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adalah</a:t>
            </a:r>
            <a:r>
              <a:rPr lang="en-US"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aset</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biologis</a:t>
            </a:r>
            <a:r>
              <a:rPr lang="en-US" dirty="0">
                <a:latin typeface="Calibri" panose="020F0502020204030204" pitchFamily="34" charset="0"/>
                <a:cs typeface="Calibri" panose="020F0502020204030204" pitchFamily="34" charset="0"/>
              </a:rPr>
              <a:t>.</a:t>
            </a:r>
          </a:p>
        </p:txBody>
      </p:sp>
      <p:sp>
        <p:nvSpPr>
          <p:cNvPr id="6" name="Slide Number Placeholder 1">
            <a:extLst>
              <a:ext uri="{FF2B5EF4-FFF2-40B4-BE49-F238E27FC236}">
                <a16:creationId xmlns:a16="http://schemas.microsoft.com/office/drawing/2014/main" id="{B055B505-6455-4CD4-8B7D-2112F45D4366}"/>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8</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1940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Title 6"/>
          <p:cNvSpPr>
            <a:spLocks noGrp="1"/>
          </p:cNvSpPr>
          <p:nvPr>
            <p:ph type="title"/>
          </p:nvPr>
        </p:nvSpPr>
        <p:spPr>
          <a:xfrm>
            <a:off x="2514600" y="489364"/>
            <a:ext cx="6303600" cy="763600"/>
          </a:xfrm>
        </p:spPr>
        <p:txBody>
          <a:bodyPr>
            <a:noAutofit/>
          </a:bodyPr>
          <a:lstStyle/>
          <a:p>
            <a:r>
              <a:rPr lang="en-US" sz="4000" b="1" dirty="0" err="1">
                <a:latin typeface="Fjalla One" panose="02000506040000020004" pitchFamily="2" charset="0"/>
              </a:rPr>
              <a:t>Pengakuan</a:t>
            </a:r>
            <a:r>
              <a:rPr lang="en-US" sz="4000" b="1" dirty="0">
                <a:latin typeface="Fjalla One" panose="02000506040000020004" pitchFamily="2" charset="0"/>
              </a:rPr>
              <a:t> </a:t>
            </a:r>
            <a:r>
              <a:rPr lang="en-US" sz="4000" b="1" dirty="0" err="1">
                <a:latin typeface="Fjalla One" panose="02000506040000020004" pitchFamily="2" charset="0"/>
              </a:rPr>
              <a:t>Aset</a:t>
            </a:r>
            <a:r>
              <a:rPr lang="en-US" sz="4000" b="1" dirty="0">
                <a:latin typeface="Fjalla One" panose="02000506040000020004" pitchFamily="2" charset="0"/>
              </a:rPr>
              <a:t> </a:t>
            </a:r>
            <a:r>
              <a:rPr lang="en-US" sz="4000" b="1" dirty="0" err="1">
                <a:latin typeface="Fjalla One" panose="02000506040000020004" pitchFamily="2" charset="0"/>
              </a:rPr>
              <a:t>Tetap</a:t>
            </a:r>
            <a:endParaRPr lang="en-US" sz="4000" b="1" dirty="0">
              <a:latin typeface="Fjalla One" panose="02000506040000020004" pitchFamily="2" charset="0"/>
            </a:endParaRPr>
          </a:p>
        </p:txBody>
      </p:sp>
      <p:sp>
        <p:nvSpPr>
          <p:cNvPr id="8" name="Rectangle 3"/>
          <p:cNvSpPr txBox="1">
            <a:spLocks noChangeArrowheads="1"/>
          </p:cNvSpPr>
          <p:nvPr/>
        </p:nvSpPr>
        <p:spPr bwMode="auto">
          <a:xfrm>
            <a:off x="3432926" y="1700808"/>
            <a:ext cx="7768474" cy="2718792"/>
          </a:xfrm>
          <a:prstGeom prst="rect">
            <a:avLst/>
          </a:prstGeom>
          <a:solidFill>
            <a:srgbClr val="DCFCA2"/>
          </a:solidFill>
          <a:ln w="9525">
            <a:noFill/>
            <a:miter lim="800000"/>
            <a:headEnd/>
            <a:tailEnd/>
          </a:ln>
        </p:spPr>
        <p:txBody>
          <a:bodyPr anchor="ctr" anchorCtr="0"/>
          <a:lstStyle/>
          <a:p>
            <a:pPr algn="just">
              <a:spcBef>
                <a:spcPts val="1200"/>
              </a:spcBef>
              <a:defRPr/>
            </a:pPr>
            <a:r>
              <a:rPr lang="en-GB" sz="2100" dirty="0" err="1">
                <a:latin typeface="Calibri" panose="020F0502020204030204" pitchFamily="34" charset="0"/>
                <a:cs typeface="Calibri" panose="020F0502020204030204" pitchFamily="34" charset="0"/>
              </a:rPr>
              <a:t>Biaya</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perolehan</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aset</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tetap</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harus</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diakui</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sebagai</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aset</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jika</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dan</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hanya</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jika</a:t>
            </a:r>
            <a:r>
              <a:rPr lang="en-GB" sz="2100" dirty="0">
                <a:latin typeface="Calibri" panose="020F0502020204030204" pitchFamily="34" charset="0"/>
                <a:cs typeface="Calibri" panose="020F0502020204030204" pitchFamily="34" charset="0"/>
              </a:rPr>
              <a:t> : (par 7)</a:t>
            </a:r>
          </a:p>
          <a:p>
            <a:pPr marL="684213" lvl="1" indent="-341313" algn="just">
              <a:spcBef>
                <a:spcPts val="1200"/>
              </a:spcBef>
              <a:buFontTx/>
              <a:buAutoNum type="alphaLcParenR"/>
              <a:defRPr/>
            </a:pPr>
            <a:r>
              <a:rPr lang="en-GB" sz="2100" b="1" u="sng" dirty="0" err="1">
                <a:latin typeface="Calibri" panose="020F0502020204030204" pitchFamily="34" charset="0"/>
                <a:cs typeface="Calibri" panose="020F0502020204030204" pitchFamily="34" charset="0"/>
              </a:rPr>
              <a:t>Besar</a:t>
            </a:r>
            <a:r>
              <a:rPr lang="en-GB" sz="2100" b="1" u="sng" dirty="0">
                <a:latin typeface="Calibri" panose="020F0502020204030204" pitchFamily="34" charset="0"/>
                <a:cs typeface="Calibri" panose="020F0502020204030204" pitchFamily="34" charset="0"/>
              </a:rPr>
              <a:t> </a:t>
            </a:r>
            <a:r>
              <a:rPr lang="en-GB" sz="2100" b="1" u="sng" dirty="0" err="1">
                <a:latin typeface="Calibri" panose="020F0502020204030204" pitchFamily="34" charset="0"/>
                <a:cs typeface="Calibri" panose="020F0502020204030204" pitchFamily="34" charset="0"/>
              </a:rPr>
              <a:t>kemungkinan</a:t>
            </a:r>
            <a:r>
              <a:rPr lang="en-GB" sz="2100" b="1" u="sng" dirty="0">
                <a:latin typeface="Calibri" panose="020F0502020204030204" pitchFamily="34" charset="0"/>
                <a:cs typeface="Calibri" panose="020F0502020204030204" pitchFamily="34" charset="0"/>
              </a:rPr>
              <a:t> </a:t>
            </a:r>
            <a:r>
              <a:rPr lang="en-GB" sz="2100" b="1" u="sng" dirty="0" err="1">
                <a:latin typeface="Calibri" panose="020F0502020204030204" pitchFamily="34" charset="0"/>
                <a:cs typeface="Calibri" panose="020F0502020204030204" pitchFamily="34" charset="0"/>
              </a:rPr>
              <a:t>manfaat</a:t>
            </a:r>
            <a:r>
              <a:rPr lang="en-GB" sz="2100" b="1" u="sng" dirty="0">
                <a:latin typeface="Calibri" panose="020F0502020204030204" pitchFamily="34" charset="0"/>
                <a:cs typeface="Calibri" panose="020F0502020204030204" pitchFamily="34" charset="0"/>
              </a:rPr>
              <a:t> </a:t>
            </a:r>
            <a:r>
              <a:rPr lang="en-GB" sz="2100" b="1" u="sng" dirty="0" err="1">
                <a:latin typeface="Calibri" panose="020F0502020204030204" pitchFamily="34" charset="0"/>
                <a:cs typeface="Calibri" panose="020F0502020204030204" pitchFamily="34" charset="0"/>
              </a:rPr>
              <a:t>ekonomis</a:t>
            </a:r>
            <a:r>
              <a:rPr lang="en-GB" sz="2100" u="sng"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di</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masa</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depan</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berkenaan</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dengan</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aset</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tersebut</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akan</a:t>
            </a:r>
            <a:r>
              <a:rPr lang="en-GB" sz="2100" dirty="0">
                <a:latin typeface="Calibri" panose="020F0502020204030204" pitchFamily="34" charset="0"/>
                <a:cs typeface="Calibri" panose="020F0502020204030204" pitchFamily="34" charset="0"/>
              </a:rPr>
              <a:t> </a:t>
            </a:r>
            <a:r>
              <a:rPr lang="en-GB" sz="2100" b="1" u="sng" dirty="0" err="1">
                <a:latin typeface="Calibri" panose="020F0502020204030204" pitchFamily="34" charset="0"/>
                <a:cs typeface="Calibri" panose="020F0502020204030204" pitchFamily="34" charset="0"/>
              </a:rPr>
              <a:t>mengalir</a:t>
            </a:r>
            <a:r>
              <a:rPr lang="en-GB" sz="2100" b="1"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ke</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entitas</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dan</a:t>
            </a:r>
            <a:endParaRPr lang="en-GB" sz="2100" dirty="0">
              <a:latin typeface="Calibri" panose="020F0502020204030204" pitchFamily="34" charset="0"/>
              <a:cs typeface="Calibri" panose="020F0502020204030204" pitchFamily="34" charset="0"/>
            </a:endParaRPr>
          </a:p>
          <a:p>
            <a:pPr marL="684213" lvl="1" indent="-341313" algn="just">
              <a:spcBef>
                <a:spcPts val="1200"/>
              </a:spcBef>
              <a:buFontTx/>
              <a:buAutoNum type="alphaLcParenR"/>
              <a:defRPr/>
            </a:pPr>
            <a:r>
              <a:rPr lang="en-GB" sz="2100" b="1" u="sng" dirty="0" err="1">
                <a:latin typeface="Calibri" panose="020F0502020204030204" pitchFamily="34" charset="0"/>
                <a:cs typeface="Calibri" panose="020F0502020204030204" pitchFamily="34" charset="0"/>
              </a:rPr>
              <a:t>Biaya</a:t>
            </a:r>
            <a:r>
              <a:rPr lang="en-GB" sz="2100" b="1" u="sng" dirty="0">
                <a:latin typeface="Calibri" panose="020F0502020204030204" pitchFamily="34" charset="0"/>
                <a:cs typeface="Calibri" panose="020F0502020204030204" pitchFamily="34" charset="0"/>
              </a:rPr>
              <a:t> </a:t>
            </a:r>
            <a:r>
              <a:rPr lang="en-GB" sz="2100" b="1" u="sng" dirty="0" err="1">
                <a:latin typeface="Calibri" panose="020F0502020204030204" pitchFamily="34" charset="0"/>
                <a:cs typeface="Calibri" panose="020F0502020204030204" pitchFamily="34" charset="0"/>
              </a:rPr>
              <a:t>perolehan</a:t>
            </a:r>
            <a:r>
              <a:rPr lang="en-GB" sz="2100" b="1" u="sng"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aset</a:t>
            </a:r>
            <a:r>
              <a:rPr lang="en-GB" sz="2100" dirty="0">
                <a:latin typeface="Calibri" panose="020F0502020204030204" pitchFamily="34" charset="0"/>
                <a:cs typeface="Calibri" panose="020F0502020204030204" pitchFamily="34" charset="0"/>
              </a:rPr>
              <a:t> </a:t>
            </a:r>
            <a:r>
              <a:rPr lang="en-GB" sz="2100" dirty="0" err="1">
                <a:latin typeface="Calibri" panose="020F0502020204030204" pitchFamily="34" charset="0"/>
                <a:cs typeface="Calibri" panose="020F0502020204030204" pitchFamily="34" charset="0"/>
              </a:rPr>
              <a:t>dapat</a:t>
            </a:r>
            <a:r>
              <a:rPr lang="en-GB" sz="2100" dirty="0">
                <a:latin typeface="Calibri" panose="020F0502020204030204" pitchFamily="34" charset="0"/>
                <a:cs typeface="Calibri" panose="020F0502020204030204" pitchFamily="34" charset="0"/>
              </a:rPr>
              <a:t> </a:t>
            </a:r>
            <a:r>
              <a:rPr lang="en-GB" sz="2100" b="1" u="sng" dirty="0" err="1">
                <a:latin typeface="Calibri" panose="020F0502020204030204" pitchFamily="34" charset="0"/>
                <a:cs typeface="Calibri" panose="020F0502020204030204" pitchFamily="34" charset="0"/>
              </a:rPr>
              <a:t>diukur</a:t>
            </a:r>
            <a:r>
              <a:rPr lang="en-GB" sz="2100" b="1" u="sng" dirty="0">
                <a:latin typeface="Calibri" panose="020F0502020204030204" pitchFamily="34" charset="0"/>
                <a:cs typeface="Calibri" panose="020F0502020204030204" pitchFamily="34" charset="0"/>
              </a:rPr>
              <a:t> </a:t>
            </a:r>
            <a:r>
              <a:rPr lang="en-GB" sz="2100" b="1" u="sng" dirty="0" err="1">
                <a:latin typeface="Calibri" panose="020F0502020204030204" pitchFamily="34" charset="0"/>
                <a:cs typeface="Calibri" panose="020F0502020204030204" pitchFamily="34" charset="0"/>
              </a:rPr>
              <a:t>secara</a:t>
            </a:r>
            <a:r>
              <a:rPr lang="en-GB" sz="2100" b="1" u="sng" dirty="0">
                <a:latin typeface="Calibri" panose="020F0502020204030204" pitchFamily="34" charset="0"/>
                <a:cs typeface="Calibri" panose="020F0502020204030204" pitchFamily="34" charset="0"/>
              </a:rPr>
              <a:t> </a:t>
            </a:r>
            <a:r>
              <a:rPr lang="en-GB" sz="2100" b="1" u="sng" dirty="0" err="1">
                <a:latin typeface="Calibri" panose="020F0502020204030204" pitchFamily="34" charset="0"/>
                <a:cs typeface="Calibri" panose="020F0502020204030204" pitchFamily="34" charset="0"/>
              </a:rPr>
              <a:t>andal</a:t>
            </a:r>
            <a:r>
              <a:rPr lang="en-GB" sz="2100" dirty="0">
                <a:latin typeface="Calibri" panose="020F0502020204030204" pitchFamily="34" charset="0"/>
                <a:cs typeface="Calibri" panose="020F0502020204030204" pitchFamily="34" charset="0"/>
              </a:rPr>
              <a:t>.</a:t>
            </a:r>
          </a:p>
        </p:txBody>
      </p:sp>
      <p:pic>
        <p:nvPicPr>
          <p:cNvPr id="6146" name="Picture 2" descr="C:\Program Files\Microsoft Office\MEDIA\CAGCAT10\j0187423.wmf"/>
          <p:cNvPicPr>
            <a:picLocks noChangeAspect="1" noChangeArrowheads="1"/>
          </p:cNvPicPr>
          <p:nvPr/>
        </p:nvPicPr>
        <p:blipFill>
          <a:blip r:embed="rId2"/>
          <a:srcRect/>
          <a:stretch>
            <a:fillRect/>
          </a:stretch>
        </p:blipFill>
        <p:spPr bwMode="auto">
          <a:xfrm>
            <a:off x="1399699" y="3486335"/>
            <a:ext cx="1762049" cy="1827886"/>
          </a:xfrm>
          <a:prstGeom prst="rect">
            <a:avLst/>
          </a:prstGeom>
          <a:noFill/>
        </p:spPr>
      </p:pic>
      <p:pic>
        <p:nvPicPr>
          <p:cNvPr id="6148" name="Picture 4" descr="C:\Program Files\Microsoft Office\MEDIA\CAGCAT10\j0205462.wmf"/>
          <p:cNvPicPr>
            <a:picLocks noChangeAspect="1" noChangeArrowheads="1"/>
          </p:cNvPicPr>
          <p:nvPr/>
        </p:nvPicPr>
        <p:blipFill>
          <a:blip r:embed="rId3"/>
          <a:srcRect/>
          <a:stretch>
            <a:fillRect/>
          </a:stretch>
        </p:blipFill>
        <p:spPr bwMode="auto">
          <a:xfrm>
            <a:off x="1071829" y="1501107"/>
            <a:ext cx="1818742" cy="1809598"/>
          </a:xfrm>
          <a:prstGeom prst="rect">
            <a:avLst/>
          </a:prstGeom>
          <a:noFill/>
        </p:spPr>
      </p:pic>
      <p:sp>
        <p:nvSpPr>
          <p:cNvPr id="11" name="Content Placeholder 7"/>
          <p:cNvSpPr txBox="1">
            <a:spLocks/>
          </p:cNvSpPr>
          <p:nvPr/>
        </p:nvSpPr>
        <p:spPr bwMode="auto">
          <a:xfrm>
            <a:off x="3432926" y="4644265"/>
            <a:ext cx="7768474" cy="842135"/>
          </a:xfrm>
          <a:prstGeom prst="rect">
            <a:avLst/>
          </a:prstGeom>
          <a:solidFill>
            <a:srgbClr val="FBE29D"/>
          </a:solidFill>
          <a:ln w="9525">
            <a:noFill/>
            <a:miter lim="800000"/>
            <a:headEnd/>
            <a:tailEnd/>
          </a:ln>
          <a:effectLst/>
        </p:spPr>
        <p:txBody>
          <a:bodyPr vert="horz" wrap="square" lIns="91440" tIns="45720" rIns="91440" bIns="45720" numCol="1" anchor="t" anchorCtr="0" compatLnSpc="1">
            <a:prstTxWarp prst="textNoShape">
              <a:avLst/>
            </a:prstTxWarp>
          </a:bodyPr>
          <a:lstStyle/>
          <a:p>
            <a:pPr algn="just" defTabSz="914400" fontAlgn="base">
              <a:spcBef>
                <a:spcPts val="600"/>
              </a:spcBef>
              <a:spcAft>
                <a:spcPct val="0"/>
              </a:spcAft>
              <a:buClr>
                <a:schemeClr val="tx2"/>
              </a:buClr>
              <a:defRPr/>
            </a:pPr>
            <a:r>
              <a:rPr lang="id-ID" sz="2000" kern="0" dirty="0">
                <a:latin typeface="Calibri" panose="020F0502020204030204" pitchFamily="34" charset="0"/>
                <a:cs typeface="Calibri" panose="020F0502020204030204" pitchFamily="34" charset="0"/>
              </a:rPr>
              <a:t>Kriteria pengakuan berlaku </a:t>
            </a:r>
            <a:r>
              <a:rPr lang="en-US" sz="2000" b="1" kern="0" dirty="0" err="1">
                <a:solidFill>
                  <a:srgbClr val="C00000"/>
                </a:solidFill>
                <a:latin typeface="Calibri" panose="020F0502020204030204" pitchFamily="34" charset="0"/>
                <a:cs typeface="Calibri" panose="020F0502020204030204" pitchFamily="34" charset="0"/>
              </a:rPr>
              <a:t>pada</a:t>
            </a:r>
            <a:r>
              <a:rPr lang="en-US" sz="2000" b="1" kern="0" dirty="0">
                <a:solidFill>
                  <a:srgbClr val="C00000"/>
                </a:solidFill>
                <a:latin typeface="Calibri" panose="020F0502020204030204" pitchFamily="34" charset="0"/>
                <a:cs typeface="Calibri" panose="020F0502020204030204" pitchFamily="34" charset="0"/>
              </a:rPr>
              <a:t> </a:t>
            </a:r>
            <a:r>
              <a:rPr lang="en-US" sz="2000" b="1" kern="0" dirty="0" err="1">
                <a:solidFill>
                  <a:srgbClr val="C00000"/>
                </a:solidFill>
                <a:latin typeface="Calibri" panose="020F0502020204030204" pitchFamily="34" charset="0"/>
                <a:cs typeface="Calibri" panose="020F0502020204030204" pitchFamily="34" charset="0"/>
              </a:rPr>
              <a:t>saat</a:t>
            </a:r>
            <a:r>
              <a:rPr lang="en-US" sz="2000" b="1" kern="0" dirty="0">
                <a:solidFill>
                  <a:srgbClr val="C00000"/>
                </a:solidFill>
                <a:latin typeface="Calibri" panose="020F0502020204030204" pitchFamily="34" charset="0"/>
                <a:cs typeface="Calibri" panose="020F0502020204030204" pitchFamily="34" charset="0"/>
              </a:rPr>
              <a:t> </a:t>
            </a:r>
            <a:r>
              <a:rPr lang="en-US" sz="2000" b="1" kern="0" dirty="0" err="1">
                <a:solidFill>
                  <a:srgbClr val="C00000"/>
                </a:solidFill>
                <a:latin typeface="Calibri" panose="020F0502020204030204" pitchFamily="34" charset="0"/>
                <a:cs typeface="Calibri" panose="020F0502020204030204" pitchFamily="34" charset="0"/>
              </a:rPr>
              <a:t>pengakuan</a:t>
            </a:r>
            <a:r>
              <a:rPr lang="en-US" sz="2000" b="1" kern="0" dirty="0">
                <a:solidFill>
                  <a:srgbClr val="C00000"/>
                </a:solidFill>
                <a:latin typeface="Calibri" panose="020F0502020204030204" pitchFamily="34" charset="0"/>
                <a:cs typeface="Calibri" panose="020F0502020204030204" pitchFamily="34" charset="0"/>
              </a:rPr>
              <a:t> </a:t>
            </a:r>
            <a:r>
              <a:rPr lang="en-US" sz="2000" b="1" kern="0" dirty="0" err="1">
                <a:solidFill>
                  <a:srgbClr val="C00000"/>
                </a:solidFill>
                <a:latin typeface="Calibri" panose="020F0502020204030204" pitchFamily="34" charset="0"/>
                <a:cs typeface="Calibri" panose="020F0502020204030204" pitchFamily="34" charset="0"/>
              </a:rPr>
              <a:t>awal</a:t>
            </a:r>
            <a:r>
              <a:rPr lang="en-US" sz="2000" b="1"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untuk</a:t>
            </a:r>
            <a:r>
              <a:rPr lang="en-US" sz="2000" kern="0" dirty="0">
                <a:latin typeface="Calibri" panose="020F0502020204030204" pitchFamily="34" charset="0"/>
                <a:cs typeface="Calibri" panose="020F0502020204030204" pitchFamily="34" charset="0"/>
              </a:rPr>
              <a:t> </a:t>
            </a:r>
            <a:r>
              <a:rPr lang="en-US" sz="2000" b="1" kern="0" dirty="0" err="1">
                <a:solidFill>
                  <a:srgbClr val="C00000"/>
                </a:solidFill>
                <a:latin typeface="Calibri" panose="020F0502020204030204" pitchFamily="34" charset="0"/>
                <a:cs typeface="Calibri" panose="020F0502020204030204" pitchFamily="34" charset="0"/>
              </a:rPr>
              <a:t>biaya</a:t>
            </a:r>
            <a:r>
              <a:rPr lang="en-US" sz="2000" b="1" kern="0" dirty="0">
                <a:solidFill>
                  <a:srgbClr val="C00000"/>
                </a:solidFill>
                <a:latin typeface="Calibri" panose="020F0502020204030204" pitchFamily="34" charset="0"/>
                <a:cs typeface="Calibri" panose="020F0502020204030204" pitchFamily="34" charset="0"/>
              </a:rPr>
              <a:t> </a:t>
            </a:r>
            <a:r>
              <a:rPr lang="en-US" sz="2000" b="1" kern="0" dirty="0" err="1">
                <a:solidFill>
                  <a:srgbClr val="C00000"/>
                </a:solidFill>
                <a:latin typeface="Calibri" panose="020F0502020204030204" pitchFamily="34" charset="0"/>
                <a:cs typeface="Calibri" panose="020F0502020204030204" pitchFamily="34" charset="0"/>
              </a:rPr>
              <a:t>setelah</a:t>
            </a:r>
            <a:r>
              <a:rPr lang="en-US" sz="2000" b="1" kern="0" dirty="0">
                <a:solidFill>
                  <a:srgbClr val="C00000"/>
                </a:solidFill>
                <a:latin typeface="Calibri" panose="020F0502020204030204" pitchFamily="34" charset="0"/>
                <a:cs typeface="Calibri" panose="020F0502020204030204" pitchFamily="34" charset="0"/>
              </a:rPr>
              <a:t> </a:t>
            </a:r>
            <a:r>
              <a:rPr lang="en-US" sz="2000" b="1" kern="0" dirty="0" err="1">
                <a:solidFill>
                  <a:srgbClr val="C00000"/>
                </a:solidFill>
                <a:latin typeface="Calibri" panose="020F0502020204030204" pitchFamily="34" charset="0"/>
                <a:cs typeface="Calibri" panose="020F0502020204030204" pitchFamily="34" charset="0"/>
              </a:rPr>
              <a:t>perolehan</a:t>
            </a:r>
            <a:r>
              <a:rPr lang="en-US" sz="2000" b="1" kern="0" dirty="0">
                <a:solidFill>
                  <a:srgbClr val="C00000"/>
                </a:solidFill>
                <a:latin typeface="Calibri" panose="020F0502020204030204" pitchFamily="34" charset="0"/>
                <a:cs typeface="Calibri" panose="020F0502020204030204" pitchFamily="34" charset="0"/>
              </a:rPr>
              <a:t> </a:t>
            </a:r>
            <a:r>
              <a:rPr lang="en-US" sz="2000" b="1" kern="0" dirty="0" err="1">
                <a:solidFill>
                  <a:srgbClr val="C00000"/>
                </a:solidFill>
                <a:latin typeface="Calibri" panose="020F0502020204030204" pitchFamily="34" charset="0"/>
                <a:cs typeface="Calibri" panose="020F0502020204030204" pitchFamily="34" charset="0"/>
              </a:rPr>
              <a:t>awal</a:t>
            </a:r>
            <a:r>
              <a:rPr lang="id-ID" sz="2000" b="1" kern="0" dirty="0">
                <a:solidFill>
                  <a:srgbClr val="C00000"/>
                </a:solidFill>
                <a:latin typeface="Calibri" panose="020F0502020204030204" pitchFamily="34" charset="0"/>
                <a:cs typeface="Calibri" panose="020F0502020204030204" pitchFamily="34" charset="0"/>
              </a:rPr>
              <a:t>.</a:t>
            </a:r>
            <a:endParaRPr lang="en-US" sz="2000" b="1" kern="0" dirty="0">
              <a:solidFill>
                <a:srgbClr val="C00000"/>
              </a:solidFill>
              <a:latin typeface="Calibri" panose="020F0502020204030204" pitchFamily="34" charset="0"/>
              <a:cs typeface="Calibri" panose="020F0502020204030204" pitchFamily="34" charset="0"/>
            </a:endParaRPr>
          </a:p>
        </p:txBody>
      </p:sp>
      <p:sp>
        <p:nvSpPr>
          <p:cNvPr id="7" name="Slide Number Placeholder 1">
            <a:extLst>
              <a:ext uri="{FF2B5EF4-FFF2-40B4-BE49-F238E27FC236}">
                <a16:creationId xmlns:a16="http://schemas.microsoft.com/office/drawing/2014/main" id="{54C180FD-1329-4AA7-8155-A3BBD14FA8CF}"/>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9</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56663769"/>
      </p:ext>
    </p:extLst>
  </p:cSld>
  <p:clrMapOvr>
    <a:masterClrMapping/>
  </p:clrMapOvr>
  <p:transition spd="slow" advClick="0">
    <p:strips dir="rd"/>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6"/>
          <p:cNvSpPr>
            <a:spLocks noGrp="1"/>
          </p:cNvSpPr>
          <p:nvPr>
            <p:ph type="title"/>
          </p:nvPr>
        </p:nvSpPr>
        <p:spPr>
          <a:xfrm>
            <a:off x="2560833" y="441217"/>
            <a:ext cx="6117846" cy="916768"/>
          </a:xfrm>
        </p:spPr>
        <p:txBody>
          <a:bodyPr>
            <a:normAutofit/>
          </a:bodyPr>
          <a:lstStyle/>
          <a:p>
            <a:pPr algn="l"/>
            <a:r>
              <a:rPr lang="en-US" sz="4000" b="1" dirty="0" err="1">
                <a:latin typeface="Fjalla One" panose="02000506040000020004" pitchFamily="2" charset="0"/>
              </a:rPr>
              <a:t>Pengukuran</a:t>
            </a:r>
            <a:r>
              <a:rPr lang="en-US" sz="4000" b="1" dirty="0">
                <a:latin typeface="Fjalla One" panose="02000506040000020004" pitchFamily="2" charset="0"/>
              </a:rPr>
              <a:t> </a:t>
            </a:r>
            <a:r>
              <a:rPr lang="en-US" sz="4000" b="1" dirty="0" err="1">
                <a:latin typeface="Fjalla One" panose="02000506040000020004" pitchFamily="2" charset="0"/>
              </a:rPr>
              <a:t>Awal</a:t>
            </a:r>
            <a:endParaRPr lang="en-GB" sz="4000" b="1" dirty="0">
              <a:latin typeface="Fjalla One" panose="02000506040000020004" pitchFamily="2" charset="0"/>
            </a:endParaRPr>
          </a:p>
        </p:txBody>
      </p:sp>
      <p:sp>
        <p:nvSpPr>
          <p:cNvPr id="24" name="Rectangle 3"/>
          <p:cNvSpPr txBox="1">
            <a:spLocks noChangeArrowheads="1"/>
          </p:cNvSpPr>
          <p:nvPr/>
        </p:nvSpPr>
        <p:spPr bwMode="auto">
          <a:xfrm>
            <a:off x="1219200" y="1513310"/>
            <a:ext cx="8610600" cy="833264"/>
          </a:xfrm>
          <a:prstGeom prst="rect">
            <a:avLst/>
          </a:prstGeom>
          <a:solidFill>
            <a:schemeClr val="accent1">
              <a:lumMod val="40000"/>
              <a:lumOff val="60000"/>
            </a:schemeClr>
          </a:solidFill>
          <a:ln>
            <a:headEnd/>
            <a:tailEnd/>
          </a:ln>
        </p:spPr>
        <p:style>
          <a:lnRef idx="1">
            <a:schemeClr val="accent1"/>
          </a:lnRef>
          <a:fillRef idx="2">
            <a:schemeClr val="accent1"/>
          </a:fillRef>
          <a:effectRef idx="1">
            <a:schemeClr val="accent1"/>
          </a:effectRef>
          <a:fontRef idx="minor">
            <a:schemeClr val="dk1"/>
          </a:fontRef>
        </p:style>
        <p:txBody>
          <a:bodyPr/>
          <a:lstStyle/>
          <a:p>
            <a:pPr algn="just">
              <a:buFontTx/>
              <a:buNone/>
              <a:defRPr/>
            </a:pPr>
            <a:r>
              <a:rPr lang="en-GB" sz="2000" kern="0" dirty="0" err="1">
                <a:latin typeface="Calibri" panose="020F0502020204030204" pitchFamily="34" charset="0"/>
                <a:cs typeface="Calibri" panose="020F0502020204030204" pitchFamily="34" charset="0"/>
              </a:rPr>
              <a:t>Suatu</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aset</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tetap</a:t>
            </a:r>
            <a:r>
              <a:rPr lang="en-GB" sz="2000" kern="0" dirty="0">
                <a:latin typeface="Calibri" panose="020F0502020204030204" pitchFamily="34" charset="0"/>
                <a:cs typeface="Calibri" panose="020F0502020204030204" pitchFamily="34" charset="0"/>
              </a:rPr>
              <a:t> yang </a:t>
            </a:r>
            <a:r>
              <a:rPr lang="en-GB" sz="2000" kern="0" dirty="0" err="1">
                <a:latin typeface="Calibri" panose="020F0502020204030204" pitchFamily="34" charset="0"/>
                <a:cs typeface="Calibri" panose="020F0502020204030204" pitchFamily="34" charset="0"/>
              </a:rPr>
              <a:t>memenuhi</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kualifikasi</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diakui</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sebagai</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aset</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tetap</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pada</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awalnya</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harus</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diukur</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sebesar</a:t>
            </a:r>
            <a:r>
              <a:rPr lang="en-GB" sz="2000" kern="0" dirty="0">
                <a:latin typeface="Calibri" panose="020F0502020204030204" pitchFamily="34" charset="0"/>
                <a:cs typeface="Calibri" panose="020F0502020204030204" pitchFamily="34" charset="0"/>
              </a:rPr>
              <a:t> </a:t>
            </a:r>
            <a:r>
              <a:rPr lang="en-GB" sz="2000" kern="0" dirty="0" err="1">
                <a:solidFill>
                  <a:srgbClr val="FF0000"/>
                </a:solidFill>
                <a:latin typeface="Calibri" panose="020F0502020204030204" pitchFamily="34" charset="0"/>
                <a:cs typeface="Calibri" panose="020F0502020204030204" pitchFamily="34" charset="0"/>
              </a:rPr>
              <a:t>biaya</a:t>
            </a:r>
            <a:r>
              <a:rPr lang="en-GB" sz="2000" kern="0" dirty="0">
                <a:solidFill>
                  <a:srgbClr val="FF0000"/>
                </a:solidFill>
                <a:latin typeface="Calibri" panose="020F0502020204030204" pitchFamily="34" charset="0"/>
                <a:cs typeface="Calibri" panose="020F0502020204030204" pitchFamily="34" charset="0"/>
              </a:rPr>
              <a:t> </a:t>
            </a:r>
            <a:r>
              <a:rPr lang="en-GB" sz="2000" kern="0" dirty="0" err="1">
                <a:solidFill>
                  <a:srgbClr val="FF0000"/>
                </a:solidFill>
                <a:latin typeface="Calibri" panose="020F0502020204030204" pitchFamily="34" charset="0"/>
                <a:cs typeface="Calibri" panose="020F0502020204030204" pitchFamily="34" charset="0"/>
              </a:rPr>
              <a:t>perolehan</a:t>
            </a:r>
            <a:r>
              <a:rPr lang="en-GB" sz="2000" kern="0" dirty="0">
                <a:latin typeface="Calibri" panose="020F0502020204030204" pitchFamily="34" charset="0"/>
                <a:cs typeface="Calibri" panose="020F0502020204030204" pitchFamily="34" charset="0"/>
              </a:rPr>
              <a:t>. (par 15)</a:t>
            </a:r>
          </a:p>
        </p:txBody>
      </p:sp>
      <p:sp>
        <p:nvSpPr>
          <p:cNvPr id="7" name="AutoShape 5"/>
          <p:cNvSpPr>
            <a:spLocks noChangeArrowheads="1"/>
          </p:cNvSpPr>
          <p:nvPr/>
        </p:nvSpPr>
        <p:spPr bwMode="auto">
          <a:xfrm>
            <a:off x="1237919" y="2722916"/>
            <a:ext cx="2286000" cy="609600"/>
          </a:xfrm>
          <a:prstGeom prst="roundRect">
            <a:avLst>
              <a:gd name="adj" fmla="val 13449"/>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spcBef>
                <a:spcPct val="0"/>
              </a:spcBef>
              <a:buFontTx/>
              <a:buNone/>
              <a:defRPr/>
            </a:pPr>
            <a:r>
              <a:rPr lang="id-ID" sz="2000" b="1" dirty="0">
                <a:solidFill>
                  <a:schemeClr val="bg1"/>
                </a:solidFill>
                <a:latin typeface="Calibri" panose="020F0502020204030204" pitchFamily="34" charset="0"/>
                <a:cs typeface="Calibri" panose="020F0502020204030204" pitchFamily="34" charset="0"/>
              </a:rPr>
              <a:t>Biaya</a:t>
            </a:r>
            <a:r>
              <a:rPr lang="en-US" sz="2000" b="1" dirty="0">
                <a:solidFill>
                  <a:schemeClr val="bg1"/>
                </a:solidFill>
                <a:latin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cs typeface="Calibri" panose="020F0502020204030204" pitchFamily="34" charset="0"/>
              </a:rPr>
              <a:t>Perolehan</a:t>
            </a:r>
            <a:endParaRPr lang="en-US" sz="2000" b="1" dirty="0">
              <a:solidFill>
                <a:schemeClr val="bg1"/>
              </a:solidFill>
              <a:latin typeface="Calibri" panose="020F0502020204030204" pitchFamily="34" charset="0"/>
              <a:cs typeface="Calibri" panose="020F0502020204030204" pitchFamily="34" charset="0"/>
            </a:endParaRPr>
          </a:p>
        </p:txBody>
      </p:sp>
      <p:sp>
        <p:nvSpPr>
          <p:cNvPr id="8" name="AutoShape 5"/>
          <p:cNvSpPr>
            <a:spLocks noChangeArrowheads="1"/>
          </p:cNvSpPr>
          <p:nvPr/>
        </p:nvSpPr>
        <p:spPr bwMode="auto">
          <a:xfrm>
            <a:off x="3524232" y="3335564"/>
            <a:ext cx="2571768" cy="1086960"/>
          </a:xfrm>
          <a:prstGeom prst="roundRect">
            <a:avLst>
              <a:gd name="adj" fmla="val 13449"/>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spcBef>
                <a:spcPct val="0"/>
              </a:spcBef>
              <a:buFontTx/>
              <a:buNone/>
              <a:defRPr/>
            </a:pPr>
            <a:r>
              <a:rPr lang="en-US" sz="2000" b="1" dirty="0" err="1">
                <a:solidFill>
                  <a:schemeClr val="bg1"/>
                </a:solidFill>
                <a:latin typeface="Calibri" panose="020F0502020204030204" pitchFamily="34" charset="0"/>
                <a:cs typeface="Calibri" panose="020F0502020204030204" pitchFamily="34" charset="0"/>
              </a:rPr>
              <a:t>Biaya</a:t>
            </a:r>
            <a:r>
              <a:rPr lang="en-US" sz="2000" b="1" dirty="0">
                <a:solidFill>
                  <a:schemeClr val="bg1"/>
                </a:solidFill>
                <a:latin typeface="Calibri" panose="020F0502020204030204" pitchFamily="34" charset="0"/>
                <a:cs typeface="Calibri" panose="020F0502020204030204" pitchFamily="34" charset="0"/>
              </a:rPr>
              <a:t> yang </a:t>
            </a:r>
            <a:r>
              <a:rPr lang="en-US" sz="2000" b="1" dirty="0" err="1">
                <a:solidFill>
                  <a:schemeClr val="bg1"/>
                </a:solidFill>
                <a:latin typeface="Calibri" panose="020F0502020204030204" pitchFamily="34" charset="0"/>
                <a:cs typeface="Calibri" panose="020F0502020204030204" pitchFamily="34" charset="0"/>
              </a:rPr>
              <a:t>dapat</a:t>
            </a:r>
            <a:r>
              <a:rPr lang="en-US" sz="2000" b="1" dirty="0">
                <a:solidFill>
                  <a:schemeClr val="bg1"/>
                </a:solidFill>
                <a:latin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cs typeface="Calibri" panose="020F0502020204030204" pitchFamily="34" charset="0"/>
              </a:rPr>
              <a:t>diat</a:t>
            </a:r>
            <a:r>
              <a:rPr lang="id-ID" sz="2000" b="1" dirty="0">
                <a:solidFill>
                  <a:schemeClr val="bg1"/>
                </a:solidFill>
                <a:latin typeface="Calibri" panose="020F0502020204030204" pitchFamily="34" charset="0"/>
                <a:cs typeface="Calibri" panose="020F0502020204030204" pitchFamily="34" charset="0"/>
              </a:rPr>
              <a:t>r</a:t>
            </a:r>
            <a:r>
              <a:rPr lang="en-US" sz="2000" b="1" dirty="0" err="1">
                <a:solidFill>
                  <a:schemeClr val="bg1"/>
                </a:solidFill>
                <a:latin typeface="Calibri" panose="020F0502020204030204" pitchFamily="34" charset="0"/>
                <a:cs typeface="Calibri" panose="020F0502020204030204" pitchFamily="34" charset="0"/>
              </a:rPr>
              <a:t>ibusikan</a:t>
            </a:r>
            <a:r>
              <a:rPr lang="en-US" sz="2000" b="1" dirty="0">
                <a:solidFill>
                  <a:schemeClr val="bg1"/>
                </a:solidFill>
                <a:latin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cs typeface="Calibri" panose="020F0502020204030204" pitchFamily="34" charset="0"/>
              </a:rPr>
              <a:t>secara</a:t>
            </a:r>
            <a:r>
              <a:rPr lang="en-US" sz="2000" b="1" dirty="0">
                <a:solidFill>
                  <a:schemeClr val="bg1"/>
                </a:solidFill>
                <a:latin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cs typeface="Calibri" panose="020F0502020204030204" pitchFamily="34" charset="0"/>
              </a:rPr>
              <a:t>langsung</a:t>
            </a:r>
            <a:endParaRPr lang="en-US" sz="2000" b="1" dirty="0">
              <a:solidFill>
                <a:schemeClr val="bg1"/>
              </a:solidFill>
              <a:latin typeface="Calibri" panose="020F0502020204030204" pitchFamily="34" charset="0"/>
              <a:cs typeface="Calibri" panose="020F0502020204030204" pitchFamily="34" charset="0"/>
            </a:endParaRPr>
          </a:p>
        </p:txBody>
      </p:sp>
      <p:sp>
        <p:nvSpPr>
          <p:cNvPr id="9" name="AutoShape 5"/>
          <p:cNvSpPr>
            <a:spLocks noChangeArrowheads="1"/>
          </p:cNvSpPr>
          <p:nvPr/>
        </p:nvSpPr>
        <p:spPr bwMode="auto">
          <a:xfrm>
            <a:off x="6129528" y="4422524"/>
            <a:ext cx="3700272" cy="1140076"/>
          </a:xfrm>
          <a:prstGeom prst="roundRect">
            <a:avLst>
              <a:gd name="adj" fmla="val 13449"/>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spcBef>
                <a:spcPct val="0"/>
              </a:spcBef>
              <a:buFontTx/>
              <a:buNone/>
              <a:defRPr/>
            </a:pPr>
            <a:r>
              <a:rPr lang="en-GB" sz="2000" b="1" kern="0" dirty="0" err="1">
                <a:solidFill>
                  <a:schemeClr val="bg1"/>
                </a:solidFill>
                <a:latin typeface="Calibri" panose="020F0502020204030204" pitchFamily="34" charset="0"/>
                <a:cs typeface="Calibri" panose="020F0502020204030204" pitchFamily="34" charset="0"/>
              </a:rPr>
              <a:t>Biaya</a:t>
            </a:r>
            <a:r>
              <a:rPr lang="en-GB" sz="2000" b="1" kern="0" dirty="0">
                <a:solidFill>
                  <a:schemeClr val="bg1"/>
                </a:solidFill>
                <a:latin typeface="Calibri" panose="020F0502020204030204" pitchFamily="34" charset="0"/>
                <a:cs typeface="Calibri" panose="020F0502020204030204" pitchFamily="34" charset="0"/>
              </a:rPr>
              <a:t> </a:t>
            </a:r>
            <a:r>
              <a:rPr lang="en-GB" sz="2000" b="1" kern="0" dirty="0" err="1">
                <a:solidFill>
                  <a:schemeClr val="bg1"/>
                </a:solidFill>
                <a:latin typeface="Calibri" panose="020F0502020204030204" pitchFamily="34" charset="0"/>
                <a:cs typeface="Calibri" panose="020F0502020204030204" pitchFamily="34" charset="0"/>
              </a:rPr>
              <a:t>pembongkaran</a:t>
            </a:r>
            <a:r>
              <a:rPr lang="en-GB" sz="2000" b="1" kern="0" dirty="0">
                <a:solidFill>
                  <a:schemeClr val="bg1"/>
                </a:solidFill>
                <a:latin typeface="Calibri" panose="020F0502020204030204" pitchFamily="34" charset="0"/>
                <a:cs typeface="Calibri" panose="020F0502020204030204" pitchFamily="34" charset="0"/>
              </a:rPr>
              <a:t> </a:t>
            </a:r>
            <a:r>
              <a:rPr lang="en-GB" sz="2000" b="1" kern="0" dirty="0" err="1">
                <a:solidFill>
                  <a:schemeClr val="bg1"/>
                </a:solidFill>
                <a:latin typeface="Calibri" panose="020F0502020204030204" pitchFamily="34" charset="0"/>
                <a:cs typeface="Calibri" panose="020F0502020204030204" pitchFamily="34" charset="0"/>
              </a:rPr>
              <a:t>dan</a:t>
            </a:r>
            <a:r>
              <a:rPr lang="en-GB" sz="2000" b="1" kern="0" dirty="0">
                <a:solidFill>
                  <a:schemeClr val="bg1"/>
                </a:solidFill>
                <a:latin typeface="Calibri" panose="020F0502020204030204" pitchFamily="34" charset="0"/>
                <a:cs typeface="Calibri" panose="020F0502020204030204" pitchFamily="34" charset="0"/>
              </a:rPr>
              <a:t> </a:t>
            </a:r>
            <a:r>
              <a:rPr lang="en-GB" sz="2000" b="1" kern="0" dirty="0" err="1">
                <a:solidFill>
                  <a:schemeClr val="bg1"/>
                </a:solidFill>
                <a:latin typeface="Calibri" panose="020F0502020204030204" pitchFamily="34" charset="0"/>
                <a:cs typeface="Calibri" panose="020F0502020204030204" pitchFamily="34" charset="0"/>
              </a:rPr>
              <a:t>pemindahan</a:t>
            </a:r>
            <a:r>
              <a:rPr lang="en-GB" sz="2000" b="1" kern="0" dirty="0">
                <a:solidFill>
                  <a:schemeClr val="bg1"/>
                </a:solidFill>
                <a:latin typeface="Calibri" panose="020F0502020204030204" pitchFamily="34" charset="0"/>
                <a:cs typeface="Calibri" panose="020F0502020204030204" pitchFamily="34" charset="0"/>
              </a:rPr>
              <a:t> </a:t>
            </a:r>
            <a:r>
              <a:rPr lang="en-GB" sz="2000" b="1" kern="0" dirty="0" err="1">
                <a:solidFill>
                  <a:schemeClr val="bg1"/>
                </a:solidFill>
                <a:latin typeface="Calibri" panose="020F0502020204030204" pitchFamily="34" charset="0"/>
                <a:cs typeface="Calibri" panose="020F0502020204030204" pitchFamily="34" charset="0"/>
              </a:rPr>
              <a:t>aset</a:t>
            </a:r>
            <a:r>
              <a:rPr lang="en-GB" sz="2000" b="1" kern="0" dirty="0">
                <a:solidFill>
                  <a:schemeClr val="bg1"/>
                </a:solidFill>
                <a:latin typeface="Calibri" panose="020F0502020204030204" pitchFamily="34" charset="0"/>
                <a:cs typeface="Calibri" panose="020F0502020204030204" pitchFamily="34" charset="0"/>
              </a:rPr>
              <a:t> </a:t>
            </a:r>
            <a:r>
              <a:rPr lang="en-GB" sz="2000" b="1" kern="0" dirty="0" err="1">
                <a:solidFill>
                  <a:schemeClr val="bg1"/>
                </a:solidFill>
                <a:latin typeface="Calibri" panose="020F0502020204030204" pitchFamily="34" charset="0"/>
                <a:cs typeface="Calibri" panose="020F0502020204030204" pitchFamily="34" charset="0"/>
              </a:rPr>
              <a:t>tetap</a:t>
            </a:r>
            <a:r>
              <a:rPr lang="en-GB" sz="2000" b="1" kern="0" dirty="0">
                <a:solidFill>
                  <a:schemeClr val="bg1"/>
                </a:solidFill>
                <a:latin typeface="Calibri" panose="020F0502020204030204" pitchFamily="34" charset="0"/>
                <a:cs typeface="Calibri" panose="020F0502020204030204" pitchFamily="34" charset="0"/>
              </a:rPr>
              <a:t> </a:t>
            </a:r>
            <a:r>
              <a:rPr lang="en-GB" sz="2000" b="1" kern="0" dirty="0" err="1">
                <a:solidFill>
                  <a:schemeClr val="bg1"/>
                </a:solidFill>
                <a:latin typeface="Calibri" panose="020F0502020204030204" pitchFamily="34" charset="0"/>
                <a:cs typeface="Calibri" panose="020F0502020204030204" pitchFamily="34" charset="0"/>
              </a:rPr>
              <a:t>dan</a:t>
            </a:r>
            <a:r>
              <a:rPr lang="en-GB" sz="2000" b="1" kern="0" dirty="0">
                <a:solidFill>
                  <a:schemeClr val="bg1"/>
                </a:solidFill>
                <a:latin typeface="Calibri" panose="020F0502020204030204" pitchFamily="34" charset="0"/>
                <a:cs typeface="Calibri" panose="020F0502020204030204" pitchFamily="34" charset="0"/>
              </a:rPr>
              <a:t> </a:t>
            </a:r>
            <a:r>
              <a:rPr lang="en-GB" sz="2000" b="1" kern="0" dirty="0" err="1">
                <a:solidFill>
                  <a:schemeClr val="bg1"/>
                </a:solidFill>
                <a:latin typeface="Calibri" panose="020F0502020204030204" pitchFamily="34" charset="0"/>
                <a:cs typeface="Calibri" panose="020F0502020204030204" pitchFamily="34" charset="0"/>
              </a:rPr>
              <a:t>restorasi</a:t>
            </a:r>
            <a:r>
              <a:rPr lang="en-GB" sz="2000" b="1" kern="0" dirty="0">
                <a:solidFill>
                  <a:schemeClr val="bg1"/>
                </a:solidFill>
                <a:latin typeface="Calibri" panose="020F0502020204030204" pitchFamily="34" charset="0"/>
                <a:cs typeface="Calibri" panose="020F0502020204030204" pitchFamily="34" charset="0"/>
              </a:rPr>
              <a:t> </a:t>
            </a:r>
            <a:r>
              <a:rPr lang="en-GB" sz="2000" b="1" kern="0" dirty="0" err="1">
                <a:solidFill>
                  <a:schemeClr val="bg1"/>
                </a:solidFill>
                <a:latin typeface="Calibri" panose="020F0502020204030204" pitchFamily="34" charset="0"/>
                <a:cs typeface="Calibri" panose="020F0502020204030204" pitchFamily="34" charset="0"/>
              </a:rPr>
              <a:t>lokasi</a:t>
            </a:r>
            <a:r>
              <a:rPr lang="en-GB" sz="2000" b="1" kern="0" dirty="0">
                <a:solidFill>
                  <a:schemeClr val="bg1"/>
                </a:solidFill>
                <a:latin typeface="Calibri" panose="020F0502020204030204" pitchFamily="34" charset="0"/>
                <a:cs typeface="Calibri" panose="020F0502020204030204" pitchFamily="34" charset="0"/>
              </a:rPr>
              <a:t> </a:t>
            </a:r>
            <a:r>
              <a:rPr lang="en-GB" sz="2000" b="1" kern="0" dirty="0" err="1">
                <a:solidFill>
                  <a:schemeClr val="bg1"/>
                </a:solidFill>
                <a:latin typeface="Calibri" panose="020F0502020204030204" pitchFamily="34" charset="0"/>
                <a:cs typeface="Calibri" panose="020F0502020204030204" pitchFamily="34" charset="0"/>
              </a:rPr>
              <a:t>aset</a:t>
            </a:r>
            <a:endParaRPr lang="en-US" sz="2000" b="1" dirty="0">
              <a:solidFill>
                <a:schemeClr val="bg1"/>
              </a:solidFill>
              <a:latin typeface="Calibri" panose="020F0502020204030204" pitchFamily="34" charset="0"/>
              <a:cs typeface="Calibri" panose="020F0502020204030204" pitchFamily="34" charset="0"/>
            </a:endParaRPr>
          </a:p>
        </p:txBody>
      </p:sp>
      <p:pic>
        <p:nvPicPr>
          <p:cNvPr id="21506" name="Picture 2" descr="C:\Users\siina\Desktop\MOM'S\PSAK BARU\gambar ekonomi\rig elnus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846" y="2717652"/>
            <a:ext cx="2568954" cy="1549547"/>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1">
            <a:extLst>
              <a:ext uri="{FF2B5EF4-FFF2-40B4-BE49-F238E27FC236}">
                <a16:creationId xmlns:a16="http://schemas.microsoft.com/office/drawing/2014/main" id="{37F294D7-F6FA-4097-AE43-A8BA81199BCB}"/>
              </a:ext>
            </a:extLst>
          </p:cNvPr>
          <p:cNvSpPr txBox="1">
            <a:spLocks/>
          </p:cNvSpPr>
          <p:nvPr/>
        </p:nvSpPr>
        <p:spPr>
          <a:xfrm>
            <a:off x="11049000" y="6553200"/>
            <a:ext cx="1143000" cy="3048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10</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94630456"/>
      </p:ext>
    </p:extLst>
  </p:cSld>
  <p:clrMapOvr>
    <a:masterClrMapping/>
  </p:clrMapOvr>
  <p:transition spd="slow" advClick="0">
    <p:strips dir="rd"/>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Title 6"/>
          <p:cNvSpPr>
            <a:spLocks noGrp="1"/>
          </p:cNvSpPr>
          <p:nvPr>
            <p:ph type="title"/>
          </p:nvPr>
        </p:nvSpPr>
        <p:spPr>
          <a:xfrm>
            <a:off x="1371600" y="990600"/>
            <a:ext cx="8839200" cy="838200"/>
          </a:xfrm>
        </p:spPr>
        <p:txBody>
          <a:bodyPr>
            <a:normAutofit/>
          </a:bodyPr>
          <a:lstStyle/>
          <a:p>
            <a:r>
              <a:rPr lang="en-US" sz="4000" b="1" dirty="0" err="1">
                <a:latin typeface="Fjalla One" panose="02000506040000020004" pitchFamily="2" charset="0"/>
              </a:rPr>
              <a:t>Biaya</a:t>
            </a:r>
            <a:r>
              <a:rPr lang="en-US" sz="4000" b="1" dirty="0">
                <a:latin typeface="Fjalla One" panose="02000506040000020004" pitchFamily="2" charset="0"/>
              </a:rPr>
              <a:t> </a:t>
            </a:r>
            <a:r>
              <a:rPr lang="en-US" sz="4000" b="1" dirty="0" err="1">
                <a:latin typeface="Fjalla One" panose="02000506040000020004" pitchFamily="2" charset="0"/>
              </a:rPr>
              <a:t>Perolehan</a:t>
            </a:r>
            <a:r>
              <a:rPr lang="en-US" sz="4000" b="1" dirty="0">
                <a:latin typeface="Fjalla One" panose="02000506040000020004" pitchFamily="2" charset="0"/>
              </a:rPr>
              <a:t> </a:t>
            </a:r>
            <a:r>
              <a:rPr lang="en-US" sz="4000" b="1" dirty="0" err="1">
                <a:latin typeface="Fjalla One" panose="02000506040000020004" pitchFamily="2" charset="0"/>
              </a:rPr>
              <a:t>awal</a:t>
            </a:r>
            <a:endParaRPr lang="en-US" sz="4000" b="1" dirty="0">
              <a:latin typeface="Fjalla One" panose="02000506040000020004" pitchFamily="2" charset="0"/>
            </a:endParaRPr>
          </a:p>
        </p:txBody>
      </p:sp>
      <p:sp>
        <p:nvSpPr>
          <p:cNvPr id="10" name="Rectangle 5"/>
          <p:cNvSpPr>
            <a:spLocks noChangeArrowheads="1"/>
          </p:cNvSpPr>
          <p:nvPr/>
        </p:nvSpPr>
        <p:spPr bwMode="auto">
          <a:xfrm>
            <a:off x="3359696" y="2268758"/>
            <a:ext cx="7765504" cy="2664296"/>
          </a:xfrm>
          <a:prstGeom prst="rect">
            <a:avLst/>
          </a:prstGeom>
          <a:solidFill>
            <a:schemeClr val="accent6"/>
          </a:solidFill>
          <a:ln w="9525">
            <a:solidFill>
              <a:schemeClr val="accent4">
                <a:lumMod val="75000"/>
              </a:schemeClr>
            </a:solidFill>
            <a:miter lim="800000"/>
            <a:headEnd/>
            <a:tailEnd/>
          </a:ln>
          <a:effectLst>
            <a:outerShdw dist="107763" dir="2700000" algn="ctr" rotWithShape="0">
              <a:schemeClr val="bg2"/>
            </a:outerShdw>
          </a:effectLst>
        </p:spPr>
        <p:txBody>
          <a:bodyPr lIns="182880" tIns="91440" rIns="182880" bIns="91440" anchor="ctr"/>
          <a:lstStyle/>
          <a:p>
            <a:pPr marL="228600" indent="-228600">
              <a:buFont typeface="Wingdings" pitchFamily="2" charset="2"/>
              <a:buChar char="§"/>
              <a:defRPr/>
            </a:pPr>
            <a:r>
              <a:rPr lang="en-GB" sz="2400" dirty="0" err="1">
                <a:solidFill>
                  <a:schemeClr val="bg1"/>
                </a:solidFill>
                <a:latin typeface="Calibri" panose="020F0502020204030204" pitchFamily="34" charset="0"/>
                <a:cs typeface="Calibri" panose="020F0502020204030204" pitchFamily="34" charset="0"/>
              </a:rPr>
              <a:t>Seluruh</a:t>
            </a:r>
            <a:r>
              <a:rPr lang="en-GB" sz="2400" dirty="0">
                <a:solidFill>
                  <a:schemeClr val="bg1"/>
                </a:solidFill>
                <a:latin typeface="Calibri" panose="020F0502020204030204" pitchFamily="34" charset="0"/>
                <a:cs typeface="Calibri" panose="020F0502020204030204" pitchFamily="34" charset="0"/>
              </a:rPr>
              <a:t> </a:t>
            </a:r>
            <a:r>
              <a:rPr lang="en-GB" sz="2400" dirty="0" err="1">
                <a:solidFill>
                  <a:schemeClr val="bg1"/>
                </a:solidFill>
                <a:latin typeface="Calibri" panose="020F0502020204030204" pitchFamily="34" charset="0"/>
                <a:cs typeface="Calibri" panose="020F0502020204030204" pitchFamily="34" charset="0"/>
              </a:rPr>
              <a:t>biaya</a:t>
            </a:r>
            <a:r>
              <a:rPr lang="en-GB" sz="2400" dirty="0">
                <a:solidFill>
                  <a:schemeClr val="bg1"/>
                </a:solidFill>
                <a:latin typeface="Calibri" panose="020F0502020204030204" pitchFamily="34" charset="0"/>
                <a:cs typeface="Calibri" panose="020F0502020204030204" pitchFamily="34" charset="0"/>
              </a:rPr>
              <a:t> </a:t>
            </a:r>
            <a:r>
              <a:rPr lang="en-GB" sz="2400" dirty="0" err="1">
                <a:solidFill>
                  <a:schemeClr val="bg1"/>
                </a:solidFill>
                <a:latin typeface="Calibri" panose="020F0502020204030204" pitchFamily="34" charset="0"/>
                <a:cs typeface="Calibri" panose="020F0502020204030204" pitchFamily="34" charset="0"/>
              </a:rPr>
              <a:t>terkait</a:t>
            </a:r>
            <a:r>
              <a:rPr lang="en-GB" sz="2400" dirty="0">
                <a:solidFill>
                  <a:schemeClr val="bg1"/>
                </a:solidFill>
                <a:latin typeface="Calibri" panose="020F0502020204030204" pitchFamily="34" charset="0"/>
                <a:cs typeface="Calibri" panose="020F0502020204030204" pitchFamily="34" charset="0"/>
              </a:rPr>
              <a:t> </a:t>
            </a:r>
            <a:r>
              <a:rPr lang="en-GB" sz="2400" dirty="0" err="1">
                <a:solidFill>
                  <a:schemeClr val="bg1"/>
                </a:solidFill>
                <a:latin typeface="Calibri" panose="020F0502020204030204" pitchFamily="34" charset="0"/>
                <a:cs typeface="Calibri" panose="020F0502020204030204" pitchFamily="34" charset="0"/>
              </a:rPr>
              <a:t>aset</a:t>
            </a:r>
            <a:r>
              <a:rPr lang="en-GB" sz="2400" dirty="0">
                <a:solidFill>
                  <a:schemeClr val="bg1"/>
                </a:solidFill>
                <a:latin typeface="Calibri" panose="020F0502020204030204" pitchFamily="34" charset="0"/>
                <a:cs typeface="Calibri" panose="020F0502020204030204" pitchFamily="34" charset="0"/>
              </a:rPr>
              <a:t> yang </a:t>
            </a:r>
            <a:r>
              <a:rPr lang="en-GB" sz="2400" dirty="0" err="1">
                <a:solidFill>
                  <a:schemeClr val="bg1"/>
                </a:solidFill>
                <a:latin typeface="Calibri" panose="020F0502020204030204" pitchFamily="34" charset="0"/>
                <a:cs typeface="Calibri" panose="020F0502020204030204" pitchFamily="34" charset="0"/>
              </a:rPr>
              <a:t>memiliki</a:t>
            </a:r>
            <a:r>
              <a:rPr lang="en-GB" sz="2400" dirty="0">
                <a:solidFill>
                  <a:schemeClr val="bg1"/>
                </a:solidFill>
                <a:latin typeface="Calibri" panose="020F0502020204030204" pitchFamily="34" charset="0"/>
                <a:cs typeface="Calibri" panose="020F0502020204030204" pitchFamily="34" charset="0"/>
              </a:rPr>
              <a:t> </a:t>
            </a:r>
            <a:r>
              <a:rPr lang="en-GB" sz="2400" dirty="0" err="1">
                <a:solidFill>
                  <a:schemeClr val="bg1"/>
                </a:solidFill>
                <a:latin typeface="Calibri" panose="020F0502020204030204" pitchFamily="34" charset="0"/>
                <a:cs typeface="Calibri" panose="020F0502020204030204" pitchFamily="34" charset="0"/>
              </a:rPr>
              <a:t>manfaat</a:t>
            </a:r>
            <a:r>
              <a:rPr lang="en-GB" sz="2400" dirty="0">
                <a:solidFill>
                  <a:schemeClr val="bg1"/>
                </a:solidFill>
                <a:latin typeface="Calibri" panose="020F0502020204030204" pitchFamily="34" charset="0"/>
                <a:cs typeface="Calibri" panose="020F0502020204030204" pitchFamily="34" charset="0"/>
              </a:rPr>
              <a:t>  </a:t>
            </a:r>
            <a:r>
              <a:rPr lang="en-GB" sz="2400" dirty="0" err="1">
                <a:solidFill>
                  <a:schemeClr val="bg1"/>
                </a:solidFill>
                <a:latin typeface="Calibri" panose="020F0502020204030204" pitchFamily="34" charset="0"/>
                <a:cs typeface="Calibri" panose="020F0502020204030204" pitchFamily="34" charset="0"/>
              </a:rPr>
              <a:t>di</a:t>
            </a:r>
            <a:r>
              <a:rPr lang="en-GB" sz="2400" dirty="0">
                <a:solidFill>
                  <a:schemeClr val="bg1"/>
                </a:solidFill>
                <a:latin typeface="Calibri" panose="020F0502020204030204" pitchFamily="34" charset="0"/>
                <a:cs typeface="Calibri" panose="020F0502020204030204" pitchFamily="34" charset="0"/>
              </a:rPr>
              <a:t> </a:t>
            </a:r>
            <a:r>
              <a:rPr lang="en-GB" sz="2400" dirty="0" err="1">
                <a:solidFill>
                  <a:schemeClr val="bg1"/>
                </a:solidFill>
                <a:latin typeface="Calibri" panose="020F0502020204030204" pitchFamily="34" charset="0"/>
                <a:cs typeface="Calibri" panose="020F0502020204030204" pitchFamily="34" charset="0"/>
              </a:rPr>
              <a:t>masa</a:t>
            </a:r>
            <a:r>
              <a:rPr lang="en-GB" sz="2400" dirty="0">
                <a:solidFill>
                  <a:schemeClr val="bg1"/>
                </a:solidFill>
                <a:latin typeface="Calibri" panose="020F0502020204030204" pitchFamily="34" charset="0"/>
                <a:cs typeface="Calibri" panose="020F0502020204030204" pitchFamily="34" charset="0"/>
              </a:rPr>
              <a:t> </a:t>
            </a:r>
            <a:r>
              <a:rPr lang="en-GB" sz="2400" dirty="0" err="1">
                <a:solidFill>
                  <a:schemeClr val="bg1"/>
                </a:solidFill>
                <a:latin typeface="Calibri" panose="020F0502020204030204" pitchFamily="34" charset="0"/>
                <a:cs typeface="Calibri" panose="020F0502020204030204" pitchFamily="34" charset="0"/>
              </a:rPr>
              <a:t>mendatang</a:t>
            </a:r>
            <a:r>
              <a:rPr lang="en-GB" sz="2400" dirty="0">
                <a:solidFill>
                  <a:schemeClr val="bg1"/>
                </a:solidFill>
                <a:latin typeface="Calibri" panose="020F0502020204030204" pitchFamily="34" charset="0"/>
                <a:cs typeface="Calibri" panose="020F0502020204030204" pitchFamily="34" charset="0"/>
              </a:rPr>
              <a:t>.</a:t>
            </a:r>
          </a:p>
          <a:p>
            <a:pPr marL="228600" indent="-228600">
              <a:buFont typeface="Wingdings" pitchFamily="2" charset="2"/>
              <a:buChar char="§"/>
              <a:defRPr/>
            </a:pPr>
            <a:r>
              <a:rPr lang="en-GB" sz="2400" dirty="0" err="1">
                <a:solidFill>
                  <a:schemeClr val="bg1"/>
                </a:solidFill>
                <a:latin typeface="Calibri" panose="020F0502020204030204" pitchFamily="34" charset="0"/>
                <a:cs typeface="Calibri" panose="020F0502020204030204" pitchFamily="34" charset="0"/>
              </a:rPr>
              <a:t>Aset</a:t>
            </a:r>
            <a:r>
              <a:rPr lang="en-GB" sz="2400" dirty="0">
                <a:solidFill>
                  <a:schemeClr val="bg1"/>
                </a:solidFill>
                <a:latin typeface="Calibri" panose="020F0502020204030204" pitchFamily="34" charset="0"/>
                <a:cs typeface="Calibri" panose="020F0502020204030204" pitchFamily="34" charset="0"/>
              </a:rPr>
              <a:t> lain yang </a:t>
            </a:r>
            <a:r>
              <a:rPr lang="en-GB" sz="2400" dirty="0" err="1">
                <a:solidFill>
                  <a:schemeClr val="bg1"/>
                </a:solidFill>
                <a:latin typeface="Calibri" panose="020F0502020204030204" pitchFamily="34" charset="0"/>
                <a:cs typeface="Calibri" panose="020F0502020204030204" pitchFamily="34" charset="0"/>
              </a:rPr>
              <a:t>berfungsi</a:t>
            </a:r>
            <a:r>
              <a:rPr lang="en-GB" sz="2400" dirty="0">
                <a:solidFill>
                  <a:schemeClr val="bg1"/>
                </a:solidFill>
                <a:latin typeface="Calibri" panose="020F0502020204030204" pitchFamily="34" charset="0"/>
                <a:cs typeface="Calibri" panose="020F0502020204030204" pitchFamily="34" charset="0"/>
              </a:rPr>
              <a:t> agar </a:t>
            </a:r>
            <a:r>
              <a:rPr lang="en-GB" sz="2400" dirty="0" err="1">
                <a:solidFill>
                  <a:schemeClr val="bg1"/>
                </a:solidFill>
                <a:latin typeface="Calibri" panose="020F0502020204030204" pitchFamily="34" charset="0"/>
                <a:cs typeface="Calibri" panose="020F0502020204030204" pitchFamily="34" charset="0"/>
              </a:rPr>
              <a:t>suatu</a:t>
            </a:r>
            <a:r>
              <a:rPr lang="en-GB" sz="2400" dirty="0">
                <a:solidFill>
                  <a:schemeClr val="bg1"/>
                </a:solidFill>
                <a:latin typeface="Calibri" panose="020F0502020204030204" pitchFamily="34" charset="0"/>
                <a:cs typeface="Calibri" panose="020F0502020204030204" pitchFamily="34" charset="0"/>
              </a:rPr>
              <a:t> </a:t>
            </a:r>
            <a:r>
              <a:rPr lang="en-GB" sz="2400" dirty="0" err="1">
                <a:solidFill>
                  <a:schemeClr val="bg1"/>
                </a:solidFill>
                <a:latin typeface="Calibri" panose="020F0502020204030204" pitchFamily="34" charset="0"/>
                <a:cs typeface="Calibri" panose="020F0502020204030204" pitchFamily="34" charset="0"/>
              </a:rPr>
              <a:t>aset</a:t>
            </a:r>
            <a:r>
              <a:rPr lang="en-GB" sz="2400" dirty="0">
                <a:solidFill>
                  <a:schemeClr val="bg1"/>
                </a:solidFill>
                <a:latin typeface="Calibri" panose="020F0502020204030204" pitchFamily="34" charset="0"/>
                <a:cs typeface="Calibri" panose="020F0502020204030204" pitchFamily="34" charset="0"/>
              </a:rPr>
              <a:t> </a:t>
            </a:r>
            <a:r>
              <a:rPr lang="en-GB" sz="2400" dirty="0" err="1">
                <a:solidFill>
                  <a:schemeClr val="bg1"/>
                </a:solidFill>
                <a:latin typeface="Calibri" panose="020F0502020204030204" pitchFamily="34" charset="0"/>
                <a:cs typeface="Calibri" panose="020F0502020204030204" pitchFamily="34" charset="0"/>
              </a:rPr>
              <a:t>dapat</a:t>
            </a:r>
            <a:r>
              <a:rPr lang="en-GB" sz="2400" dirty="0">
                <a:solidFill>
                  <a:schemeClr val="bg1"/>
                </a:solidFill>
                <a:latin typeface="Calibri" panose="020F0502020204030204" pitchFamily="34" charset="0"/>
                <a:cs typeface="Calibri" panose="020F0502020204030204" pitchFamily="34" charset="0"/>
              </a:rPr>
              <a:t> </a:t>
            </a:r>
            <a:r>
              <a:rPr lang="en-GB" sz="2400" dirty="0" err="1">
                <a:solidFill>
                  <a:schemeClr val="bg1"/>
                </a:solidFill>
                <a:latin typeface="Calibri" panose="020F0502020204030204" pitchFamily="34" charset="0"/>
                <a:cs typeface="Calibri" panose="020F0502020204030204" pitchFamily="34" charset="0"/>
              </a:rPr>
              <a:t>memiliki</a:t>
            </a:r>
            <a:r>
              <a:rPr lang="en-GB" sz="2400" dirty="0">
                <a:solidFill>
                  <a:schemeClr val="bg1"/>
                </a:solidFill>
                <a:latin typeface="Calibri" panose="020F0502020204030204" pitchFamily="34" charset="0"/>
                <a:cs typeface="Calibri" panose="020F0502020204030204" pitchFamily="34" charset="0"/>
              </a:rPr>
              <a:t> </a:t>
            </a:r>
            <a:r>
              <a:rPr lang="en-GB" sz="2400" dirty="0" err="1">
                <a:solidFill>
                  <a:schemeClr val="bg1"/>
                </a:solidFill>
                <a:latin typeface="Calibri" panose="020F0502020204030204" pitchFamily="34" charset="0"/>
                <a:cs typeface="Calibri" panose="020F0502020204030204" pitchFamily="34" charset="0"/>
              </a:rPr>
              <a:t>manfaat</a:t>
            </a:r>
            <a:r>
              <a:rPr lang="en-GB" sz="2400" dirty="0">
                <a:solidFill>
                  <a:schemeClr val="bg1"/>
                </a:solidFill>
                <a:latin typeface="Calibri" panose="020F0502020204030204" pitchFamily="34" charset="0"/>
                <a:cs typeface="Calibri" panose="020F0502020204030204" pitchFamily="34" charset="0"/>
              </a:rPr>
              <a:t> </a:t>
            </a:r>
            <a:r>
              <a:rPr lang="en-GB" sz="2400" dirty="0" err="1">
                <a:solidFill>
                  <a:schemeClr val="bg1"/>
                </a:solidFill>
                <a:latin typeface="Calibri" panose="020F0502020204030204" pitchFamily="34" charset="0"/>
                <a:cs typeface="Calibri" panose="020F0502020204030204" pitchFamily="34" charset="0"/>
              </a:rPr>
              <a:t>di</a:t>
            </a:r>
            <a:r>
              <a:rPr lang="en-GB" sz="2400" dirty="0">
                <a:solidFill>
                  <a:schemeClr val="bg1"/>
                </a:solidFill>
                <a:latin typeface="Calibri" panose="020F0502020204030204" pitchFamily="34" charset="0"/>
                <a:cs typeface="Calibri" panose="020F0502020204030204" pitchFamily="34" charset="0"/>
              </a:rPr>
              <a:t> </a:t>
            </a:r>
            <a:r>
              <a:rPr lang="en-GB" sz="2400" dirty="0" err="1">
                <a:solidFill>
                  <a:schemeClr val="bg1"/>
                </a:solidFill>
                <a:latin typeface="Calibri" panose="020F0502020204030204" pitchFamily="34" charset="0"/>
                <a:cs typeface="Calibri" panose="020F0502020204030204" pitchFamily="34" charset="0"/>
              </a:rPr>
              <a:t>masa</a:t>
            </a:r>
            <a:r>
              <a:rPr lang="en-GB" sz="2400" dirty="0">
                <a:solidFill>
                  <a:schemeClr val="bg1"/>
                </a:solidFill>
                <a:latin typeface="Calibri" panose="020F0502020204030204" pitchFamily="34" charset="0"/>
                <a:cs typeface="Calibri" panose="020F0502020204030204" pitchFamily="34" charset="0"/>
              </a:rPr>
              <a:t> </a:t>
            </a:r>
            <a:r>
              <a:rPr lang="en-GB" sz="2400" dirty="0" err="1">
                <a:solidFill>
                  <a:schemeClr val="bg1"/>
                </a:solidFill>
                <a:latin typeface="Calibri" panose="020F0502020204030204" pitchFamily="34" charset="0"/>
                <a:cs typeface="Calibri" panose="020F0502020204030204" pitchFamily="34" charset="0"/>
              </a:rPr>
              <a:t>mendatang</a:t>
            </a:r>
            <a:r>
              <a:rPr lang="en-GB" sz="2400" dirty="0">
                <a:solidFill>
                  <a:schemeClr val="bg1"/>
                </a:solidFill>
                <a:latin typeface="Calibri" panose="020F0502020204030204" pitchFamily="34" charset="0"/>
                <a:cs typeface="Calibri" panose="020F0502020204030204" pitchFamily="34" charset="0"/>
              </a:rPr>
              <a:t>.</a:t>
            </a:r>
          </a:p>
          <a:p>
            <a:pPr marL="685800" lvl="1" indent="-228600">
              <a:buFont typeface="Wingdings" pitchFamily="2" charset="2"/>
              <a:buChar char="§"/>
              <a:defRPr/>
            </a:pPr>
            <a:r>
              <a:rPr lang="en-GB" sz="2400" dirty="0" err="1">
                <a:solidFill>
                  <a:schemeClr val="bg1"/>
                </a:solidFill>
                <a:latin typeface="Calibri" panose="020F0502020204030204" pitchFamily="34" charset="0"/>
                <a:cs typeface="Calibri" panose="020F0502020204030204" pitchFamily="34" charset="0"/>
                <a:sym typeface="Wingdings" pitchFamily="2" charset="2"/>
              </a:rPr>
              <a:t>Alat</a:t>
            </a:r>
            <a:r>
              <a:rPr lang="en-GB" sz="2400" dirty="0">
                <a:solidFill>
                  <a:schemeClr val="bg1"/>
                </a:solidFill>
                <a:latin typeface="Calibri" panose="020F0502020204030204" pitchFamily="34" charset="0"/>
                <a:cs typeface="Calibri" panose="020F0502020204030204" pitchFamily="34" charset="0"/>
                <a:sym typeface="Wingdings" pitchFamily="2" charset="2"/>
              </a:rPr>
              <a:t> yang </a:t>
            </a:r>
            <a:r>
              <a:rPr lang="en-GB" sz="2400" dirty="0" err="1">
                <a:solidFill>
                  <a:schemeClr val="bg1"/>
                </a:solidFill>
                <a:latin typeface="Calibri" panose="020F0502020204030204" pitchFamily="34" charset="0"/>
                <a:cs typeface="Calibri" panose="020F0502020204030204" pitchFamily="34" charset="0"/>
                <a:sym typeface="Wingdings" pitchFamily="2" charset="2"/>
              </a:rPr>
              <a:t>dipasang</a:t>
            </a:r>
            <a:r>
              <a:rPr lang="en-GB" sz="2400" dirty="0">
                <a:solidFill>
                  <a:schemeClr val="bg1"/>
                </a:solidFill>
                <a:latin typeface="Calibri" panose="020F0502020204030204" pitchFamily="34" charset="0"/>
                <a:cs typeface="Calibri" panose="020F0502020204030204" pitchFamily="34" charset="0"/>
                <a:sym typeface="Wingdings" pitchFamily="2" charset="2"/>
              </a:rPr>
              <a:t>  agar </a:t>
            </a:r>
            <a:r>
              <a:rPr lang="en-GB" sz="2400" dirty="0" err="1">
                <a:solidFill>
                  <a:schemeClr val="bg1"/>
                </a:solidFill>
                <a:latin typeface="Calibri" panose="020F0502020204030204" pitchFamily="34" charset="0"/>
                <a:cs typeface="Calibri" panose="020F0502020204030204" pitchFamily="34" charset="0"/>
                <a:sym typeface="Wingdings" pitchFamily="2" charset="2"/>
              </a:rPr>
              <a:t>pabrik</a:t>
            </a:r>
            <a:r>
              <a:rPr lang="en-GB" sz="2400" dirty="0">
                <a:solidFill>
                  <a:schemeClr val="bg1"/>
                </a:solidFill>
                <a:latin typeface="Calibri" panose="020F0502020204030204" pitchFamily="34" charset="0"/>
                <a:cs typeface="Calibri" panose="020F0502020204030204" pitchFamily="34" charset="0"/>
                <a:sym typeface="Wingdings" pitchFamily="2" charset="2"/>
              </a:rPr>
              <a:t> </a:t>
            </a:r>
            <a:r>
              <a:rPr lang="en-GB" sz="2400" dirty="0" err="1">
                <a:solidFill>
                  <a:schemeClr val="bg1"/>
                </a:solidFill>
                <a:latin typeface="Calibri" panose="020F0502020204030204" pitchFamily="34" charset="0"/>
                <a:cs typeface="Calibri" panose="020F0502020204030204" pitchFamily="34" charset="0"/>
                <a:sym typeface="Wingdings" pitchFamily="2" charset="2"/>
              </a:rPr>
              <a:t>dapat</a:t>
            </a:r>
            <a:r>
              <a:rPr lang="en-GB" sz="2400" dirty="0">
                <a:solidFill>
                  <a:schemeClr val="bg1"/>
                </a:solidFill>
                <a:latin typeface="Calibri" panose="020F0502020204030204" pitchFamily="34" charset="0"/>
                <a:cs typeface="Calibri" panose="020F0502020204030204" pitchFamily="34" charset="0"/>
                <a:sym typeface="Wingdings" pitchFamily="2" charset="2"/>
              </a:rPr>
              <a:t>  </a:t>
            </a:r>
            <a:r>
              <a:rPr lang="en-GB" sz="2400" dirty="0" err="1">
                <a:solidFill>
                  <a:schemeClr val="bg1"/>
                </a:solidFill>
                <a:latin typeface="Calibri" panose="020F0502020204030204" pitchFamily="34" charset="0"/>
                <a:cs typeface="Calibri" panose="020F0502020204030204" pitchFamily="34" charset="0"/>
                <a:sym typeface="Wingdings" pitchFamily="2" charset="2"/>
              </a:rPr>
              <a:t>berjalan</a:t>
            </a:r>
            <a:r>
              <a:rPr lang="en-GB" sz="2400" dirty="0">
                <a:solidFill>
                  <a:schemeClr val="bg1"/>
                </a:solidFill>
                <a:latin typeface="Calibri" panose="020F0502020204030204" pitchFamily="34" charset="0"/>
                <a:cs typeface="Calibri" panose="020F0502020204030204" pitchFamily="34" charset="0"/>
                <a:sym typeface="Wingdings" pitchFamily="2" charset="2"/>
              </a:rPr>
              <a:t> </a:t>
            </a:r>
            <a:r>
              <a:rPr lang="en-GB" sz="2400" dirty="0" err="1">
                <a:solidFill>
                  <a:schemeClr val="bg1"/>
                </a:solidFill>
                <a:latin typeface="Calibri" panose="020F0502020204030204" pitchFamily="34" charset="0"/>
                <a:cs typeface="Calibri" panose="020F0502020204030204" pitchFamily="34" charset="0"/>
                <a:sym typeface="Wingdings" pitchFamily="2" charset="2"/>
              </a:rPr>
              <a:t>sesuai</a:t>
            </a:r>
            <a:r>
              <a:rPr lang="en-GB" sz="2400" dirty="0">
                <a:solidFill>
                  <a:schemeClr val="bg1"/>
                </a:solidFill>
                <a:latin typeface="Calibri" panose="020F0502020204030204" pitchFamily="34" charset="0"/>
                <a:cs typeface="Calibri" panose="020F0502020204030204" pitchFamily="34" charset="0"/>
                <a:sym typeface="Wingdings" pitchFamily="2" charset="2"/>
              </a:rPr>
              <a:t> </a:t>
            </a:r>
            <a:r>
              <a:rPr lang="en-GB" sz="2400" dirty="0" err="1">
                <a:solidFill>
                  <a:schemeClr val="bg1"/>
                </a:solidFill>
                <a:latin typeface="Calibri" panose="020F0502020204030204" pitchFamily="34" charset="0"/>
                <a:cs typeface="Calibri" panose="020F0502020204030204" pitchFamily="34" charset="0"/>
                <a:sym typeface="Wingdings" pitchFamily="2" charset="2"/>
              </a:rPr>
              <a:t>dengan</a:t>
            </a:r>
            <a:r>
              <a:rPr lang="en-GB" sz="2400" dirty="0">
                <a:solidFill>
                  <a:schemeClr val="bg1"/>
                </a:solidFill>
                <a:latin typeface="Calibri" panose="020F0502020204030204" pitchFamily="34" charset="0"/>
                <a:cs typeface="Calibri" panose="020F0502020204030204" pitchFamily="34" charset="0"/>
                <a:sym typeface="Wingdings" pitchFamily="2" charset="2"/>
              </a:rPr>
              <a:t> </a:t>
            </a:r>
            <a:r>
              <a:rPr lang="en-GB" sz="2400" dirty="0" err="1">
                <a:solidFill>
                  <a:schemeClr val="bg1"/>
                </a:solidFill>
                <a:latin typeface="Calibri" panose="020F0502020204030204" pitchFamily="34" charset="0"/>
                <a:cs typeface="Calibri" panose="020F0502020204030204" pitchFamily="34" charset="0"/>
                <a:sym typeface="Wingdings" pitchFamily="2" charset="2"/>
              </a:rPr>
              <a:t>ketentuan</a:t>
            </a:r>
            <a:r>
              <a:rPr lang="en-GB" sz="2400" dirty="0">
                <a:solidFill>
                  <a:schemeClr val="bg1"/>
                </a:solidFill>
                <a:latin typeface="Calibri" panose="020F0502020204030204" pitchFamily="34" charset="0"/>
                <a:cs typeface="Calibri" panose="020F0502020204030204" pitchFamily="34" charset="0"/>
                <a:sym typeface="Wingdings" pitchFamily="2" charset="2"/>
              </a:rPr>
              <a:t> </a:t>
            </a:r>
            <a:r>
              <a:rPr lang="en-GB" sz="2400" dirty="0" err="1">
                <a:solidFill>
                  <a:schemeClr val="bg1"/>
                </a:solidFill>
                <a:latin typeface="Calibri" panose="020F0502020204030204" pitchFamily="34" charset="0"/>
                <a:cs typeface="Calibri" panose="020F0502020204030204" pitchFamily="34" charset="0"/>
                <a:sym typeface="Wingdings" pitchFamily="2" charset="2"/>
              </a:rPr>
              <a:t>pengolahan</a:t>
            </a:r>
            <a:r>
              <a:rPr lang="en-GB" sz="2400" dirty="0">
                <a:solidFill>
                  <a:schemeClr val="bg1"/>
                </a:solidFill>
                <a:latin typeface="Calibri" panose="020F0502020204030204" pitchFamily="34" charset="0"/>
                <a:cs typeface="Calibri" panose="020F0502020204030204" pitchFamily="34" charset="0"/>
                <a:sym typeface="Wingdings" pitchFamily="2" charset="2"/>
              </a:rPr>
              <a:t> </a:t>
            </a:r>
            <a:r>
              <a:rPr lang="en-GB" sz="2400" dirty="0" err="1">
                <a:solidFill>
                  <a:schemeClr val="bg1"/>
                </a:solidFill>
                <a:latin typeface="Calibri" panose="020F0502020204030204" pitchFamily="34" charset="0"/>
                <a:cs typeface="Calibri" panose="020F0502020204030204" pitchFamily="34" charset="0"/>
                <a:sym typeface="Wingdings" pitchFamily="2" charset="2"/>
              </a:rPr>
              <a:t>limbah</a:t>
            </a:r>
            <a:r>
              <a:rPr lang="en-GB" sz="2400" dirty="0">
                <a:solidFill>
                  <a:schemeClr val="bg1"/>
                </a:solidFill>
                <a:latin typeface="Calibri" panose="020F0502020204030204" pitchFamily="34" charset="0"/>
                <a:cs typeface="Calibri" panose="020F0502020204030204" pitchFamily="34" charset="0"/>
                <a:sym typeface="Wingdings" pitchFamily="2" charset="2"/>
              </a:rPr>
              <a:t> </a:t>
            </a:r>
            <a:r>
              <a:rPr lang="en-GB" sz="2400" dirty="0" err="1">
                <a:solidFill>
                  <a:schemeClr val="bg1"/>
                </a:solidFill>
                <a:latin typeface="Calibri" panose="020F0502020204030204" pitchFamily="34" charset="0"/>
                <a:cs typeface="Calibri" panose="020F0502020204030204" pitchFamily="34" charset="0"/>
                <a:sym typeface="Wingdings" pitchFamily="2" charset="2"/>
              </a:rPr>
              <a:t>industri</a:t>
            </a:r>
            <a:r>
              <a:rPr lang="en-GB" sz="2400" dirty="0">
                <a:solidFill>
                  <a:schemeClr val="bg1"/>
                </a:solidFill>
                <a:latin typeface="Calibri" panose="020F0502020204030204" pitchFamily="34" charset="0"/>
                <a:cs typeface="Calibri" panose="020F0502020204030204" pitchFamily="34" charset="0"/>
                <a:sym typeface="Wingdings" pitchFamily="2" charset="2"/>
              </a:rPr>
              <a:t>.</a:t>
            </a:r>
          </a:p>
        </p:txBody>
      </p:sp>
      <p:pic>
        <p:nvPicPr>
          <p:cNvPr id="22530" name="Picture 2" descr="C:\Users\siina\Desktop\MOM'S\PSAK BARU\gambar ekonomi\Copy of building-clip-ar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3514" y="2680156"/>
            <a:ext cx="1993900" cy="184150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1">
            <a:extLst>
              <a:ext uri="{FF2B5EF4-FFF2-40B4-BE49-F238E27FC236}">
                <a16:creationId xmlns:a16="http://schemas.microsoft.com/office/drawing/2014/main" id="{388FC2F5-CFB9-4B1C-B4A0-7FFD55C44E11}"/>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11</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53723391"/>
      </p:ext>
    </p:extLst>
  </p:cSld>
  <p:clrMapOvr>
    <a:masterClrMapping/>
  </p:clrMapOvr>
  <p:transition spd="slow" advClick="0">
    <p:strips dir="rd"/>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3554" name="Picture 2" descr="C:\Users\siina\Desktop\MOM'S\PSAK BARU\gambar ekonomi\contruction-worker-clip-art.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22039" y="2895600"/>
            <a:ext cx="2310304" cy="3255094"/>
          </a:xfrm>
          <a:prstGeom prst="rect">
            <a:avLst/>
          </a:prstGeom>
          <a:noFill/>
          <a:extLst>
            <a:ext uri="{909E8E84-426E-40DD-AFC4-6F175D3DCCD1}">
              <a14:hiddenFill xmlns:a14="http://schemas.microsoft.com/office/drawing/2010/main">
                <a:solidFill>
                  <a:srgbClr val="FFFFFF"/>
                </a:solidFill>
              </a14:hiddenFill>
            </a:ext>
          </a:extLst>
        </p:spPr>
      </p:pic>
      <p:sp>
        <p:nvSpPr>
          <p:cNvPr id="16386" name="Title 6"/>
          <p:cNvSpPr>
            <a:spLocks noGrp="1"/>
          </p:cNvSpPr>
          <p:nvPr>
            <p:ph type="title"/>
          </p:nvPr>
        </p:nvSpPr>
        <p:spPr/>
        <p:txBody>
          <a:bodyPr>
            <a:normAutofit/>
          </a:bodyPr>
          <a:lstStyle/>
          <a:p>
            <a:r>
              <a:rPr lang="en-US" sz="4000" b="1" dirty="0" err="1">
                <a:latin typeface="Fjalla One" panose="02000506040000020004" pitchFamily="2" charset="0"/>
              </a:rPr>
              <a:t>Biaya</a:t>
            </a:r>
            <a:r>
              <a:rPr lang="en-US" sz="4000" b="1" dirty="0">
                <a:latin typeface="Fjalla One" panose="02000506040000020004" pitchFamily="2" charset="0"/>
              </a:rPr>
              <a:t> </a:t>
            </a:r>
            <a:r>
              <a:rPr lang="en-US" sz="4000" b="1" dirty="0" err="1">
                <a:latin typeface="Fjalla One" panose="02000506040000020004" pitchFamily="2" charset="0"/>
              </a:rPr>
              <a:t>Setelah</a:t>
            </a:r>
            <a:r>
              <a:rPr lang="en-US" sz="4000" b="1" dirty="0">
                <a:latin typeface="Fjalla One" panose="02000506040000020004" pitchFamily="2" charset="0"/>
              </a:rPr>
              <a:t> </a:t>
            </a:r>
            <a:r>
              <a:rPr lang="en-US" sz="4000" b="1" dirty="0" err="1">
                <a:latin typeface="Fjalla One" panose="02000506040000020004" pitchFamily="2" charset="0"/>
              </a:rPr>
              <a:t>Perolehan</a:t>
            </a:r>
            <a:r>
              <a:rPr lang="en-US" sz="4000" b="1" dirty="0">
                <a:latin typeface="Fjalla One" panose="02000506040000020004" pitchFamily="2" charset="0"/>
              </a:rPr>
              <a:t> </a:t>
            </a:r>
            <a:r>
              <a:rPr lang="en-US" sz="4000" b="1" dirty="0" err="1">
                <a:latin typeface="Fjalla One" panose="02000506040000020004" pitchFamily="2" charset="0"/>
              </a:rPr>
              <a:t>Awal</a:t>
            </a:r>
            <a:endParaRPr lang="en-US" sz="4000" b="1" dirty="0">
              <a:latin typeface="Fjalla One" panose="02000506040000020004" pitchFamily="2" charset="0"/>
            </a:endParaRPr>
          </a:p>
        </p:txBody>
      </p:sp>
      <p:sp>
        <p:nvSpPr>
          <p:cNvPr id="2" name="Content Placeholder 1">
            <a:extLst>
              <a:ext uri="{FF2B5EF4-FFF2-40B4-BE49-F238E27FC236}">
                <a16:creationId xmlns:a16="http://schemas.microsoft.com/office/drawing/2014/main" id="{67D408BD-CFFC-E64E-891F-F0B0D427B98C}"/>
              </a:ext>
            </a:extLst>
          </p:cNvPr>
          <p:cNvSpPr>
            <a:spLocks noGrp="1"/>
          </p:cNvSpPr>
          <p:nvPr>
            <p:ph sz="quarter" idx="10"/>
          </p:nvPr>
        </p:nvSpPr>
        <p:spPr>
          <a:xfrm>
            <a:off x="1251126" y="1537517"/>
            <a:ext cx="8507200" cy="4858583"/>
          </a:xfrm>
        </p:spPr>
        <p:txBody>
          <a:bodyPr/>
          <a:lstStyle/>
          <a:p>
            <a:pPr marL="228600" indent="-228600">
              <a:buFont typeface="Wingdings" pitchFamily="2" charset="2"/>
              <a:buChar char="§"/>
              <a:defRPr/>
            </a:pPr>
            <a:r>
              <a:rPr lang="en-GB" sz="2100" dirty="0" err="1"/>
              <a:t>Biaya</a:t>
            </a:r>
            <a:r>
              <a:rPr lang="en-GB" sz="2100" dirty="0"/>
              <a:t> </a:t>
            </a:r>
            <a:r>
              <a:rPr lang="en-GB" sz="2100" dirty="0" err="1"/>
              <a:t>pemeliharaan</a:t>
            </a:r>
            <a:r>
              <a:rPr lang="en-GB" sz="2100" dirty="0"/>
              <a:t> dan </a:t>
            </a:r>
            <a:r>
              <a:rPr lang="en-GB" sz="2100" dirty="0" err="1"/>
              <a:t>perbaikan</a:t>
            </a:r>
            <a:r>
              <a:rPr lang="en-GB" sz="2100" dirty="0"/>
              <a:t> </a:t>
            </a:r>
            <a:r>
              <a:rPr lang="en-GB" sz="2100" dirty="0">
                <a:sym typeface="Wingdings" pitchFamily="2" charset="2"/>
              </a:rPr>
              <a:t> </a:t>
            </a:r>
            <a:r>
              <a:rPr lang="en-GB" sz="2100" dirty="0" err="1">
                <a:sym typeface="Wingdings" pitchFamily="2" charset="2"/>
              </a:rPr>
              <a:t>diakui</a:t>
            </a:r>
            <a:r>
              <a:rPr lang="en-GB" sz="2100" dirty="0">
                <a:sym typeface="Wingdings" pitchFamily="2" charset="2"/>
              </a:rPr>
              <a:t> </a:t>
            </a:r>
            <a:r>
              <a:rPr lang="en-GB" sz="2100" dirty="0" err="1">
                <a:sym typeface="Wingdings" pitchFamily="2" charset="2"/>
              </a:rPr>
              <a:t>beban</a:t>
            </a:r>
            <a:r>
              <a:rPr lang="en-GB" sz="2100" dirty="0">
                <a:sym typeface="Wingdings" pitchFamily="2" charset="2"/>
              </a:rPr>
              <a:t> di </a:t>
            </a:r>
            <a:r>
              <a:rPr lang="en-GB" sz="2100" dirty="0" err="1">
                <a:sym typeface="Wingdings" pitchFamily="2" charset="2"/>
              </a:rPr>
              <a:t>laporan</a:t>
            </a:r>
            <a:r>
              <a:rPr lang="en-GB" sz="2100" dirty="0">
                <a:sym typeface="Wingdings" pitchFamily="2" charset="2"/>
              </a:rPr>
              <a:t> </a:t>
            </a:r>
            <a:r>
              <a:rPr lang="en-GB" sz="2100" dirty="0" err="1">
                <a:sym typeface="Wingdings" pitchFamily="2" charset="2"/>
              </a:rPr>
              <a:t>laba</a:t>
            </a:r>
            <a:r>
              <a:rPr lang="en-GB" sz="2100" dirty="0">
                <a:sym typeface="Wingdings" pitchFamily="2" charset="2"/>
              </a:rPr>
              <a:t> </a:t>
            </a:r>
            <a:r>
              <a:rPr lang="en-GB" sz="2100" dirty="0" err="1">
                <a:sym typeface="Wingdings" pitchFamily="2" charset="2"/>
              </a:rPr>
              <a:t>rugi</a:t>
            </a:r>
            <a:r>
              <a:rPr lang="en-GB" sz="2100" dirty="0">
                <a:sym typeface="Wingdings" pitchFamily="2" charset="2"/>
              </a:rPr>
              <a:t> </a:t>
            </a:r>
            <a:r>
              <a:rPr lang="id-ID" sz="2100" dirty="0">
                <a:sym typeface="Wingdings" pitchFamily="2" charset="2"/>
              </a:rPr>
              <a:t>komprehensif </a:t>
            </a:r>
            <a:r>
              <a:rPr lang="en-GB" sz="2100" dirty="0" err="1">
                <a:sym typeface="Wingdings" pitchFamily="2" charset="2"/>
              </a:rPr>
              <a:t>periode</a:t>
            </a:r>
            <a:r>
              <a:rPr lang="en-GB" sz="2100" dirty="0">
                <a:sym typeface="Wingdings" pitchFamily="2" charset="2"/>
              </a:rPr>
              <a:t> </a:t>
            </a:r>
            <a:r>
              <a:rPr lang="en-GB" sz="2100" dirty="0" err="1">
                <a:sym typeface="Wingdings" pitchFamily="2" charset="2"/>
              </a:rPr>
              <a:t>berjalan</a:t>
            </a:r>
            <a:endParaRPr lang="en-GB" sz="2100" dirty="0">
              <a:sym typeface="Wingdings" pitchFamily="2" charset="2"/>
            </a:endParaRPr>
          </a:p>
          <a:p>
            <a:pPr marL="685800" lvl="1" indent="-228600">
              <a:buFont typeface="Wingdings" pitchFamily="2" charset="2"/>
              <a:buChar char="§"/>
              <a:defRPr/>
            </a:pPr>
            <a:r>
              <a:rPr lang="en-GB" sz="2100" dirty="0" err="1">
                <a:sym typeface="Wingdings" pitchFamily="2" charset="2"/>
              </a:rPr>
              <a:t>Perawatan</a:t>
            </a:r>
            <a:endParaRPr lang="en-GB" sz="2100" dirty="0">
              <a:sym typeface="Wingdings" pitchFamily="2" charset="2"/>
            </a:endParaRPr>
          </a:p>
          <a:p>
            <a:pPr marL="685800" lvl="1" indent="-228600">
              <a:buFont typeface="Wingdings" pitchFamily="2" charset="2"/>
              <a:buChar char="§"/>
              <a:defRPr/>
            </a:pPr>
            <a:r>
              <a:rPr lang="en-GB" sz="2100" dirty="0" err="1">
                <a:sym typeface="Wingdings" pitchFamily="2" charset="2"/>
              </a:rPr>
              <a:t>Suku</a:t>
            </a:r>
            <a:r>
              <a:rPr lang="en-GB" sz="2100" dirty="0">
                <a:sym typeface="Wingdings" pitchFamily="2" charset="2"/>
              </a:rPr>
              <a:t> </a:t>
            </a:r>
            <a:r>
              <a:rPr lang="en-GB" sz="2100" dirty="0" err="1">
                <a:sym typeface="Wingdings" pitchFamily="2" charset="2"/>
              </a:rPr>
              <a:t>cadang</a:t>
            </a:r>
            <a:r>
              <a:rPr lang="en-GB" sz="2100" dirty="0">
                <a:sym typeface="Wingdings" pitchFamily="2" charset="2"/>
              </a:rPr>
              <a:t> </a:t>
            </a:r>
            <a:r>
              <a:rPr lang="en-GB" sz="2100" dirty="0" err="1">
                <a:sym typeface="Wingdings" pitchFamily="2" charset="2"/>
              </a:rPr>
              <a:t>kecil</a:t>
            </a:r>
            <a:endParaRPr lang="en-GB" sz="2100" dirty="0">
              <a:sym typeface="Wingdings" pitchFamily="2" charset="2"/>
            </a:endParaRPr>
          </a:p>
          <a:p>
            <a:pPr marL="228600" indent="-228600">
              <a:spcBef>
                <a:spcPts val="1200"/>
              </a:spcBef>
              <a:buFont typeface="Wingdings" pitchFamily="2" charset="2"/>
              <a:buChar char="§"/>
              <a:defRPr/>
            </a:pPr>
            <a:r>
              <a:rPr lang="en-GB" sz="2100" dirty="0" err="1">
                <a:sym typeface="Wingdings" pitchFamily="2" charset="2"/>
              </a:rPr>
              <a:t>Penggantian</a:t>
            </a:r>
            <a:r>
              <a:rPr lang="en-GB" sz="2100" dirty="0">
                <a:sym typeface="Wingdings" pitchFamily="2" charset="2"/>
              </a:rPr>
              <a:t> </a:t>
            </a:r>
            <a:r>
              <a:rPr lang="en-GB" sz="2100" dirty="0" err="1">
                <a:sym typeface="Wingdings" pitchFamily="2" charset="2"/>
              </a:rPr>
              <a:t>aset</a:t>
            </a:r>
            <a:r>
              <a:rPr lang="en-GB" sz="2100" dirty="0">
                <a:sym typeface="Wingdings" pitchFamily="2" charset="2"/>
              </a:rPr>
              <a:t> </a:t>
            </a:r>
            <a:r>
              <a:rPr lang="en-GB" sz="2100" dirty="0" err="1">
                <a:sym typeface="Wingdings" pitchFamily="2" charset="2"/>
              </a:rPr>
              <a:t>akan</a:t>
            </a:r>
            <a:r>
              <a:rPr lang="en-GB" sz="2100" dirty="0">
                <a:sym typeface="Wingdings" pitchFamily="2" charset="2"/>
              </a:rPr>
              <a:t> </a:t>
            </a:r>
            <a:r>
              <a:rPr lang="en-GB" sz="2100" dirty="0" err="1">
                <a:sym typeface="Wingdings" pitchFamily="2" charset="2"/>
              </a:rPr>
              <a:t>menambah</a:t>
            </a:r>
            <a:r>
              <a:rPr lang="en-GB" sz="2100" dirty="0">
                <a:sym typeface="Wingdings" pitchFamily="2" charset="2"/>
              </a:rPr>
              <a:t> </a:t>
            </a:r>
            <a:r>
              <a:rPr lang="en-GB" sz="2100" dirty="0" err="1">
                <a:sym typeface="Wingdings" pitchFamily="2" charset="2"/>
              </a:rPr>
              <a:t>aset</a:t>
            </a:r>
            <a:r>
              <a:rPr lang="en-GB" sz="2100" dirty="0">
                <a:sym typeface="Wingdings" pitchFamily="2" charset="2"/>
              </a:rPr>
              <a:t> </a:t>
            </a:r>
            <a:r>
              <a:rPr lang="en-GB" sz="2100" dirty="0" err="1">
                <a:sym typeface="Wingdings" pitchFamily="2" charset="2"/>
              </a:rPr>
              <a:t>jika</a:t>
            </a:r>
            <a:r>
              <a:rPr lang="en-GB" sz="2100" dirty="0">
                <a:sym typeface="Wingdings" pitchFamily="2" charset="2"/>
              </a:rPr>
              <a:t>:</a:t>
            </a:r>
          </a:p>
          <a:p>
            <a:pPr marL="685800" lvl="1" indent="-228600">
              <a:buFont typeface="Wingdings" pitchFamily="2" charset="2"/>
              <a:buChar char="§"/>
              <a:defRPr/>
            </a:pPr>
            <a:r>
              <a:rPr lang="en-GB" sz="2100" dirty="0" err="1">
                <a:sym typeface="Wingdings" pitchFamily="2" charset="2"/>
              </a:rPr>
              <a:t>Memenuhi</a:t>
            </a:r>
            <a:r>
              <a:rPr lang="en-GB" sz="2100" dirty="0">
                <a:sym typeface="Wingdings" pitchFamily="2" charset="2"/>
              </a:rPr>
              <a:t> </a:t>
            </a:r>
            <a:r>
              <a:rPr lang="en-GB" sz="2100" dirty="0" err="1">
                <a:sym typeface="Wingdings" pitchFamily="2" charset="2"/>
              </a:rPr>
              <a:t>kriteria</a:t>
            </a:r>
            <a:r>
              <a:rPr lang="en-GB" sz="2100" dirty="0">
                <a:sym typeface="Wingdings" pitchFamily="2" charset="2"/>
              </a:rPr>
              <a:t> </a:t>
            </a:r>
            <a:r>
              <a:rPr lang="en-GB" sz="2100" dirty="0" err="1">
                <a:sym typeface="Wingdings" pitchFamily="2" charset="2"/>
              </a:rPr>
              <a:t>aset</a:t>
            </a:r>
            <a:r>
              <a:rPr lang="en-GB" sz="2100" dirty="0">
                <a:sym typeface="Wingdings" pitchFamily="2" charset="2"/>
              </a:rPr>
              <a:t> (</a:t>
            </a:r>
            <a:r>
              <a:rPr lang="id-ID" sz="2100" dirty="0">
                <a:sym typeface="Wingdings" pitchFamily="2" charset="2"/>
              </a:rPr>
              <a:t>m</a:t>
            </a:r>
            <a:r>
              <a:rPr lang="en-GB" sz="2100" dirty="0" err="1">
                <a:sym typeface="Wingdings" pitchFamily="2" charset="2"/>
              </a:rPr>
              <a:t>emiliki</a:t>
            </a:r>
            <a:r>
              <a:rPr lang="en-GB" sz="2100" dirty="0">
                <a:sym typeface="Wingdings" pitchFamily="2" charset="2"/>
              </a:rPr>
              <a:t> masa </a:t>
            </a:r>
            <a:r>
              <a:rPr lang="en-GB" sz="2100" dirty="0" err="1">
                <a:sym typeface="Wingdings" pitchFamily="2" charset="2"/>
              </a:rPr>
              <a:t>manfaat</a:t>
            </a:r>
            <a:r>
              <a:rPr lang="en-GB" sz="2100" dirty="0">
                <a:sym typeface="Wingdings" pitchFamily="2" charset="2"/>
              </a:rPr>
              <a:t> </a:t>
            </a:r>
            <a:r>
              <a:rPr lang="en-GB" sz="2100" dirty="0" err="1">
                <a:sym typeface="Wingdings" pitchFamily="2" charset="2"/>
              </a:rPr>
              <a:t>lebih</a:t>
            </a:r>
            <a:r>
              <a:rPr lang="en-GB" sz="2100" dirty="0">
                <a:sym typeface="Wingdings" pitchFamily="2" charset="2"/>
              </a:rPr>
              <a:t> </a:t>
            </a:r>
            <a:r>
              <a:rPr lang="en-GB" sz="2100" dirty="0" err="1">
                <a:sym typeface="Wingdings" pitchFamily="2" charset="2"/>
              </a:rPr>
              <a:t>dari</a:t>
            </a:r>
            <a:r>
              <a:rPr lang="en-GB" sz="2100" dirty="0">
                <a:sym typeface="Wingdings" pitchFamily="2" charset="2"/>
              </a:rPr>
              <a:t> </a:t>
            </a:r>
            <a:r>
              <a:rPr lang="en-GB" sz="2100" dirty="0" err="1">
                <a:sym typeface="Wingdings" pitchFamily="2" charset="2"/>
              </a:rPr>
              <a:t>satu</a:t>
            </a:r>
            <a:r>
              <a:rPr lang="en-GB" sz="2100" dirty="0">
                <a:sym typeface="Wingdings" pitchFamily="2" charset="2"/>
              </a:rPr>
              <a:t> </a:t>
            </a:r>
            <a:r>
              <a:rPr lang="en-GB" sz="2100" dirty="0" err="1">
                <a:sym typeface="Wingdings" pitchFamily="2" charset="2"/>
              </a:rPr>
              <a:t>periode</a:t>
            </a:r>
            <a:r>
              <a:rPr lang="en-GB" sz="2100" dirty="0">
                <a:sym typeface="Wingdings" pitchFamily="2" charset="2"/>
              </a:rPr>
              <a:t> dan </a:t>
            </a:r>
            <a:r>
              <a:rPr lang="en-GB" sz="2100" dirty="0" err="1">
                <a:sym typeface="Wingdings" pitchFamily="2" charset="2"/>
              </a:rPr>
              <a:t>diukur</a:t>
            </a:r>
            <a:r>
              <a:rPr lang="en-GB" sz="2100" dirty="0">
                <a:sym typeface="Wingdings" pitchFamily="2" charset="2"/>
              </a:rPr>
              <a:t> </a:t>
            </a:r>
            <a:r>
              <a:rPr lang="en-GB" sz="2100" dirty="0" err="1">
                <a:sym typeface="Wingdings" pitchFamily="2" charset="2"/>
              </a:rPr>
              <a:t>dengan</a:t>
            </a:r>
            <a:r>
              <a:rPr lang="en-GB" sz="2100" dirty="0">
                <a:sym typeface="Wingdings" pitchFamily="2" charset="2"/>
              </a:rPr>
              <a:t> </a:t>
            </a:r>
            <a:r>
              <a:rPr lang="en-GB" sz="2100" dirty="0" err="1">
                <a:sym typeface="Wingdings" pitchFamily="2" charset="2"/>
              </a:rPr>
              <a:t>andal</a:t>
            </a:r>
            <a:r>
              <a:rPr lang="en-GB" sz="2100" dirty="0">
                <a:sym typeface="Wingdings" pitchFamily="2" charset="2"/>
              </a:rPr>
              <a:t>)</a:t>
            </a:r>
          </a:p>
          <a:p>
            <a:pPr marL="685800" lvl="1" indent="-228600">
              <a:buFont typeface="Wingdings" pitchFamily="2" charset="2"/>
              <a:buChar char="§"/>
              <a:defRPr/>
            </a:pPr>
            <a:r>
              <a:rPr lang="en-GB" sz="2100" dirty="0" err="1">
                <a:sym typeface="Wingdings" pitchFamily="2" charset="2"/>
              </a:rPr>
              <a:t>Komponen</a:t>
            </a:r>
            <a:r>
              <a:rPr lang="en-GB" sz="2100" dirty="0">
                <a:sym typeface="Wingdings" pitchFamily="2" charset="2"/>
              </a:rPr>
              <a:t> yang </a:t>
            </a:r>
            <a:r>
              <a:rPr lang="en-GB" sz="2100" dirty="0" err="1">
                <a:sym typeface="Wingdings" pitchFamily="2" charset="2"/>
              </a:rPr>
              <a:t>diganti</a:t>
            </a:r>
            <a:r>
              <a:rPr lang="en-GB" sz="2100" dirty="0">
                <a:sym typeface="Wingdings" pitchFamily="2" charset="2"/>
              </a:rPr>
              <a:t> </a:t>
            </a:r>
            <a:r>
              <a:rPr lang="en-GB" sz="2100" dirty="0" err="1">
                <a:sym typeface="Wingdings" pitchFamily="2" charset="2"/>
              </a:rPr>
              <a:t>tidak</a:t>
            </a:r>
            <a:r>
              <a:rPr lang="en-GB" sz="2100" dirty="0">
                <a:sym typeface="Wingdings" pitchFamily="2" charset="2"/>
              </a:rPr>
              <a:t> </a:t>
            </a:r>
            <a:r>
              <a:rPr lang="en-GB" sz="2100" dirty="0" err="1">
                <a:sym typeface="Wingdings" pitchFamily="2" charset="2"/>
              </a:rPr>
              <a:t>lagi</a:t>
            </a:r>
            <a:r>
              <a:rPr lang="en-GB" sz="2100" dirty="0">
                <a:sym typeface="Wingdings" pitchFamily="2" charset="2"/>
              </a:rPr>
              <a:t> </a:t>
            </a:r>
            <a:r>
              <a:rPr lang="en-GB" sz="2100" dirty="0" err="1">
                <a:sym typeface="Wingdings" pitchFamily="2" charset="2"/>
              </a:rPr>
              <a:t>dicatat</a:t>
            </a:r>
            <a:r>
              <a:rPr lang="en-GB" sz="2100" dirty="0">
                <a:sym typeface="Wingdings" pitchFamily="2" charset="2"/>
              </a:rPr>
              <a:t> </a:t>
            </a:r>
            <a:r>
              <a:rPr lang="en-GB" sz="2100" dirty="0" err="1">
                <a:sym typeface="Wingdings" pitchFamily="2" charset="2"/>
              </a:rPr>
              <a:t>sebagai</a:t>
            </a:r>
            <a:r>
              <a:rPr lang="en-GB" sz="2100" dirty="0">
                <a:sym typeface="Wingdings" pitchFamily="2" charset="2"/>
              </a:rPr>
              <a:t> </a:t>
            </a:r>
            <a:r>
              <a:rPr lang="en-GB" sz="2100" dirty="0" err="1">
                <a:sym typeface="Wingdings" pitchFamily="2" charset="2"/>
              </a:rPr>
              <a:t>aset</a:t>
            </a:r>
            <a:endParaRPr lang="en-GB" sz="2100" dirty="0">
              <a:sym typeface="Wingdings" pitchFamily="2" charset="2"/>
            </a:endParaRPr>
          </a:p>
          <a:p>
            <a:pPr marL="228600" indent="-228600">
              <a:spcBef>
                <a:spcPts val="1200"/>
              </a:spcBef>
              <a:buFont typeface="Wingdings" pitchFamily="2" charset="2"/>
              <a:buChar char="§"/>
              <a:defRPr/>
            </a:pPr>
            <a:r>
              <a:rPr lang="en-GB" sz="2100" dirty="0" err="1">
                <a:sym typeface="Wingdings" pitchFamily="2" charset="2"/>
              </a:rPr>
              <a:t>Inspeksi</a:t>
            </a:r>
            <a:r>
              <a:rPr lang="en-GB" sz="2100" dirty="0">
                <a:sym typeface="Wingdings" pitchFamily="2" charset="2"/>
              </a:rPr>
              <a:t> yang </a:t>
            </a:r>
            <a:r>
              <a:rPr lang="en-GB" sz="2100" dirty="0" err="1">
                <a:sym typeface="Wingdings" pitchFamily="2" charset="2"/>
              </a:rPr>
              <a:t>signifikan</a:t>
            </a:r>
            <a:r>
              <a:rPr lang="en-GB" sz="2100" dirty="0">
                <a:sym typeface="Wingdings" pitchFamily="2" charset="2"/>
              </a:rPr>
              <a:t> </a:t>
            </a:r>
            <a:r>
              <a:rPr lang="en-GB" sz="2100" dirty="0" err="1">
                <a:sym typeface="Wingdings" pitchFamily="2" charset="2"/>
              </a:rPr>
              <a:t>dapat</a:t>
            </a:r>
            <a:r>
              <a:rPr lang="en-GB" sz="2100" dirty="0">
                <a:sym typeface="Wingdings" pitchFamily="2" charset="2"/>
              </a:rPr>
              <a:t> </a:t>
            </a:r>
            <a:r>
              <a:rPr lang="en-GB" sz="2100" dirty="0" err="1">
                <a:sym typeface="Wingdings" pitchFamily="2" charset="2"/>
              </a:rPr>
              <a:t>diakui</a:t>
            </a:r>
            <a:r>
              <a:rPr lang="en-GB" sz="2100" dirty="0">
                <a:sym typeface="Wingdings" pitchFamily="2" charset="2"/>
              </a:rPr>
              <a:t> </a:t>
            </a:r>
            <a:r>
              <a:rPr lang="en-GB" sz="2100" dirty="0" err="1">
                <a:sym typeface="Wingdings" pitchFamily="2" charset="2"/>
              </a:rPr>
              <a:t>sebagai</a:t>
            </a:r>
            <a:r>
              <a:rPr lang="en-GB" sz="2100" dirty="0">
                <a:sym typeface="Wingdings" pitchFamily="2" charset="2"/>
              </a:rPr>
              <a:t> </a:t>
            </a:r>
            <a:r>
              <a:rPr lang="en-GB" sz="2100" dirty="0" err="1">
                <a:sym typeface="Wingdings" pitchFamily="2" charset="2"/>
              </a:rPr>
              <a:t>aset</a:t>
            </a:r>
            <a:r>
              <a:rPr lang="en-GB" sz="2100" dirty="0">
                <a:sym typeface="Wingdings" pitchFamily="2" charset="2"/>
              </a:rPr>
              <a:t> </a:t>
            </a:r>
            <a:r>
              <a:rPr lang="en-GB" sz="2100" dirty="0" err="1">
                <a:sym typeface="Wingdings" pitchFamily="2" charset="2"/>
              </a:rPr>
              <a:t>jika</a:t>
            </a:r>
            <a:r>
              <a:rPr lang="en-GB" sz="2100" dirty="0">
                <a:sym typeface="Wingdings" pitchFamily="2" charset="2"/>
              </a:rPr>
              <a:t>:</a:t>
            </a:r>
          </a:p>
          <a:p>
            <a:pPr marL="685800" lvl="1" indent="-228600">
              <a:buFont typeface="Wingdings" pitchFamily="2" charset="2"/>
              <a:buChar char="§"/>
              <a:defRPr/>
            </a:pPr>
            <a:r>
              <a:rPr lang="en-GB" sz="2100" dirty="0" err="1">
                <a:sym typeface="Wingdings" pitchFamily="2" charset="2"/>
              </a:rPr>
              <a:t>Memenuhi</a:t>
            </a:r>
            <a:r>
              <a:rPr lang="en-GB" sz="2100" dirty="0">
                <a:sym typeface="Wingdings" pitchFamily="2" charset="2"/>
              </a:rPr>
              <a:t> </a:t>
            </a:r>
            <a:r>
              <a:rPr lang="en-GB" sz="2100" dirty="0" err="1">
                <a:sym typeface="Wingdings" pitchFamily="2" charset="2"/>
              </a:rPr>
              <a:t>kriteria</a:t>
            </a:r>
            <a:r>
              <a:rPr lang="en-GB" sz="2100" dirty="0">
                <a:sym typeface="Wingdings" pitchFamily="2" charset="2"/>
              </a:rPr>
              <a:t> </a:t>
            </a:r>
            <a:r>
              <a:rPr lang="en-GB" sz="2100" dirty="0" err="1">
                <a:sym typeface="Wingdings" pitchFamily="2" charset="2"/>
              </a:rPr>
              <a:t>aset</a:t>
            </a:r>
            <a:r>
              <a:rPr lang="en-GB" sz="2100" dirty="0">
                <a:sym typeface="Wingdings" pitchFamily="2" charset="2"/>
              </a:rPr>
              <a:t> </a:t>
            </a:r>
          </a:p>
          <a:p>
            <a:pPr marL="685800" lvl="1" indent="-228600">
              <a:buFont typeface="Wingdings" pitchFamily="2" charset="2"/>
              <a:buChar char="§"/>
              <a:defRPr/>
            </a:pPr>
            <a:r>
              <a:rPr lang="en-GB" sz="2100" dirty="0">
                <a:sym typeface="Wingdings" pitchFamily="2" charset="2"/>
              </a:rPr>
              <a:t>Nilai </a:t>
            </a:r>
            <a:r>
              <a:rPr lang="en-GB" sz="2100" dirty="0" err="1">
                <a:sym typeface="Wingdings" pitchFamily="2" charset="2"/>
              </a:rPr>
              <a:t>inspeksi</a:t>
            </a:r>
            <a:r>
              <a:rPr lang="en-GB" sz="2100" dirty="0">
                <a:sym typeface="Wingdings" pitchFamily="2" charset="2"/>
              </a:rPr>
              <a:t> </a:t>
            </a:r>
            <a:r>
              <a:rPr lang="en-GB" sz="2100" dirty="0" err="1">
                <a:sym typeface="Wingdings" pitchFamily="2" charset="2"/>
              </a:rPr>
              <a:t>terdahulu</a:t>
            </a:r>
            <a:r>
              <a:rPr lang="en-GB" sz="2100" dirty="0">
                <a:sym typeface="Wingdings" pitchFamily="2" charset="2"/>
              </a:rPr>
              <a:t> (</a:t>
            </a:r>
            <a:r>
              <a:rPr lang="en-GB" sz="2100" dirty="0" err="1">
                <a:sym typeface="Wingdings" pitchFamily="2" charset="2"/>
              </a:rPr>
              <a:t>dibedakan</a:t>
            </a:r>
            <a:r>
              <a:rPr lang="en-GB" sz="2100" dirty="0">
                <a:sym typeface="Wingdings" pitchFamily="2" charset="2"/>
              </a:rPr>
              <a:t> </a:t>
            </a:r>
            <a:r>
              <a:rPr lang="en-GB" sz="2100" dirty="0" err="1">
                <a:sym typeface="Wingdings" pitchFamily="2" charset="2"/>
              </a:rPr>
              <a:t>dari</a:t>
            </a:r>
            <a:r>
              <a:rPr lang="en-GB" sz="2100" dirty="0">
                <a:sym typeface="Wingdings" pitchFamily="2" charset="2"/>
              </a:rPr>
              <a:t> </a:t>
            </a:r>
            <a:r>
              <a:rPr lang="en-GB" sz="2100" dirty="0" err="1">
                <a:sym typeface="Wingdings" pitchFamily="2" charset="2"/>
              </a:rPr>
              <a:t>fisik</a:t>
            </a:r>
            <a:r>
              <a:rPr lang="en-GB" sz="2100" dirty="0">
                <a:sym typeface="Wingdings" pitchFamily="2" charset="2"/>
              </a:rPr>
              <a:t>) </a:t>
            </a:r>
            <a:r>
              <a:rPr lang="en-GB" sz="2100" dirty="0" err="1">
                <a:sym typeface="Wingdings" pitchFamily="2" charset="2"/>
              </a:rPr>
              <a:t>dihentikan</a:t>
            </a:r>
            <a:r>
              <a:rPr lang="en-GB" sz="2100" dirty="0">
                <a:sym typeface="Wingdings" pitchFamily="2" charset="2"/>
              </a:rPr>
              <a:t> </a:t>
            </a:r>
            <a:r>
              <a:rPr lang="en-GB" sz="2100" dirty="0" err="1">
                <a:sym typeface="Wingdings" pitchFamily="2" charset="2"/>
              </a:rPr>
              <a:t>pencatatanya</a:t>
            </a:r>
            <a:endParaRPr lang="en-GB" sz="2100" dirty="0">
              <a:sym typeface="Wingdings" pitchFamily="2" charset="2"/>
            </a:endParaRPr>
          </a:p>
          <a:p>
            <a:endParaRPr lang="en-US" sz="2100" dirty="0"/>
          </a:p>
        </p:txBody>
      </p:sp>
    </p:spTree>
    <p:extLst>
      <p:ext uri="{BB962C8B-B14F-4D97-AF65-F5344CB8AC3E}">
        <p14:creationId xmlns:p14="http://schemas.microsoft.com/office/powerpoint/2010/main" val="1469893209"/>
      </p:ext>
    </p:extLst>
  </p:cSld>
  <p:clrMapOvr>
    <a:masterClrMapping/>
  </p:clrMapOvr>
  <p:transition spd="slow" advClick="0">
    <p:strips dir="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0125" y="989373"/>
            <a:ext cx="7171751" cy="791952"/>
          </a:xfrm>
        </p:spPr>
        <p:txBody>
          <a:bodyPr>
            <a:noAutofit/>
          </a:bodyPr>
          <a:lstStyle/>
          <a:p>
            <a:r>
              <a:rPr lang="en-US" sz="4000" b="1" dirty="0" err="1">
                <a:solidFill>
                  <a:srgbClr val="4D4A4C"/>
                </a:solidFill>
                <a:latin typeface="Fjalla One" panose="02000506040000020004" pitchFamily="2" charset="0"/>
              </a:rPr>
              <a:t>Aset</a:t>
            </a:r>
            <a:r>
              <a:rPr lang="en-US" sz="4000" b="1" dirty="0">
                <a:solidFill>
                  <a:srgbClr val="4D4A4C"/>
                </a:solidFill>
                <a:latin typeface="Fjalla One" panose="02000506040000020004" pitchFamily="2" charset="0"/>
              </a:rPr>
              <a:t> </a:t>
            </a:r>
            <a:r>
              <a:rPr lang="en-US" sz="4000" b="1" dirty="0" err="1">
                <a:solidFill>
                  <a:srgbClr val="4D4A4C"/>
                </a:solidFill>
                <a:latin typeface="Fjalla One" panose="02000506040000020004" pitchFamily="2" charset="0"/>
              </a:rPr>
              <a:t>Dibangun</a:t>
            </a:r>
            <a:r>
              <a:rPr lang="en-US" sz="4000" b="1" dirty="0">
                <a:solidFill>
                  <a:srgbClr val="4D4A4C"/>
                </a:solidFill>
                <a:latin typeface="Fjalla One" panose="02000506040000020004" pitchFamily="2" charset="0"/>
              </a:rPr>
              <a:t> </a:t>
            </a:r>
            <a:r>
              <a:rPr lang="en-US" sz="4000" b="1" dirty="0" err="1">
                <a:solidFill>
                  <a:srgbClr val="4D4A4C"/>
                </a:solidFill>
                <a:latin typeface="Fjalla One" panose="02000506040000020004" pitchFamily="2" charset="0"/>
              </a:rPr>
              <a:t>Sendiri</a:t>
            </a:r>
            <a:endParaRPr lang="en-US" sz="4000" b="1" dirty="0">
              <a:solidFill>
                <a:srgbClr val="4D4A4C"/>
              </a:solidFill>
              <a:latin typeface="Fjalla One" panose="02000506040000020004" pitchFamily="2" charset="0"/>
            </a:endParaRPr>
          </a:p>
        </p:txBody>
      </p:sp>
      <p:sp>
        <p:nvSpPr>
          <p:cNvPr id="3" name="Content Placeholder 2"/>
          <p:cNvSpPr>
            <a:spLocks noGrp="1"/>
          </p:cNvSpPr>
          <p:nvPr>
            <p:ph type="body" sz="quarter" idx="10"/>
          </p:nvPr>
        </p:nvSpPr>
        <p:spPr>
          <a:xfrm>
            <a:off x="3276601" y="1991782"/>
            <a:ext cx="5943600" cy="4434418"/>
          </a:xfrm>
        </p:spPr>
        <p:txBody>
          <a:bodyPr/>
          <a:lstStyle/>
          <a:p>
            <a:r>
              <a:rPr lang="en-US" sz="2500" dirty="0" err="1"/>
              <a:t>Biaya</a:t>
            </a:r>
            <a:r>
              <a:rPr lang="en-US" sz="2500" dirty="0"/>
              <a:t> yang </a:t>
            </a:r>
            <a:r>
              <a:rPr lang="en-US" sz="2500" dirty="0" err="1"/>
              <a:t>dikeluarkan</a:t>
            </a:r>
            <a:r>
              <a:rPr lang="en-US" sz="2500" dirty="0"/>
              <a:t> </a:t>
            </a:r>
            <a:r>
              <a:rPr lang="en-US" sz="2500" dirty="0" err="1"/>
              <a:t>sampai</a:t>
            </a:r>
            <a:r>
              <a:rPr lang="en-US" sz="2500" dirty="0"/>
              <a:t> </a:t>
            </a:r>
            <a:r>
              <a:rPr lang="en-US" sz="2500" dirty="0" err="1"/>
              <a:t>aset</a:t>
            </a:r>
            <a:r>
              <a:rPr lang="en-US" sz="2500" dirty="0"/>
              <a:t> </a:t>
            </a:r>
            <a:r>
              <a:rPr lang="en-US" sz="2500" dirty="0" err="1"/>
              <a:t>tersebut</a:t>
            </a:r>
            <a:r>
              <a:rPr lang="en-US" sz="2500" dirty="0"/>
              <a:t> </a:t>
            </a:r>
            <a:r>
              <a:rPr lang="en-US" sz="2500" dirty="0" err="1"/>
              <a:t>siap</a:t>
            </a:r>
            <a:r>
              <a:rPr lang="en-US" sz="2500" dirty="0"/>
              <a:t> </a:t>
            </a:r>
            <a:r>
              <a:rPr lang="en-US" sz="2500" dirty="0" err="1"/>
              <a:t>digunakan</a:t>
            </a:r>
            <a:r>
              <a:rPr lang="en-US" sz="2500" dirty="0"/>
              <a:t>:</a:t>
            </a:r>
          </a:p>
          <a:p>
            <a:pPr lvl="1"/>
            <a:r>
              <a:rPr lang="en-US" sz="2500" dirty="0"/>
              <a:t>Material </a:t>
            </a:r>
            <a:r>
              <a:rPr lang="en-US" sz="2500" dirty="0" err="1"/>
              <a:t>dan</a:t>
            </a:r>
            <a:r>
              <a:rPr lang="en-US" sz="2500" dirty="0"/>
              <a:t> </a:t>
            </a:r>
            <a:r>
              <a:rPr lang="en-US" sz="2500" dirty="0" err="1"/>
              <a:t>tenaga</a:t>
            </a:r>
            <a:r>
              <a:rPr lang="en-US" sz="2500" dirty="0"/>
              <a:t> </a:t>
            </a:r>
            <a:r>
              <a:rPr lang="en-US" sz="2500" dirty="0" err="1"/>
              <a:t>kerja</a:t>
            </a:r>
            <a:endParaRPr lang="en-US" sz="2500" dirty="0"/>
          </a:p>
          <a:p>
            <a:pPr lvl="1"/>
            <a:r>
              <a:rPr lang="en-US" sz="2500" dirty="0"/>
              <a:t>Overhead  </a:t>
            </a:r>
            <a:r>
              <a:rPr lang="en-US" sz="2500" dirty="0">
                <a:sym typeface="Wingdings" pitchFamily="2" charset="2"/>
              </a:rPr>
              <a:t> </a:t>
            </a:r>
            <a:r>
              <a:rPr lang="en-US" sz="2500" dirty="0"/>
              <a:t> </a:t>
            </a:r>
            <a:r>
              <a:rPr lang="en-US" sz="2500" dirty="0" err="1"/>
              <a:t>biaya</a:t>
            </a:r>
            <a:r>
              <a:rPr lang="en-US" sz="2500" dirty="0"/>
              <a:t> </a:t>
            </a:r>
            <a:r>
              <a:rPr lang="en-US" sz="2500" dirty="0" err="1"/>
              <a:t>variabel</a:t>
            </a:r>
            <a:r>
              <a:rPr lang="en-US" sz="2500" dirty="0"/>
              <a:t> </a:t>
            </a:r>
            <a:r>
              <a:rPr lang="en-US" sz="2500" dirty="0" err="1"/>
              <a:t>dan</a:t>
            </a:r>
            <a:r>
              <a:rPr lang="en-US" sz="2500" dirty="0"/>
              <a:t> </a:t>
            </a:r>
            <a:r>
              <a:rPr lang="en-US" sz="2500" dirty="0" err="1"/>
              <a:t>porsi</a:t>
            </a:r>
            <a:r>
              <a:rPr lang="en-US" sz="2500" dirty="0"/>
              <a:t> </a:t>
            </a:r>
            <a:r>
              <a:rPr lang="en-US" sz="2500" dirty="0" err="1"/>
              <a:t>dari</a:t>
            </a:r>
            <a:r>
              <a:rPr lang="en-US" sz="2500" dirty="0"/>
              <a:t> fixed overhead  yang </a:t>
            </a:r>
            <a:r>
              <a:rPr lang="en-US" sz="2500" dirty="0" err="1"/>
              <a:t>terkait</a:t>
            </a:r>
            <a:r>
              <a:rPr lang="en-US" sz="2500" dirty="0"/>
              <a:t> </a:t>
            </a:r>
            <a:r>
              <a:rPr lang="en-US" sz="2500" dirty="0" err="1"/>
              <a:t>langsung</a:t>
            </a:r>
            <a:r>
              <a:rPr lang="en-US" sz="2500" dirty="0"/>
              <a:t> </a:t>
            </a:r>
            <a:r>
              <a:rPr lang="en-US" sz="2500" dirty="0" err="1"/>
              <a:t>dengan</a:t>
            </a:r>
            <a:r>
              <a:rPr lang="en-US" sz="2500" dirty="0"/>
              <a:t> </a:t>
            </a:r>
            <a:r>
              <a:rPr lang="en-US" sz="2500" dirty="0" err="1"/>
              <a:t>pembangunan</a:t>
            </a:r>
            <a:r>
              <a:rPr lang="en-US" sz="2500" dirty="0"/>
              <a:t> </a:t>
            </a:r>
            <a:r>
              <a:rPr lang="en-US" sz="2500" dirty="0" err="1"/>
              <a:t>aset</a:t>
            </a:r>
            <a:r>
              <a:rPr lang="en-US" sz="2500" dirty="0"/>
              <a:t>.</a:t>
            </a:r>
          </a:p>
          <a:p>
            <a:pPr lvl="1"/>
            <a:r>
              <a:rPr lang="en-US" sz="2500" dirty="0" err="1"/>
              <a:t>Biaya</a:t>
            </a:r>
            <a:r>
              <a:rPr lang="en-US" sz="2500" dirty="0"/>
              <a:t> </a:t>
            </a:r>
            <a:r>
              <a:rPr lang="en-US" sz="2500" dirty="0" err="1"/>
              <a:t>bunga</a:t>
            </a:r>
            <a:r>
              <a:rPr lang="en-US" sz="2500" dirty="0"/>
              <a:t> </a:t>
            </a:r>
            <a:r>
              <a:rPr lang="en-US" sz="2500" dirty="0" err="1"/>
              <a:t>selama</a:t>
            </a:r>
            <a:r>
              <a:rPr lang="en-US" sz="2500" dirty="0"/>
              <a:t> </a:t>
            </a:r>
            <a:r>
              <a:rPr lang="en-US" sz="2500" dirty="0" err="1"/>
              <a:t>proses</a:t>
            </a:r>
            <a:r>
              <a:rPr lang="en-US" sz="2500" dirty="0"/>
              <a:t> </a:t>
            </a:r>
            <a:r>
              <a:rPr lang="en-US" sz="2500" dirty="0" err="1"/>
              <a:t>pembangunan</a:t>
            </a:r>
            <a:endParaRPr lang="en-US" sz="2500" dirty="0"/>
          </a:p>
          <a:p>
            <a:pPr lvl="1"/>
            <a:endParaRPr lang="en-US" sz="2500" dirty="0"/>
          </a:p>
          <a:p>
            <a:endParaRPr lang="en-US" sz="2500" dirty="0"/>
          </a:p>
        </p:txBody>
      </p:sp>
      <p:pic>
        <p:nvPicPr>
          <p:cNvPr id="16386" name="Picture 2" descr="C:\Program Files\Microsoft Office\MEDIA\CAGCAT10\j0205462.wmf"/>
          <p:cNvPicPr>
            <a:picLocks noChangeAspect="1" noChangeArrowheads="1"/>
          </p:cNvPicPr>
          <p:nvPr/>
        </p:nvPicPr>
        <p:blipFill>
          <a:blip r:embed="rId3"/>
          <a:srcRect/>
          <a:stretch>
            <a:fillRect/>
          </a:stretch>
        </p:blipFill>
        <p:spPr bwMode="auto">
          <a:xfrm>
            <a:off x="8915400" y="4085884"/>
            <a:ext cx="2352142" cy="2340316"/>
          </a:xfrm>
          <a:prstGeom prst="rect">
            <a:avLst/>
          </a:prstGeom>
          <a:noFill/>
        </p:spPr>
      </p:pic>
      <p:sp>
        <p:nvSpPr>
          <p:cNvPr id="5" name="Slide Number Placeholder 1">
            <a:extLst>
              <a:ext uri="{FF2B5EF4-FFF2-40B4-BE49-F238E27FC236}">
                <a16:creationId xmlns:a16="http://schemas.microsoft.com/office/drawing/2014/main" id="{038994DD-3A16-4D2E-9E00-AA6D8D91FE0E}"/>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13</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68085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7442" name="Text Box 1026"/>
          <p:cNvSpPr txBox="1">
            <a:spLocks noChangeArrowheads="1"/>
          </p:cNvSpPr>
          <p:nvPr/>
        </p:nvSpPr>
        <p:spPr bwMode="auto">
          <a:xfrm>
            <a:off x="685800" y="1295400"/>
            <a:ext cx="9829800" cy="2862322"/>
          </a:xfrm>
          <a:prstGeom prst="rect">
            <a:avLst/>
          </a:prstGeom>
          <a:noFill/>
          <a:ln w="28575" cap="sq">
            <a:noFill/>
            <a:miter lim="800000"/>
            <a:headEnd type="none" w="sm" len="sm"/>
            <a:tailEnd type="none" w="sm" len="sm"/>
          </a:ln>
          <a:effectLst/>
        </p:spPr>
        <p:txBody>
          <a:bodyPr wrap="square">
            <a:spAutoFit/>
          </a:bodyPr>
          <a:lstStyle/>
          <a:p>
            <a:pPr marL="273050" indent="-273050">
              <a:spcBef>
                <a:spcPts val="600"/>
              </a:spcBef>
              <a:buClr>
                <a:srgbClr val="800000"/>
              </a:buClr>
              <a:buSzPct val="80000"/>
              <a:buFont typeface="Wingdings" panose="05000000000000000000" pitchFamily="2" charset="2"/>
              <a:buChar char="§"/>
            </a:pPr>
            <a:r>
              <a:rPr lang="en-US" sz="1600" dirty="0">
                <a:solidFill>
                  <a:srgbClr val="800000"/>
                </a:solidFill>
                <a:latin typeface="Calibri" panose="020F0502020204030204" pitchFamily="34" charset="0"/>
                <a:cs typeface="Calibri" panose="020F0502020204030204" pitchFamily="34" charset="0"/>
              </a:rPr>
              <a:t>PSAK 223 (IFRS</a:t>
            </a:r>
            <a:r>
              <a:rPr lang="en-US" sz="1600" dirty="0">
                <a:latin typeface="Calibri" panose="020F0502020204030204" pitchFamily="34" charset="0"/>
                <a:cs typeface="Calibri" panose="020F0502020204030204" pitchFamily="34" charset="0"/>
              </a:rPr>
              <a:t> 23) </a:t>
            </a:r>
            <a:r>
              <a:rPr lang="en-US" sz="1600" dirty="0" err="1">
                <a:latin typeface="Calibri" panose="020F0502020204030204" pitchFamily="34" charset="0"/>
                <a:cs typeface="Calibri" panose="020F0502020204030204" pitchFamily="34" charset="0"/>
              </a:rPr>
              <a:t>mengkapitalisasi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biaya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bunga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aktual</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dengan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modifikasi</a:t>
            </a:r>
            <a:r>
              <a:rPr lang="en-US" sz="1600" dirty="0">
                <a:latin typeface="Calibri" panose="020F0502020204030204" pitchFamily="34" charset="0"/>
                <a:cs typeface="Calibri" panose="020F0502020204030204" pitchFamily="34" charset="0"/>
              </a:rPr>
              <a:t>)</a:t>
            </a:r>
            <a:endParaRPr lang="id-ID" sz="1600" dirty="0">
              <a:latin typeface="Calibri" panose="020F0502020204030204" pitchFamily="34" charset="0"/>
              <a:cs typeface="Calibri" panose="020F0502020204030204" pitchFamily="34" charset="0"/>
            </a:endParaRPr>
          </a:p>
          <a:p>
            <a:pPr marL="273050" indent="-273050">
              <a:spcBef>
                <a:spcPts val="600"/>
              </a:spcBef>
              <a:buClr>
                <a:srgbClr val="800000"/>
              </a:buClr>
              <a:buSzPct val="80000"/>
              <a:buFont typeface="Wingdings" panose="05000000000000000000" pitchFamily="2" charset="2"/>
              <a:buChar char="§"/>
            </a:pPr>
            <a:r>
              <a:rPr lang="id-ID" sz="1600" dirty="0">
                <a:latin typeface="Calibri" panose="020F0502020204030204" pitchFamily="34" charset="0"/>
                <a:cs typeface="Calibri" panose="020F0502020204030204" pitchFamily="34" charset="0"/>
              </a:rPr>
              <a:t>SAK ETAP dan IFRS SME, bunga pinjaman </a:t>
            </a:r>
            <a:r>
              <a:rPr lang="id-ID" sz="1600" b="1" dirty="0">
                <a:latin typeface="Calibri" panose="020F0502020204030204" pitchFamily="34" charset="0"/>
                <a:cs typeface="Calibri" panose="020F0502020204030204" pitchFamily="34" charset="0"/>
              </a:rPr>
              <a:t>tidak dikapitalisasi</a:t>
            </a:r>
            <a:endParaRPr lang="en-US" sz="1600" b="1" dirty="0">
              <a:latin typeface="Calibri" panose="020F0502020204030204" pitchFamily="34" charset="0"/>
              <a:cs typeface="Calibri" panose="020F0502020204030204" pitchFamily="34" charset="0"/>
            </a:endParaRPr>
          </a:p>
          <a:p>
            <a:pPr marL="273050" indent="-273050">
              <a:spcBef>
                <a:spcPts val="600"/>
              </a:spcBef>
              <a:buClr>
                <a:srgbClr val="800000"/>
              </a:buClr>
              <a:buSzPct val="80000"/>
              <a:buFont typeface="Wingdings" panose="05000000000000000000" pitchFamily="2" charset="2"/>
              <a:buChar char="§"/>
            </a:pPr>
            <a:r>
              <a:rPr lang="en-US" sz="1600" dirty="0" err="1">
                <a:latin typeface="Calibri" panose="020F0502020204030204" pitchFamily="34" charset="0"/>
                <a:cs typeface="Calibri" panose="020F0502020204030204" pitchFamily="34" charset="0"/>
              </a:rPr>
              <a:t>Konsisten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dengan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prinsip</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harga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perolehan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biaya</a:t>
            </a:r>
            <a:r>
              <a:rPr lang="en-US" sz="1600" dirty="0">
                <a:latin typeface="Calibri" panose="020F0502020204030204" pitchFamily="34" charset="0"/>
                <a:cs typeface="Calibri" panose="020F0502020204030204" pitchFamily="34" charset="0"/>
              </a:rPr>
              <a:t> yang </a:t>
            </a:r>
            <a:r>
              <a:rPr lang="en-US" sz="1600" dirty="0" err="1">
                <a:latin typeface="Calibri" panose="020F0502020204030204" pitchFamily="34" charset="0"/>
                <a:cs typeface="Calibri" panose="020F0502020204030204" pitchFamily="34" charset="0"/>
              </a:rPr>
              <a:t>dikapitalisasi</a:t>
            </a:r>
            <a:r>
              <a:rPr lang="en-US" sz="1600" dirty="0">
                <a:latin typeface="Calibri" panose="020F0502020204030204" pitchFamily="34" charset="0"/>
                <a:cs typeface="Calibri" panose="020F0502020204030204" pitchFamily="34" charset="0"/>
              </a:rPr>
              <a:t>:</a:t>
            </a:r>
          </a:p>
          <a:p>
            <a:pPr marL="533400" lvl="1" indent="-260350">
              <a:spcBef>
                <a:spcPts val="300"/>
              </a:spcBef>
              <a:buClr>
                <a:srgbClr val="800000"/>
              </a:buClr>
              <a:buSzPct val="80000"/>
              <a:buFont typeface="Wingdings" panose="05000000000000000000" pitchFamily="2" charset="2"/>
              <a:buChar char="§"/>
            </a:pPr>
            <a:r>
              <a:rPr lang="en-US" sz="1600" dirty="0" err="1">
                <a:latin typeface="Calibri" panose="020F0502020204030204" pitchFamily="34" charset="0"/>
                <a:cs typeface="Calibri" panose="020F0502020204030204" pitchFamily="34" charset="0"/>
              </a:rPr>
              <a:t>Hanya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selama</a:t>
            </a:r>
            <a:r>
              <a:rPr lang="en-US" sz="1600" dirty="0">
                <a:latin typeface="Calibri" panose="020F0502020204030204" pitchFamily="34" charset="0"/>
                <a:cs typeface="Calibri" panose="020F0502020204030204" pitchFamily="34" charset="0"/>
              </a:rPr>
              <a:t> proses </a:t>
            </a:r>
            <a:r>
              <a:rPr lang="en-US" sz="1600" dirty="0" err="1">
                <a:latin typeface="Calibri" panose="020F0502020204030204" pitchFamily="34" charset="0"/>
                <a:cs typeface="Calibri" panose="020F0502020204030204" pitchFamily="34" charset="0"/>
              </a:rPr>
              <a:t>pembangunan</a:t>
            </a:r>
            <a:r>
              <a:rPr lang="en-US" sz="1600" dirty="0">
                <a:latin typeface="Calibri" panose="020F0502020204030204" pitchFamily="34" charset="0"/>
                <a:cs typeface="Calibri" panose="020F0502020204030204" pitchFamily="34" charset="0"/>
              </a:rPr>
              <a:t> dan utang </a:t>
            </a:r>
            <a:r>
              <a:rPr lang="en-US" sz="1600" dirty="0" err="1">
                <a:latin typeface="Calibri" panose="020F0502020204030204" pitchFamily="34" charset="0"/>
                <a:cs typeface="Calibri" panose="020F0502020204030204" pitchFamily="34" charset="0"/>
              </a:rPr>
              <a:t>telah</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ada</a:t>
            </a:r>
            <a:r>
              <a:rPr lang="en-US" sz="1600" dirty="0">
                <a:latin typeface="Calibri" panose="020F0502020204030204" pitchFamily="34" charset="0"/>
                <a:cs typeface="Calibri" panose="020F0502020204030204" pitchFamily="34" charset="0"/>
              </a:rPr>
              <a:t>.</a:t>
            </a:r>
          </a:p>
          <a:p>
            <a:pPr marL="533400" lvl="1" indent="-260350">
              <a:spcBef>
                <a:spcPts val="300"/>
              </a:spcBef>
              <a:buClr>
                <a:srgbClr val="800000"/>
              </a:buClr>
              <a:buSzPct val="80000"/>
              <a:buFont typeface="Wingdings" panose="05000000000000000000" pitchFamily="2" charset="2"/>
              <a:buChar char="§"/>
            </a:pPr>
            <a:r>
              <a:rPr lang="en-US" sz="1600" dirty="0" err="1">
                <a:latin typeface="Calibri" panose="020F0502020204030204" pitchFamily="34" charset="0"/>
                <a:cs typeface="Calibri" panose="020F0502020204030204" pitchFamily="34" charset="0"/>
              </a:rPr>
              <a:t>Tidak</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boleh</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menggunakan</a:t>
            </a:r>
            <a:r>
              <a:rPr lang="en-US" sz="1600" dirty="0">
                <a:latin typeface="Calibri" panose="020F0502020204030204" pitchFamily="34" charset="0"/>
                <a:cs typeface="Calibri" panose="020F0502020204030204" pitchFamily="34" charset="0"/>
              </a:rPr>
              <a:t> </a:t>
            </a:r>
            <a:r>
              <a:rPr lang="en-US" sz="1600" i="1" dirty="0">
                <a:latin typeface="Calibri" panose="020F0502020204030204" pitchFamily="34" charset="0"/>
                <a:cs typeface="Calibri" panose="020F0502020204030204" pitchFamily="34" charset="0"/>
              </a:rPr>
              <a:t>opportunity cost </a:t>
            </a:r>
            <a:r>
              <a:rPr lang="en-US" sz="1600" dirty="0" err="1">
                <a:latin typeface="Calibri" panose="020F0502020204030204" pitchFamily="34" charset="0"/>
                <a:cs typeface="Calibri" panose="020F0502020204030204" pitchFamily="34" charset="0"/>
              </a:rPr>
              <a:t>jika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tidak</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ada</a:t>
            </a:r>
            <a:r>
              <a:rPr lang="en-US" sz="1600" dirty="0">
                <a:latin typeface="Calibri" panose="020F0502020204030204" pitchFamily="34" charset="0"/>
                <a:cs typeface="Calibri" panose="020F0502020204030204" pitchFamily="34" charset="0"/>
              </a:rPr>
              <a:t> utang yang </a:t>
            </a:r>
            <a:r>
              <a:rPr lang="en-US" sz="1600" dirty="0" err="1">
                <a:latin typeface="Calibri" panose="020F0502020204030204" pitchFamily="34" charset="0"/>
                <a:cs typeface="Calibri" panose="020F0502020204030204" pitchFamily="34" charset="0"/>
              </a:rPr>
              <a:t>ditarik</a:t>
            </a:r>
            <a:r>
              <a:rPr lang="en-US" sz="1600" dirty="0">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i="1" dirty="0">
                <a:latin typeface="Calibri" panose="020F0502020204030204" pitchFamily="34" charset="0"/>
                <a:cs typeface="Calibri" panose="020F0502020204030204" pitchFamily="34" charset="0"/>
              </a:rPr>
              <a:t>cost of capital </a:t>
            </a:r>
            <a:r>
              <a:rPr lang="en-US" sz="1600" dirty="0" err="1">
                <a:latin typeface="Calibri" panose="020F0502020204030204" pitchFamily="34" charset="0"/>
                <a:cs typeface="Calibri" panose="020F0502020204030204" pitchFamily="34" charset="0"/>
              </a:rPr>
              <a:t>tidak</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dapa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diperhitungkan</a:t>
            </a:r>
            <a:r>
              <a:rPr lang="en-US" sz="1600" dirty="0">
                <a:latin typeface="Calibri" panose="020F0502020204030204" pitchFamily="34" charset="0"/>
                <a:cs typeface="Calibri" panose="020F0502020204030204" pitchFamily="34" charset="0"/>
              </a:rPr>
              <a:t>.</a:t>
            </a:r>
          </a:p>
          <a:p>
            <a:pPr marL="533400" lvl="1" indent="-260350">
              <a:spcBef>
                <a:spcPts val="300"/>
              </a:spcBef>
              <a:buClr>
                <a:srgbClr val="800000"/>
              </a:buClr>
              <a:buSzPct val="80000"/>
              <a:buFont typeface="Wingdings" panose="05000000000000000000" pitchFamily="2" charset="2"/>
              <a:buChar char="§"/>
            </a:pPr>
            <a:r>
              <a:rPr lang="en-US" sz="1600" dirty="0" err="1">
                <a:latin typeface="Calibri" panose="020F0502020204030204" pitchFamily="34" charset="0"/>
                <a:cs typeface="Calibri" panose="020F0502020204030204" pitchFamily="34" charset="0"/>
              </a:rPr>
              <a:t>Jumlah</a:t>
            </a:r>
            <a:r>
              <a:rPr lang="en-US" sz="1600" dirty="0">
                <a:latin typeface="Calibri" panose="020F0502020204030204" pitchFamily="34" charset="0"/>
                <a:cs typeface="Calibri" panose="020F0502020204030204" pitchFamily="34" charset="0"/>
              </a:rPr>
              <a:t> yang </a:t>
            </a:r>
            <a:r>
              <a:rPr lang="en-US" sz="1600" dirty="0" err="1">
                <a:latin typeface="Calibri" panose="020F0502020204030204" pitchFamily="34" charset="0"/>
                <a:cs typeface="Calibri" panose="020F0502020204030204" pitchFamily="34" charset="0"/>
              </a:rPr>
              <a:t>dikapitalisasi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maksimal</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sebesar</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beban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bunga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aktual</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atas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biaya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tersebut</a:t>
            </a:r>
            <a:r>
              <a:rPr lang="en-US" sz="1600" dirty="0">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dirty="0" err="1">
                <a:latin typeface="Calibri" panose="020F0502020204030204" pitchFamily="34" charset="0"/>
                <a:cs typeface="Calibri" panose="020F0502020204030204" pitchFamily="34" charset="0"/>
                <a:sym typeface="Wingdings" panose="05000000000000000000" pitchFamily="2" charset="2"/>
              </a:rPr>
              <a:t>konsisten</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dirty="0" err="1">
                <a:latin typeface="Calibri" panose="020F0502020204030204" pitchFamily="34" charset="0"/>
                <a:cs typeface="Calibri" panose="020F0502020204030204" pitchFamily="34" charset="0"/>
                <a:sym typeface="Wingdings" panose="05000000000000000000" pitchFamily="2" charset="2"/>
              </a:rPr>
              <a:t>dengan</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dirty="0" err="1">
                <a:latin typeface="Calibri" panose="020F0502020204030204" pitchFamily="34" charset="0"/>
                <a:cs typeface="Calibri" panose="020F0502020204030204" pitchFamily="34" charset="0"/>
                <a:sym typeface="Wingdings" panose="05000000000000000000" pitchFamily="2" charset="2"/>
              </a:rPr>
              <a:t>konsep</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dirty="0" err="1">
                <a:latin typeface="Calibri" panose="020F0502020204030204" pitchFamily="34" charset="0"/>
                <a:cs typeface="Calibri" panose="020F0502020204030204" pitchFamily="34" charset="0"/>
                <a:sym typeface="Wingdings" panose="05000000000000000000" pitchFamily="2" charset="2"/>
              </a:rPr>
              <a:t>harga</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dirty="0" err="1">
                <a:latin typeface="Calibri" panose="020F0502020204030204" pitchFamily="34" charset="0"/>
                <a:cs typeface="Calibri" panose="020F0502020204030204" pitchFamily="34" charset="0"/>
                <a:sym typeface="Wingdings" panose="05000000000000000000" pitchFamily="2" charset="2"/>
              </a:rPr>
              <a:t>perolehan</a:t>
            </a:r>
            <a:r>
              <a:rPr lang="en-US" sz="1600" dirty="0">
                <a:latin typeface="Calibri" panose="020F0502020204030204" pitchFamily="34" charset="0"/>
                <a:cs typeface="Calibri" panose="020F0502020204030204" pitchFamily="34" charset="0"/>
                <a:sym typeface="Wingdings" panose="05000000000000000000" pitchFamily="2" charset="2"/>
              </a:rPr>
              <a:t>.</a:t>
            </a:r>
          </a:p>
          <a:p>
            <a:pPr marL="533400" lvl="1" indent="-260350">
              <a:spcBef>
                <a:spcPts val="300"/>
              </a:spcBef>
              <a:buClr>
                <a:srgbClr val="800000"/>
              </a:buClr>
              <a:buSzPct val="80000"/>
              <a:buFont typeface="Wingdings" panose="05000000000000000000" pitchFamily="2" charset="2"/>
              <a:buChar char="§"/>
            </a:pPr>
            <a:r>
              <a:rPr lang="en-US" sz="1600" dirty="0">
                <a:latin typeface="Calibri" panose="020F0502020204030204" pitchFamily="34" charset="0"/>
                <a:cs typeface="Calibri" panose="020F0502020204030204" pitchFamily="34" charset="0"/>
                <a:sym typeface="Wingdings" panose="05000000000000000000" pitchFamily="2" charset="2"/>
              </a:rPr>
              <a:t>Bunga </a:t>
            </a:r>
            <a:r>
              <a:rPr lang="en-US" sz="1600" dirty="0" err="1">
                <a:latin typeface="Calibri" panose="020F0502020204030204" pitchFamily="34" charset="0"/>
                <a:cs typeface="Calibri" panose="020F0502020204030204" pitchFamily="34" charset="0"/>
                <a:sym typeface="Wingdings" panose="05000000000000000000" pitchFamily="2" charset="2"/>
              </a:rPr>
              <a:t>ini</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dirty="0" err="1">
                <a:latin typeface="Calibri" panose="020F0502020204030204" pitchFamily="34" charset="0"/>
                <a:cs typeface="Calibri" panose="020F0502020204030204" pitchFamily="34" charset="0"/>
                <a:sym typeface="Wingdings" panose="05000000000000000000" pitchFamily="2" charset="2"/>
              </a:rPr>
              <a:t>akan</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dirty="0" err="1">
                <a:latin typeface="Calibri" panose="020F0502020204030204" pitchFamily="34" charset="0"/>
                <a:cs typeface="Calibri" panose="020F0502020204030204" pitchFamily="34" charset="0"/>
                <a:sym typeface="Wingdings" panose="05000000000000000000" pitchFamily="2" charset="2"/>
              </a:rPr>
              <a:t>dikapitalisasi</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dirty="0" err="1">
                <a:latin typeface="Calibri" panose="020F0502020204030204" pitchFamily="34" charset="0"/>
                <a:cs typeface="Calibri" panose="020F0502020204030204" pitchFamily="34" charset="0"/>
                <a:sym typeface="Wingdings" panose="05000000000000000000" pitchFamily="2" charset="2"/>
              </a:rPr>
              <a:t>sebagai</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dirty="0" err="1">
                <a:latin typeface="Calibri" panose="020F0502020204030204" pitchFamily="34" charset="0"/>
                <a:cs typeface="Calibri" panose="020F0502020204030204" pitchFamily="34" charset="0"/>
                <a:sym typeface="Wingdings" panose="05000000000000000000" pitchFamily="2" charset="2"/>
              </a:rPr>
              <a:t>bagian</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dirty="0" err="1">
                <a:latin typeface="Calibri" panose="020F0502020204030204" pitchFamily="34" charset="0"/>
                <a:cs typeface="Calibri" panose="020F0502020204030204" pitchFamily="34" charset="0"/>
                <a:sym typeface="Wingdings" panose="05000000000000000000" pitchFamily="2" charset="2"/>
              </a:rPr>
              <a:t>perolehan</a:t>
            </a:r>
            <a:r>
              <a:rPr lang="en-US" sz="1600" dirty="0">
                <a:latin typeface="Calibri" panose="020F0502020204030204" pitchFamily="34" charset="0"/>
                <a:cs typeface="Calibri" panose="020F0502020204030204" pitchFamily="34" charset="0"/>
                <a:sym typeface="Wingdings" panose="05000000000000000000" pitchFamily="2" charset="2"/>
              </a:rPr>
              <a:t> asset </a:t>
            </a:r>
            <a:r>
              <a:rPr lang="en-US" sz="1600" dirty="0" err="1">
                <a:latin typeface="Calibri" panose="020F0502020204030204" pitchFamily="34" charset="0"/>
                <a:cs typeface="Calibri" panose="020F0502020204030204" pitchFamily="34" charset="0"/>
                <a:sym typeface="Wingdings" panose="05000000000000000000" pitchFamily="2" charset="2"/>
              </a:rPr>
              <a:t>tetap</a:t>
            </a:r>
            <a:r>
              <a:rPr lang="en-US" sz="1600" dirty="0">
                <a:latin typeface="Calibri" panose="020F0502020204030204" pitchFamily="34" charset="0"/>
                <a:cs typeface="Calibri" panose="020F0502020204030204" pitchFamily="34" charset="0"/>
                <a:sym typeface="Wingdings" panose="05000000000000000000" pitchFamily="2" charset="2"/>
              </a:rPr>
              <a:t> yang </a:t>
            </a:r>
            <a:r>
              <a:rPr lang="en-US" sz="1600" dirty="0" err="1">
                <a:latin typeface="Calibri" panose="020F0502020204030204" pitchFamily="34" charset="0"/>
                <a:cs typeface="Calibri" panose="020F0502020204030204" pitchFamily="34" charset="0"/>
                <a:sym typeface="Wingdings" panose="05000000000000000000" pitchFamily="2" charset="2"/>
              </a:rPr>
              <a:t>dibangun</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dirty="0" err="1">
                <a:latin typeface="Calibri" panose="020F0502020204030204" pitchFamily="34" charset="0"/>
                <a:cs typeface="Calibri" panose="020F0502020204030204" pitchFamily="34" charset="0"/>
                <a:sym typeface="Wingdings" panose="05000000000000000000" pitchFamily="2" charset="2"/>
              </a:rPr>
              <a:t>sendiri</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dirty="0" err="1">
                <a:latin typeface="Calibri" panose="020F0502020204030204" pitchFamily="34" charset="0"/>
                <a:cs typeface="Calibri" panose="020F0502020204030204" pitchFamily="34" charset="0"/>
                <a:sym typeface="Wingdings" panose="05000000000000000000" pitchFamily="2" charset="2"/>
              </a:rPr>
              <a:t>sehingga</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dirty="0" err="1">
                <a:latin typeface="Calibri" panose="020F0502020204030204" pitchFamily="34" charset="0"/>
                <a:cs typeface="Calibri" panose="020F0502020204030204" pitchFamily="34" charset="0"/>
                <a:sym typeface="Wingdings" panose="05000000000000000000" pitchFamily="2" charset="2"/>
              </a:rPr>
              <a:t>perusahaan</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dirty="0" err="1">
                <a:latin typeface="Calibri" panose="020F0502020204030204" pitchFamily="34" charset="0"/>
                <a:cs typeface="Calibri" panose="020F0502020204030204" pitchFamily="34" charset="0"/>
                <a:sym typeface="Wingdings" panose="05000000000000000000" pitchFamily="2" charset="2"/>
              </a:rPr>
              <a:t>terhindar</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dirty="0" err="1">
                <a:latin typeface="Calibri" panose="020F0502020204030204" pitchFamily="34" charset="0"/>
                <a:cs typeface="Calibri" panose="020F0502020204030204" pitchFamily="34" charset="0"/>
                <a:sym typeface="Wingdings" panose="05000000000000000000" pitchFamily="2" charset="2"/>
              </a:rPr>
              <a:t>dari</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dirty="0" err="1">
                <a:latin typeface="Calibri" panose="020F0502020204030204" pitchFamily="34" charset="0"/>
                <a:cs typeface="Calibri" panose="020F0502020204030204" pitchFamily="34" charset="0"/>
                <a:sym typeface="Wingdings" panose="05000000000000000000" pitchFamily="2" charset="2"/>
              </a:rPr>
              <a:t>mengakui</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dirty="0" err="1">
                <a:latin typeface="Calibri" panose="020F0502020204030204" pitchFamily="34" charset="0"/>
                <a:cs typeface="Calibri" panose="020F0502020204030204" pitchFamily="34" charset="0"/>
                <a:sym typeface="Wingdings" panose="05000000000000000000" pitchFamily="2" charset="2"/>
              </a:rPr>
              <a:t>sebagai</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dirty="0" err="1">
                <a:latin typeface="Calibri" panose="020F0502020204030204" pitchFamily="34" charset="0"/>
                <a:cs typeface="Calibri" panose="020F0502020204030204" pitchFamily="34" charset="0"/>
                <a:sym typeface="Wingdings" panose="05000000000000000000" pitchFamily="2" charset="2"/>
              </a:rPr>
              <a:t>beban</a:t>
            </a:r>
            <a:r>
              <a:rPr lang="en-US" sz="1600" dirty="0">
                <a:latin typeface="Calibri" panose="020F0502020204030204" pitchFamily="34" charset="0"/>
                <a:cs typeface="Calibri" panose="020F0502020204030204" pitchFamily="34" charset="0"/>
                <a:sym typeface="Wingdings" panose="05000000000000000000" pitchFamily="2" charset="2"/>
              </a:rPr>
              <a:t> </a:t>
            </a:r>
            <a:r>
              <a:rPr lang="en-US" sz="1600" dirty="0" err="1">
                <a:latin typeface="Calibri" panose="020F0502020204030204" pitchFamily="34" charset="0"/>
                <a:cs typeface="Calibri" panose="020F0502020204030204" pitchFamily="34" charset="0"/>
                <a:sym typeface="Wingdings" panose="05000000000000000000" pitchFamily="2" charset="2"/>
              </a:rPr>
              <a:t>bunga</a:t>
            </a:r>
            <a:r>
              <a:rPr lang="en-US" sz="1600" dirty="0">
                <a:latin typeface="Calibri" panose="020F0502020204030204" pitchFamily="34" charset="0"/>
                <a:cs typeface="Calibri" panose="020F0502020204030204" pitchFamily="34" charset="0"/>
                <a:sym typeface="Wingdings" panose="05000000000000000000" pitchFamily="2" charset="2"/>
              </a:rPr>
              <a:t>  </a:t>
            </a:r>
            <a:r>
              <a:rPr lang="en-US" sz="1600" b="1" i="1" dirty="0">
                <a:latin typeface="Calibri" panose="020F0502020204030204" pitchFamily="34" charset="0"/>
                <a:cs typeface="Calibri" panose="020F0502020204030204" pitchFamily="34" charset="0"/>
                <a:sym typeface="Wingdings" panose="05000000000000000000" pitchFamily="2" charset="2"/>
              </a:rPr>
              <a:t>avoidable interest</a:t>
            </a:r>
            <a:r>
              <a:rPr lang="en-US" sz="1600" dirty="0">
                <a:latin typeface="Calibri" panose="020F0502020204030204" pitchFamily="34" charset="0"/>
                <a:cs typeface="Calibri" panose="020F0502020204030204" pitchFamily="34" charset="0"/>
                <a:sym typeface="Wingdings" panose="05000000000000000000" pitchFamily="2" charset="2"/>
              </a:rPr>
              <a:t>. </a:t>
            </a:r>
            <a:endParaRPr lang="en-US" sz="1600" dirty="0">
              <a:latin typeface="Calibri" panose="020F0502020204030204" pitchFamily="34" charset="0"/>
              <a:cs typeface="Calibri" panose="020F0502020204030204" pitchFamily="34" charset="0"/>
            </a:endParaRPr>
          </a:p>
        </p:txBody>
      </p:sp>
      <p:sp>
        <p:nvSpPr>
          <p:cNvPr id="7" name="Title 1"/>
          <p:cNvSpPr>
            <a:spLocks noGrp="1"/>
          </p:cNvSpPr>
          <p:nvPr>
            <p:ph type="title"/>
          </p:nvPr>
        </p:nvSpPr>
        <p:spPr>
          <a:xfrm>
            <a:off x="1386156" y="465926"/>
            <a:ext cx="6731200" cy="763600"/>
          </a:xfrm>
        </p:spPr>
        <p:txBody>
          <a:bodyPr>
            <a:noAutofit/>
          </a:bodyPr>
          <a:lstStyle/>
          <a:p>
            <a:r>
              <a:rPr lang="en-US" sz="3600" b="1" dirty="0">
                <a:solidFill>
                  <a:srgbClr val="4D4A4C"/>
                </a:solidFill>
                <a:latin typeface="Fjalla One" panose="02000506040000020004" pitchFamily="2" charset="0"/>
              </a:rPr>
              <a:t>Bunga </a:t>
            </a:r>
            <a:r>
              <a:rPr lang="en-US" sz="3600" b="1" dirty="0" err="1">
                <a:solidFill>
                  <a:srgbClr val="4D4A4C"/>
                </a:solidFill>
                <a:latin typeface="Fjalla One" panose="02000506040000020004" pitchFamily="2" charset="0"/>
              </a:rPr>
              <a:t>Pinjaman</a:t>
            </a:r>
            <a:r>
              <a:rPr lang="en-US" sz="3600" b="1" dirty="0">
                <a:solidFill>
                  <a:srgbClr val="4D4A4C"/>
                </a:solidFill>
                <a:latin typeface="Fjalla One" panose="02000506040000020004" pitchFamily="2" charset="0"/>
              </a:rPr>
              <a:t> (PSAK 223)</a:t>
            </a:r>
          </a:p>
        </p:txBody>
      </p:sp>
      <p:sp>
        <p:nvSpPr>
          <p:cNvPr id="6" name="Text Box 2"/>
          <p:cNvSpPr txBox="1">
            <a:spLocks noChangeArrowheads="1"/>
          </p:cNvSpPr>
          <p:nvPr/>
        </p:nvSpPr>
        <p:spPr bwMode="auto">
          <a:xfrm>
            <a:off x="1905000" y="4289471"/>
            <a:ext cx="9525000" cy="1308050"/>
          </a:xfrm>
          <a:prstGeom prst="rect">
            <a:avLst/>
          </a:prstGeom>
          <a:solidFill>
            <a:srgbClr val="FCE29D"/>
          </a:solidFill>
          <a:ln w="28575" cap="sq">
            <a:noFill/>
            <a:miter lim="800000"/>
            <a:headEnd type="none" w="sm" len="sm"/>
            <a:tailEnd type="none" w="sm" len="sm"/>
          </a:ln>
          <a:effectLst/>
        </p:spPr>
        <p:txBody>
          <a:bodyPr wrap="square">
            <a:spAutoFit/>
          </a:bodyPr>
          <a:lstStyle/>
          <a:p>
            <a:pPr marL="265113" indent="-265113">
              <a:spcBef>
                <a:spcPts val="600"/>
              </a:spcBef>
              <a:buClr>
                <a:srgbClr val="800000"/>
              </a:buClr>
              <a:buSzPct val="80000"/>
              <a:buFont typeface="Wingdings" panose="05000000000000000000" pitchFamily="2" charset="2"/>
              <a:buChar char="§"/>
            </a:pPr>
            <a:r>
              <a:rPr lang="en-US" sz="1600" dirty="0" err="1">
                <a:latin typeface="Calibri" panose="020F0502020204030204" pitchFamily="34" charset="0"/>
                <a:cs typeface="Calibri" panose="020F0502020204030204" pitchFamily="34" charset="0"/>
              </a:rPr>
              <a:t>Dalam</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kapitalisasi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ada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tiga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pertimbangan</a:t>
            </a:r>
            <a:r>
              <a:rPr lang="en-US" sz="1600" dirty="0">
                <a:latin typeface="Calibri" panose="020F0502020204030204" pitchFamily="34" charset="0"/>
                <a:cs typeface="Calibri" panose="020F0502020204030204" pitchFamily="34" charset="0"/>
              </a:rPr>
              <a:t>: </a:t>
            </a:r>
            <a:r>
              <a:rPr lang="en-US" sz="1600" b="1" i="1" dirty="0">
                <a:latin typeface="Calibri" panose="020F0502020204030204" pitchFamily="34" charset="0"/>
                <a:cs typeface="Calibri" panose="020F0502020204030204" pitchFamily="34" charset="0"/>
              </a:rPr>
              <a:t>Qualifying assets, </a:t>
            </a:r>
            <a:r>
              <a:rPr lang="en-US" sz="1600" dirty="0" err="1">
                <a:latin typeface="Calibri" panose="020F0502020204030204" pitchFamily="34" charset="0"/>
                <a:cs typeface="Calibri" panose="020F0502020204030204" pitchFamily="34" charset="0"/>
              </a:rPr>
              <a:t>periode</a:t>
            </a:r>
            <a:r>
              <a:rPr lang="en-US" sz="1600" dirty="0">
                <a:latin typeface="Calibri" panose="020F0502020204030204" pitchFamily="34" charset="0"/>
                <a:cs typeface="Calibri" panose="020F0502020204030204" pitchFamily="34" charset="0"/>
              </a:rPr>
              <a:t> dan </a:t>
            </a:r>
            <a:r>
              <a:rPr lang="en-US" sz="1600" dirty="0" err="1">
                <a:latin typeface="Calibri" panose="020F0502020204030204" pitchFamily="34" charset="0"/>
                <a:cs typeface="Calibri" panose="020F0502020204030204" pitchFamily="34" charset="0"/>
              </a:rPr>
              <a:t>jumlah</a:t>
            </a:r>
            <a:r>
              <a:rPr lang="en-US" sz="1600" dirty="0">
                <a:latin typeface="Calibri" panose="020F0502020204030204" pitchFamily="34" charset="0"/>
                <a:cs typeface="Calibri" panose="020F0502020204030204" pitchFamily="34" charset="0"/>
              </a:rPr>
              <a:t> yang </a:t>
            </a:r>
            <a:r>
              <a:rPr lang="en-US" sz="1600" dirty="0" err="1">
                <a:latin typeface="Calibri" panose="020F0502020204030204" pitchFamily="34" charset="0"/>
                <a:cs typeface="Calibri" panose="020F0502020204030204" pitchFamily="34" charset="0"/>
              </a:rPr>
              <a:t>kapitalisasi</a:t>
            </a:r>
            <a:endParaRPr lang="en-US" sz="1600" dirty="0">
              <a:latin typeface="Calibri" panose="020F0502020204030204" pitchFamily="34" charset="0"/>
              <a:cs typeface="Calibri" panose="020F0502020204030204" pitchFamily="34" charset="0"/>
            </a:endParaRPr>
          </a:p>
          <a:p>
            <a:pPr marL="265113" indent="-265113">
              <a:spcBef>
                <a:spcPts val="600"/>
              </a:spcBef>
              <a:buClr>
                <a:srgbClr val="800000"/>
              </a:buClr>
              <a:buSzPct val="80000"/>
              <a:buFont typeface="Wingdings" panose="05000000000000000000" pitchFamily="2" charset="2"/>
              <a:buChar char="§"/>
            </a:pPr>
            <a:r>
              <a:rPr lang="en-US" sz="1600" b="1" dirty="0">
                <a:latin typeface="Calibri" panose="020F0502020204030204" pitchFamily="34" charset="0"/>
                <a:cs typeface="Calibri" panose="020F0502020204030204" pitchFamily="34" charset="0"/>
              </a:rPr>
              <a:t>Qualifying Assets / </a:t>
            </a:r>
            <a:r>
              <a:rPr lang="en-US" sz="1600" b="1" dirty="0" err="1">
                <a:latin typeface="Calibri" panose="020F0502020204030204" pitchFamily="34" charset="0"/>
                <a:cs typeface="Calibri" panose="020F0502020204030204" pitchFamily="34" charset="0"/>
              </a:rPr>
              <a:t>Aset</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kualifikasi</a:t>
            </a:r>
            <a:endParaRPr lang="en-US" sz="1600" b="1" dirty="0">
              <a:latin typeface="Calibri" panose="020F0502020204030204" pitchFamily="34" charset="0"/>
              <a:cs typeface="Calibri" panose="020F0502020204030204" pitchFamily="34" charset="0"/>
            </a:endParaRPr>
          </a:p>
          <a:p>
            <a:pPr marL="533400" lvl="1" indent="-260350">
              <a:spcBef>
                <a:spcPts val="600"/>
              </a:spcBef>
              <a:buSzPct val="80000"/>
              <a:buFont typeface="Wingdings" pitchFamily="2" charset="2"/>
              <a:buChar char="§"/>
            </a:pPr>
            <a:r>
              <a:rPr lang="en-US" sz="1600" dirty="0" err="1">
                <a:latin typeface="Calibri" panose="020F0502020204030204" pitchFamily="34" charset="0"/>
                <a:cs typeface="Calibri" panose="020F0502020204030204" pitchFamily="34" charset="0"/>
              </a:rPr>
              <a:t>Memerlukan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periode</a:t>
            </a:r>
            <a:r>
              <a:rPr lang="en-US" sz="1600" dirty="0">
                <a:latin typeface="Calibri" panose="020F0502020204030204" pitchFamily="34" charset="0"/>
                <a:cs typeface="Calibri" panose="020F0502020204030204" pitchFamily="34" charset="0"/>
              </a:rPr>
              <a:t> yang </a:t>
            </a:r>
            <a:r>
              <a:rPr lang="en-US" sz="1600" dirty="0" err="1">
                <a:latin typeface="Calibri" panose="020F0502020204030204" pitchFamily="34" charset="0"/>
                <a:cs typeface="Calibri" panose="020F0502020204030204" pitchFamily="34" charset="0"/>
              </a:rPr>
              <a:t>cukup</a:t>
            </a:r>
            <a:r>
              <a:rPr lang="en-US" sz="1600" dirty="0">
                <a:latin typeface="Calibri" panose="020F0502020204030204" pitchFamily="34" charset="0"/>
                <a:cs typeface="Calibri" panose="020F0502020204030204" pitchFamily="34" charset="0"/>
              </a:rPr>
              <a:t> lama </a:t>
            </a:r>
            <a:r>
              <a:rPr lang="en-US" sz="1600" dirty="0" err="1">
                <a:latin typeface="Calibri" panose="020F0502020204030204" pitchFamily="34" charset="0"/>
                <a:cs typeface="Calibri" panose="020F0502020204030204" pitchFamily="34" charset="0"/>
              </a:rPr>
              <a:t>untuk</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membangun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atau</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menyiapkan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aset</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tujuan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penggunaannya</a:t>
            </a:r>
            <a:r>
              <a:rPr lang="en-US" sz="1600" dirty="0">
                <a:latin typeface="Calibri" panose="020F0502020204030204" pitchFamily="34" charset="0"/>
                <a:cs typeface="Calibri" panose="020F0502020204030204" pitchFamily="34" charset="0"/>
              </a:rPr>
              <a:t>:</a:t>
            </a:r>
          </a:p>
          <a:p>
            <a:pPr marL="533400" lvl="1" indent="-260350">
              <a:spcBef>
                <a:spcPts val="600"/>
              </a:spcBef>
              <a:buSzPct val="80000"/>
              <a:buFont typeface="Wingdings" pitchFamily="2" charset="2"/>
              <a:buChar char="§"/>
            </a:pPr>
            <a:r>
              <a:rPr lang="en-US" sz="1600" dirty="0" err="1">
                <a:latin typeface="Calibri" panose="020F0502020204030204" pitchFamily="34" charset="0"/>
                <a:cs typeface="Calibri" panose="020F0502020204030204" pitchFamily="34" charset="0"/>
              </a:rPr>
              <a:t>Ada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dua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jenis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aset</a:t>
            </a:r>
            <a:r>
              <a:rPr lang="en-US" sz="1600" dirty="0">
                <a:latin typeface="Calibri" panose="020F0502020204030204" pitchFamily="34" charset="0"/>
                <a:cs typeface="Calibri" panose="020F0502020204030204" pitchFamily="34" charset="0"/>
              </a:rPr>
              <a:t> : </a:t>
            </a:r>
            <a:r>
              <a:rPr lang="en-US" sz="1600" dirty="0" err="1">
                <a:latin typeface="Calibri" panose="020F0502020204030204" pitchFamily="34" charset="0"/>
                <a:cs typeface="Calibri" panose="020F0502020204030204" pitchFamily="34" charset="0"/>
              </a:rPr>
              <a:t>aset</a:t>
            </a:r>
            <a:r>
              <a:rPr lang="en-US" sz="1600" dirty="0">
                <a:latin typeface="Calibri" panose="020F0502020204030204" pitchFamily="34" charset="0"/>
                <a:cs typeface="Calibri" panose="020F0502020204030204" pitchFamily="34" charset="0"/>
              </a:rPr>
              <a:t> yang </a:t>
            </a:r>
            <a:r>
              <a:rPr lang="en-US" sz="1600" dirty="0" err="1">
                <a:latin typeface="Calibri" panose="020F0502020204030204" pitchFamily="34" charset="0"/>
                <a:cs typeface="Calibri" panose="020F0502020204030204" pitchFamily="34" charset="0"/>
              </a:rPr>
              <a:t>dibangun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sendiri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maupun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aset</a:t>
            </a:r>
            <a:r>
              <a:rPr lang="en-US" sz="1600" dirty="0">
                <a:latin typeface="Calibri" panose="020F0502020204030204" pitchFamily="34" charset="0"/>
                <a:cs typeface="Calibri" panose="020F0502020204030204" pitchFamily="34" charset="0"/>
              </a:rPr>
              <a:t> yang </a:t>
            </a:r>
            <a:r>
              <a:rPr lang="en-US" sz="1600" dirty="0" err="1">
                <a:latin typeface="Calibri" panose="020F0502020204030204" pitchFamily="34" charset="0"/>
                <a:cs typeface="Calibri" panose="020F0502020204030204" pitchFamily="34" charset="0"/>
              </a:rPr>
              <a:t>akan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dijual</a:t>
            </a:r>
            <a:r>
              <a:rPr lang="en-US" sz="1600" dirty="0">
                <a:latin typeface="Calibri" panose="020F0502020204030204" pitchFamily="34" charset="0"/>
                <a:cs typeface="Calibri" panose="020F0502020204030204" pitchFamily="34" charset="0"/>
              </a:rPr>
              <a:t> / </a:t>
            </a:r>
            <a:r>
              <a:rPr lang="en-US" sz="1600" dirty="0" err="1">
                <a:latin typeface="Calibri" panose="020F0502020204030204" pitchFamily="34" charset="0"/>
                <a:cs typeface="Calibri" panose="020F0502020204030204" pitchFamily="34" charset="0"/>
              </a:rPr>
              <a:t>disewakan</a:t>
            </a:r>
            <a:r>
              <a:rPr lang="en-US" sz="1600" dirty="0">
                <a:latin typeface="Calibri" panose="020F0502020204030204" pitchFamily="34" charset="0"/>
                <a:cs typeface="Calibri" panose="020F0502020204030204" pitchFamily="34" charset="0"/>
              </a:rPr>
              <a:t>.</a:t>
            </a:r>
          </a:p>
        </p:txBody>
      </p:sp>
      <p:sp>
        <p:nvSpPr>
          <p:cNvPr id="5" name="Slide Number Placeholder 1">
            <a:extLst>
              <a:ext uri="{FF2B5EF4-FFF2-40B4-BE49-F238E27FC236}">
                <a16:creationId xmlns:a16="http://schemas.microsoft.com/office/drawing/2014/main" id="{559C04BD-A017-4318-992D-6BCD8326ABD9}"/>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14</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4457890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410228" y="533400"/>
            <a:ext cx="7371600" cy="816800"/>
          </a:xfrm>
        </p:spPr>
        <p:txBody>
          <a:bodyPr>
            <a:noAutofit/>
          </a:bodyPr>
          <a:lstStyle/>
          <a:p>
            <a:r>
              <a:rPr lang="en-US" sz="3600" b="1" dirty="0">
                <a:solidFill>
                  <a:srgbClr val="4D4A4C"/>
                </a:solidFill>
                <a:latin typeface="Fjalla One" panose="02000506040000020004" pitchFamily="2" charset="0"/>
              </a:rPr>
              <a:t>Bunga </a:t>
            </a:r>
            <a:r>
              <a:rPr lang="en-US" sz="3600" b="1" dirty="0" err="1">
                <a:solidFill>
                  <a:srgbClr val="4D4A4C"/>
                </a:solidFill>
                <a:latin typeface="Fjalla One" panose="02000506040000020004" pitchFamily="2" charset="0"/>
              </a:rPr>
              <a:t>Pinjaman</a:t>
            </a:r>
            <a:r>
              <a:rPr lang="en-US" sz="3600" b="1" dirty="0">
                <a:solidFill>
                  <a:srgbClr val="4D4A4C"/>
                </a:solidFill>
                <a:latin typeface="Fjalla One" panose="02000506040000020004" pitchFamily="2" charset="0"/>
              </a:rPr>
              <a:t> (PSAK 223)</a:t>
            </a:r>
          </a:p>
        </p:txBody>
      </p:sp>
      <p:sp>
        <p:nvSpPr>
          <p:cNvPr id="5" name="Content Placeholder 2">
            <a:extLst>
              <a:ext uri="{FF2B5EF4-FFF2-40B4-BE49-F238E27FC236}">
                <a16:creationId xmlns:a16="http://schemas.microsoft.com/office/drawing/2014/main" id="{99C2B378-0483-4602-B21B-F307B82DD1F3}"/>
              </a:ext>
            </a:extLst>
          </p:cNvPr>
          <p:cNvSpPr txBox="1">
            <a:spLocks/>
          </p:cNvSpPr>
          <p:nvPr/>
        </p:nvSpPr>
        <p:spPr>
          <a:xfrm>
            <a:off x="1485900" y="1439880"/>
            <a:ext cx="9220200" cy="4884720"/>
          </a:xfrm>
        </p:spPr>
        <p:txBody>
          <a:bodyPr>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42900" indent="-342900" defTabSz="914400">
              <a:lnSpc>
                <a:spcPct val="114000"/>
              </a:lnSpc>
              <a:spcBef>
                <a:spcPts val="600"/>
              </a:spcBef>
              <a:buFont typeface="Wingdings" panose="05000000000000000000" pitchFamily="2" charset="2"/>
              <a:buChar char="§"/>
            </a:pPr>
            <a:r>
              <a:rPr lang="en-US" sz="1900" kern="0" dirty="0" err="1">
                <a:latin typeface="Calibri" panose="020F0502020204030204" pitchFamily="34" charset="0"/>
                <a:cs typeface="Calibri" panose="020F0502020204030204" pitchFamily="34" charset="0"/>
              </a:rPr>
              <a:t>Biaya</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pinjaman</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dikapitalisasi</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selama</a:t>
            </a:r>
            <a:r>
              <a:rPr lang="en-US" sz="1900" kern="0" dirty="0">
                <a:latin typeface="Calibri" panose="020F0502020204030204" pitchFamily="34" charset="0"/>
                <a:cs typeface="Calibri" panose="020F0502020204030204" pitchFamily="34" charset="0"/>
              </a:rPr>
              <a:t> proses </a:t>
            </a:r>
            <a:r>
              <a:rPr lang="en-US" sz="1900" kern="0" dirty="0" err="1">
                <a:latin typeface="Calibri" panose="020F0502020204030204" pitchFamily="34" charset="0"/>
                <a:cs typeface="Calibri" panose="020F0502020204030204" pitchFamily="34" charset="0"/>
              </a:rPr>
              <a:t>pembangunan</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atas</a:t>
            </a:r>
            <a:r>
              <a:rPr lang="en-US" sz="1900" kern="0" dirty="0">
                <a:latin typeface="Calibri" panose="020F0502020204030204" pitchFamily="34" charset="0"/>
                <a:cs typeface="Calibri" panose="020F0502020204030204" pitchFamily="34" charset="0"/>
              </a:rPr>
              <a:t> asset </a:t>
            </a:r>
            <a:r>
              <a:rPr lang="en-US" sz="1900" kern="0" dirty="0" err="1">
                <a:latin typeface="Calibri" panose="020F0502020204030204" pitchFamily="34" charset="0"/>
                <a:cs typeface="Calibri" panose="020F0502020204030204" pitchFamily="34" charset="0"/>
              </a:rPr>
              <a:t>kualifikasian</a:t>
            </a:r>
            <a:r>
              <a:rPr lang="en-US" sz="1900" kern="0" dirty="0">
                <a:latin typeface="Calibri" panose="020F0502020204030204" pitchFamily="34" charset="0"/>
                <a:cs typeface="Calibri" panose="020F0502020204030204" pitchFamily="34" charset="0"/>
              </a:rPr>
              <a:t>.</a:t>
            </a:r>
          </a:p>
          <a:p>
            <a:pPr marL="342900" indent="-342900" defTabSz="914400">
              <a:lnSpc>
                <a:spcPct val="114000"/>
              </a:lnSpc>
              <a:spcBef>
                <a:spcPts val="600"/>
              </a:spcBef>
              <a:buFont typeface="Wingdings" panose="05000000000000000000" pitchFamily="2" charset="2"/>
              <a:buChar char="§"/>
            </a:pPr>
            <a:r>
              <a:rPr lang="en-US" sz="1900" kern="0" dirty="0" err="1">
                <a:latin typeface="Calibri" panose="020F0502020204030204" pitchFamily="34" charset="0"/>
                <a:cs typeface="Calibri" panose="020F0502020204030204" pitchFamily="34" charset="0"/>
              </a:rPr>
              <a:t>Biaya</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pinjaman</a:t>
            </a:r>
            <a:r>
              <a:rPr lang="en-US" sz="1900" kern="0" dirty="0">
                <a:latin typeface="Calibri" panose="020F0502020204030204" pitchFamily="34" charset="0"/>
                <a:cs typeface="Calibri" panose="020F0502020204030204" pitchFamily="34" charset="0"/>
              </a:rPr>
              <a:t> yang </a:t>
            </a:r>
            <a:r>
              <a:rPr lang="en-US" sz="1900" kern="0" dirty="0" err="1">
                <a:latin typeface="Calibri" panose="020F0502020204030204" pitchFamily="34" charset="0"/>
                <a:cs typeface="Calibri" panose="020F0502020204030204" pitchFamily="34" charset="0"/>
              </a:rPr>
              <a:t>dapat</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dikapitalisasikan</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baik</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untuk</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pinjaman</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khusus</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maupun</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pinjaman</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umum</a:t>
            </a:r>
            <a:r>
              <a:rPr lang="en-US" sz="1900" kern="0" dirty="0">
                <a:latin typeface="Calibri" panose="020F0502020204030204" pitchFamily="34" charset="0"/>
                <a:cs typeface="Calibri" panose="020F0502020204030204" pitchFamily="34" charset="0"/>
              </a:rPr>
              <a:t>.</a:t>
            </a:r>
          </a:p>
          <a:p>
            <a:pPr marL="625475" indent="-268288" defTabSz="914400">
              <a:lnSpc>
                <a:spcPct val="114000"/>
              </a:lnSpc>
              <a:buFont typeface="Wingdings" panose="05000000000000000000" pitchFamily="2" charset="2"/>
              <a:buChar char="§"/>
            </a:pPr>
            <a:r>
              <a:rPr lang="en-US" sz="1900" kern="0" dirty="0" err="1">
                <a:latin typeface="Calibri" panose="020F0502020204030204" pitchFamily="34" charset="0"/>
                <a:cs typeface="Calibri" panose="020F0502020204030204" pitchFamily="34" charset="0"/>
              </a:rPr>
              <a:t>Pinjaman</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khusus</a:t>
            </a:r>
            <a:r>
              <a:rPr lang="en-US" sz="1900" kern="0" dirty="0">
                <a:latin typeface="Calibri" panose="020F0502020204030204" pitchFamily="34" charset="0"/>
                <a:cs typeface="Calibri" panose="020F0502020204030204" pitchFamily="34" charset="0"/>
              </a:rPr>
              <a:t> </a:t>
            </a:r>
            <a:r>
              <a:rPr lang="en-US" sz="1900" kern="0" dirty="0">
                <a:latin typeface="Calibri" panose="020F0502020204030204" pitchFamily="34" charset="0"/>
                <a:cs typeface="Calibri" panose="020F0502020204030204" pitchFamily="34" charset="0"/>
                <a:sym typeface="Wingdings" panose="05000000000000000000" pitchFamily="2" charset="2"/>
              </a:rPr>
              <a:t> </a:t>
            </a:r>
            <a:r>
              <a:rPr lang="en-US" sz="1900" kern="0" dirty="0" err="1">
                <a:latin typeface="Calibri" panose="020F0502020204030204" pitchFamily="34" charset="0"/>
                <a:cs typeface="Calibri" panose="020F0502020204030204" pitchFamily="34" charset="0"/>
                <a:sym typeface="Wingdings" panose="05000000000000000000" pitchFamily="2" charset="2"/>
              </a:rPr>
              <a:t>b</a:t>
            </a:r>
            <a:r>
              <a:rPr lang="en-US" sz="1900" kern="0" dirty="0" err="1">
                <a:latin typeface="Calibri" panose="020F0502020204030204" pitchFamily="34" charset="0"/>
                <a:cs typeface="Calibri" panose="020F0502020204030204" pitchFamily="34" charset="0"/>
              </a:rPr>
              <a:t>iaya</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pinjaman</a:t>
            </a:r>
            <a:r>
              <a:rPr lang="en-US" sz="1900" kern="0" dirty="0">
                <a:latin typeface="Calibri" panose="020F0502020204030204" pitchFamily="34" charset="0"/>
                <a:cs typeface="Calibri" panose="020F0502020204030204" pitchFamily="34" charset="0"/>
              </a:rPr>
              <a:t> yang </a:t>
            </a:r>
            <a:r>
              <a:rPr lang="en-US" sz="1900" kern="0" dirty="0" err="1">
                <a:latin typeface="Calibri" panose="020F0502020204030204" pitchFamily="34" charset="0"/>
                <a:cs typeface="Calibri" panose="020F0502020204030204" pitchFamily="34" charset="0"/>
              </a:rPr>
              <a:t>dapat</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diatribusikan</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secara</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langsung</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dengan</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perolehan</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konstruksi</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atau</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produksi</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aset</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kualifikasian</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adalah</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bagian</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dari</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biaya</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perolehan</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aset</a:t>
            </a:r>
            <a:r>
              <a:rPr lang="en-US" sz="1900" kern="0" dirty="0">
                <a:latin typeface="Calibri" panose="020F0502020204030204" pitchFamily="34" charset="0"/>
                <a:cs typeface="Calibri" panose="020F0502020204030204" pitchFamily="34" charset="0"/>
              </a:rPr>
              <a:t> </a:t>
            </a:r>
            <a:r>
              <a:rPr lang="sv-SE" sz="1900" kern="0" dirty="0">
                <a:latin typeface="Calibri" panose="020F0502020204030204" pitchFamily="34" charset="0"/>
                <a:cs typeface="Calibri" panose="020F0502020204030204" pitchFamily="34" charset="0"/>
              </a:rPr>
              <a:t>tersebut.  </a:t>
            </a:r>
            <a:endParaRPr lang="id-ID" sz="1900" kern="0" dirty="0">
              <a:latin typeface="Calibri" panose="020F0502020204030204" pitchFamily="34" charset="0"/>
              <a:cs typeface="Calibri" panose="020F0502020204030204" pitchFamily="34" charset="0"/>
            </a:endParaRPr>
          </a:p>
          <a:p>
            <a:pPr marL="984250" lvl="1" indent="-358775" defTabSz="914400">
              <a:buFont typeface="Wingdings" panose="05000000000000000000" pitchFamily="2" charset="2"/>
              <a:buChar char="ü"/>
            </a:pPr>
            <a:r>
              <a:rPr lang="id-ID" sz="1900" kern="0" dirty="0">
                <a:latin typeface="Calibri" panose="020F0502020204030204" pitchFamily="34" charset="0"/>
                <a:cs typeface="Calibri" panose="020F0502020204030204" pitchFamily="34" charset="0"/>
              </a:rPr>
              <a:t>biaya pinjaman aktual yang terjadi atas pinjaman tersebut selama periode berjalan </a:t>
            </a:r>
            <a:r>
              <a:rPr lang="id-ID" sz="1900" b="1" kern="0" dirty="0">
                <a:latin typeface="Calibri" panose="020F0502020204030204" pitchFamily="34" charset="0"/>
                <a:cs typeface="Calibri" panose="020F0502020204030204" pitchFamily="34" charset="0"/>
              </a:rPr>
              <a:t>dikurangi</a:t>
            </a:r>
          </a:p>
          <a:p>
            <a:pPr marL="984250" lvl="1" indent="-358775" defTabSz="914400">
              <a:buFont typeface="Wingdings" panose="05000000000000000000" pitchFamily="2" charset="2"/>
              <a:buChar char="ü"/>
            </a:pPr>
            <a:r>
              <a:rPr lang="it-IT" sz="1900" kern="0" dirty="0">
                <a:latin typeface="Calibri" panose="020F0502020204030204" pitchFamily="34" charset="0"/>
                <a:cs typeface="Calibri" panose="020F0502020204030204" pitchFamily="34" charset="0"/>
              </a:rPr>
              <a:t>penghasilan investasi dari investasi temporer pinjaman</a:t>
            </a:r>
            <a:r>
              <a:rPr lang="id-ID" sz="1900" kern="0" dirty="0">
                <a:latin typeface="Calibri" panose="020F0502020204030204" pitchFamily="34" charset="0"/>
                <a:cs typeface="Calibri" panose="020F0502020204030204" pitchFamily="34" charset="0"/>
              </a:rPr>
              <a:t> tersebut.</a:t>
            </a:r>
          </a:p>
          <a:p>
            <a:pPr marL="625475" indent="-268288" defTabSz="914400">
              <a:buFont typeface="Wingdings" panose="05000000000000000000" pitchFamily="2" charset="2"/>
              <a:buChar char="§"/>
            </a:pPr>
            <a:r>
              <a:rPr lang="en-US" sz="1900" kern="0" dirty="0" err="1">
                <a:latin typeface="Calibri" panose="020F0502020204030204" pitchFamily="34" charset="0"/>
                <a:cs typeface="Calibri" panose="020F0502020204030204" pitchFamily="34" charset="0"/>
              </a:rPr>
              <a:t>Pinjaman</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umum</a:t>
            </a:r>
            <a:r>
              <a:rPr lang="en-US" sz="1900" kern="0" dirty="0">
                <a:latin typeface="Calibri" panose="020F0502020204030204" pitchFamily="34" charset="0"/>
                <a:cs typeface="Calibri" panose="020F0502020204030204" pitchFamily="34" charset="0"/>
              </a:rPr>
              <a:t> </a:t>
            </a:r>
            <a:r>
              <a:rPr lang="en-US" sz="1900" kern="0" dirty="0">
                <a:latin typeface="Calibri" panose="020F0502020204030204" pitchFamily="34" charset="0"/>
                <a:cs typeface="Calibri" panose="020F0502020204030204" pitchFamily="34" charset="0"/>
                <a:sym typeface="Wingdings" panose="05000000000000000000" pitchFamily="2" charset="2"/>
              </a:rPr>
              <a:t></a:t>
            </a:r>
            <a:r>
              <a:rPr lang="en-US" sz="1900" kern="0" dirty="0">
                <a:latin typeface="Calibri" panose="020F0502020204030204" pitchFamily="34" charset="0"/>
                <a:cs typeface="Calibri" panose="020F0502020204030204" pitchFamily="34" charset="0"/>
              </a:rPr>
              <a:t> </a:t>
            </a:r>
            <a:r>
              <a:rPr lang="id-ID" sz="1900" kern="0" dirty="0">
                <a:latin typeface="Calibri" panose="020F0502020204030204" pitchFamily="34" charset="0"/>
                <a:cs typeface="Calibri" panose="020F0502020204030204" pitchFamily="34" charset="0"/>
              </a:rPr>
              <a:t>Menggunakan </a:t>
            </a:r>
            <a:r>
              <a:rPr lang="pt-BR" sz="1900" kern="0" dirty="0">
                <a:latin typeface="Calibri" panose="020F0502020204030204" pitchFamily="34" charset="0"/>
                <a:cs typeface="Calibri" panose="020F0502020204030204" pitchFamily="34" charset="0"/>
              </a:rPr>
              <a:t>dana secara</a:t>
            </a:r>
            <a:r>
              <a:rPr lang="id-ID" sz="1900" kern="0" dirty="0">
                <a:latin typeface="Calibri" panose="020F0502020204030204" pitchFamily="34" charset="0"/>
                <a:cs typeface="Calibri" panose="020F0502020204030204" pitchFamily="34" charset="0"/>
              </a:rPr>
              <a:t> umum</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seluruh</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pinjaman</a:t>
            </a:r>
            <a:r>
              <a:rPr lang="en-US" sz="1900" kern="0" dirty="0">
                <a:latin typeface="Calibri" panose="020F0502020204030204" pitchFamily="34" charset="0"/>
                <a:cs typeface="Calibri" panose="020F0502020204030204" pitchFamily="34" charset="0"/>
              </a:rPr>
              <a:t> yang </a:t>
            </a:r>
            <a:r>
              <a:rPr lang="en-US" sz="1900" kern="0" dirty="0" err="1">
                <a:latin typeface="Calibri" panose="020F0502020204030204" pitchFamily="34" charset="0"/>
                <a:cs typeface="Calibri" panose="020F0502020204030204" pitchFamily="34" charset="0"/>
              </a:rPr>
              <a:t>ada</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dalam</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perusahaan</a:t>
            </a:r>
            <a:r>
              <a:rPr lang="id-ID"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khusus</a:t>
            </a:r>
            <a:r>
              <a:rPr lang="en-US" sz="1900" kern="0" dirty="0">
                <a:latin typeface="Calibri" panose="020F0502020204030204" pitchFamily="34" charset="0"/>
                <a:cs typeface="Calibri" panose="020F0502020204030204" pitchFamily="34" charset="0"/>
              </a:rPr>
              <a:t> </a:t>
            </a:r>
            <a:r>
              <a:rPr lang="id-ID" sz="1900" kern="0" dirty="0">
                <a:latin typeface="Calibri" panose="020F0502020204030204" pitchFamily="34" charset="0"/>
                <a:cs typeface="Calibri" panose="020F0502020204030204" pitchFamily="34" charset="0"/>
                <a:sym typeface="Wingdings" pitchFamily="2" charset="2"/>
              </a:rPr>
              <a:t> </a:t>
            </a:r>
            <a:r>
              <a:rPr lang="fi-FI" sz="1900" kern="0" dirty="0">
                <a:latin typeface="Calibri" panose="020F0502020204030204" pitchFamily="34" charset="0"/>
                <a:cs typeface="Calibri" panose="020F0502020204030204" pitchFamily="34" charset="0"/>
              </a:rPr>
              <a:t>tingkat kapitalisasi</a:t>
            </a:r>
            <a:r>
              <a:rPr lang="id-ID" sz="1900" kern="0" dirty="0">
                <a:latin typeface="Calibri" panose="020F0502020204030204" pitchFamily="34" charset="0"/>
                <a:cs typeface="Calibri" panose="020F0502020204030204" pitchFamily="34" charset="0"/>
              </a:rPr>
              <a:t> untuk pengeluaran atas aset tersebut</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dikalikan</a:t>
            </a:r>
            <a:r>
              <a:rPr lang="en-US" sz="1900" kern="0" dirty="0">
                <a:latin typeface="Calibri" panose="020F0502020204030204" pitchFamily="34" charset="0"/>
                <a:cs typeface="Calibri" panose="020F0502020204030204" pitchFamily="34" charset="0"/>
              </a:rPr>
              <a:t> </a:t>
            </a:r>
            <a:r>
              <a:rPr lang="en-US" sz="1900" kern="0" dirty="0" err="1">
                <a:latin typeface="Calibri" panose="020F0502020204030204" pitchFamily="34" charset="0"/>
                <a:cs typeface="Calibri" panose="020F0502020204030204" pitchFamily="34" charset="0"/>
              </a:rPr>
              <a:t>bunga</a:t>
            </a:r>
            <a:r>
              <a:rPr lang="en-US" sz="1900" kern="0" dirty="0">
                <a:latin typeface="Calibri" panose="020F0502020204030204" pitchFamily="34" charset="0"/>
                <a:cs typeface="Calibri" panose="020F0502020204030204" pitchFamily="34" charset="0"/>
              </a:rPr>
              <a:t> rata-rata </a:t>
            </a:r>
            <a:r>
              <a:rPr lang="en-US" sz="1900" kern="0" dirty="0" err="1">
                <a:latin typeface="Calibri" panose="020F0502020204030204" pitchFamily="34" charset="0"/>
                <a:cs typeface="Calibri" panose="020F0502020204030204" pitchFamily="34" charset="0"/>
              </a:rPr>
              <a:t>tertimbang</a:t>
            </a:r>
            <a:r>
              <a:rPr lang="fi-FI" sz="1900" kern="0" dirty="0">
                <a:latin typeface="Calibri" panose="020F0502020204030204" pitchFamily="34" charset="0"/>
                <a:cs typeface="Calibri" panose="020F0502020204030204" pitchFamily="34" charset="0"/>
              </a:rPr>
              <a:t>. </a:t>
            </a:r>
            <a:endParaRPr lang="id-ID" sz="1900" kern="0" dirty="0">
              <a:latin typeface="Calibri" panose="020F0502020204030204" pitchFamily="34" charset="0"/>
              <a:cs typeface="Calibri" panose="020F0502020204030204" pitchFamily="34" charset="0"/>
            </a:endParaRPr>
          </a:p>
          <a:p>
            <a:pPr marL="342900" indent="-342900" defTabSz="914400">
              <a:spcBef>
                <a:spcPts val="600"/>
              </a:spcBef>
              <a:buFont typeface="Wingdings" panose="05000000000000000000" pitchFamily="2" charset="2"/>
              <a:buChar char="§"/>
            </a:pPr>
            <a:r>
              <a:rPr lang="id-ID" sz="1900" kern="0" dirty="0">
                <a:latin typeface="Calibri" panose="020F0502020204030204" pitchFamily="34" charset="0"/>
                <a:cs typeface="Calibri" panose="020F0502020204030204" pitchFamily="34" charset="0"/>
              </a:rPr>
              <a:t>Jumlah biaya pinjaman yang dikapitalisasi selama suatu periode tidak boleh melebihi jumlah biaya pinjaman yang terjadi.</a:t>
            </a:r>
            <a:endParaRPr lang="en-US" sz="1900" kern="0" dirty="0">
              <a:latin typeface="Calibri" panose="020F0502020204030204" pitchFamily="34" charset="0"/>
              <a:cs typeface="Calibri" panose="020F0502020204030204" pitchFamily="34" charset="0"/>
            </a:endParaRPr>
          </a:p>
          <a:p>
            <a:pPr marL="342900" indent="-342900" defTabSz="914400">
              <a:lnSpc>
                <a:spcPct val="114000"/>
              </a:lnSpc>
              <a:spcBef>
                <a:spcPts val="600"/>
              </a:spcBef>
              <a:buFont typeface="Wingdings" panose="05000000000000000000" pitchFamily="2" charset="2"/>
              <a:buChar char="§"/>
            </a:pPr>
            <a:r>
              <a:rPr lang="sv-SE" sz="1900" kern="0" dirty="0">
                <a:latin typeface="Calibri" panose="020F0502020204030204" pitchFamily="34" charset="0"/>
                <a:cs typeface="Calibri" panose="020F0502020204030204" pitchFamily="34" charset="0"/>
              </a:rPr>
              <a:t>Biaya pinjaman </a:t>
            </a:r>
            <a:r>
              <a:rPr lang="id-ID" sz="1900" kern="0" dirty="0">
                <a:latin typeface="Calibri" panose="020F0502020204030204" pitchFamily="34" charset="0"/>
                <a:cs typeface="Calibri" panose="020F0502020204030204" pitchFamily="34" charset="0"/>
              </a:rPr>
              <a:t>yang dikapitalisasi </a:t>
            </a:r>
            <a:r>
              <a:rPr lang="id-ID" sz="1900" kern="0" dirty="0">
                <a:latin typeface="Calibri" panose="020F0502020204030204" pitchFamily="34" charset="0"/>
                <a:cs typeface="Calibri" panose="020F0502020204030204" pitchFamily="34" charset="0"/>
                <a:sym typeface="Wingdings" pitchFamily="2" charset="2"/>
              </a:rPr>
              <a:t> menambah aset</a:t>
            </a:r>
            <a:endParaRPr lang="sv-SE" sz="1900" kern="0" dirty="0">
              <a:latin typeface="Calibri" panose="020F0502020204030204" pitchFamily="34" charset="0"/>
              <a:cs typeface="Calibri" panose="020F0502020204030204" pitchFamily="34" charset="0"/>
            </a:endParaRPr>
          </a:p>
        </p:txBody>
      </p:sp>
      <p:sp>
        <p:nvSpPr>
          <p:cNvPr id="4" name="Slide Number Placeholder 1">
            <a:extLst>
              <a:ext uri="{FF2B5EF4-FFF2-40B4-BE49-F238E27FC236}">
                <a16:creationId xmlns:a16="http://schemas.microsoft.com/office/drawing/2014/main" id="{31CF3A9F-BF98-48CC-AF06-D17F8CCD1F13}"/>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15</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1895844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9917" y="315016"/>
            <a:ext cx="6532166" cy="920496"/>
          </a:xfrm>
        </p:spPr>
        <p:txBody>
          <a:bodyPr>
            <a:normAutofit/>
          </a:bodyPr>
          <a:lstStyle/>
          <a:p>
            <a:r>
              <a:rPr lang="en-US" sz="4000" b="1" dirty="0" err="1">
                <a:latin typeface="Fjalla One" panose="02000506040000020004" pitchFamily="2" charset="0"/>
              </a:rPr>
              <a:t>Pengukuran</a:t>
            </a:r>
            <a:r>
              <a:rPr lang="en-US" sz="4000" b="1" dirty="0">
                <a:latin typeface="Fjalla One" panose="02000506040000020004" pitchFamily="2" charset="0"/>
              </a:rPr>
              <a:t> </a:t>
            </a:r>
            <a:r>
              <a:rPr lang="en-US" sz="4000" b="1" dirty="0" err="1">
                <a:latin typeface="Fjalla One" panose="02000506040000020004" pitchFamily="2" charset="0"/>
              </a:rPr>
              <a:t>Biaya</a:t>
            </a:r>
            <a:r>
              <a:rPr lang="en-US" sz="4000" b="1" dirty="0">
                <a:latin typeface="Fjalla One" panose="02000506040000020004" pitchFamily="2" charset="0"/>
              </a:rPr>
              <a:t> </a:t>
            </a:r>
            <a:r>
              <a:rPr lang="en-US" sz="4000" b="1" dirty="0" err="1">
                <a:latin typeface="Fjalla One" panose="02000506040000020004" pitchFamily="2" charset="0"/>
              </a:rPr>
              <a:t>Perolehan</a:t>
            </a:r>
            <a:endParaRPr lang="en-US" sz="4000" b="1" dirty="0">
              <a:latin typeface="Fjalla One" panose="02000506040000020004" pitchFamily="2" charset="0"/>
            </a:endParaRPr>
          </a:p>
        </p:txBody>
      </p:sp>
      <p:sp>
        <p:nvSpPr>
          <p:cNvPr id="5" name="Text Box 3"/>
          <p:cNvSpPr txBox="1">
            <a:spLocks noGrp="1" noChangeArrowheads="1"/>
          </p:cNvSpPr>
          <p:nvPr>
            <p:ph sz="quarter" idx="10"/>
          </p:nvPr>
        </p:nvSpPr>
        <p:spPr bwMode="auto">
          <a:xfrm>
            <a:off x="1524000" y="1199226"/>
            <a:ext cx="8915400" cy="5840060"/>
          </a:xfrm>
          <a:prstGeom prst="rect">
            <a:avLst/>
          </a:prstGeom>
          <a:noFill/>
          <a:ln w="28575" cap="sq">
            <a:noFill/>
            <a:miter lim="800000"/>
            <a:headEnd type="none" w="sm" len="sm"/>
            <a:tailEnd type="none" w="sm" len="sm"/>
          </a:ln>
        </p:spPr>
        <p:txBody>
          <a:bodyPr wrap="square">
            <a:spAutoFit/>
          </a:bodyPr>
          <a:lstStyle/>
          <a:p>
            <a:pPr>
              <a:spcBef>
                <a:spcPts val="600"/>
              </a:spcBef>
              <a:buSzPct val="80000"/>
              <a:buFont typeface="Wingdings" panose="05000000000000000000" pitchFamily="2" charset="2"/>
              <a:buChar char="§"/>
            </a:pPr>
            <a:r>
              <a:rPr lang="en-US" b="1" dirty="0" err="1">
                <a:solidFill>
                  <a:schemeClr val="accent3">
                    <a:lumMod val="50000"/>
                  </a:schemeClr>
                </a:solidFill>
              </a:rPr>
              <a:t>Diskon</a:t>
            </a:r>
            <a:r>
              <a:rPr lang="en-US" sz="1800" dirty="0">
                <a:solidFill>
                  <a:srgbClr val="008000"/>
                </a:solidFill>
              </a:rPr>
              <a:t> </a:t>
            </a:r>
            <a:r>
              <a:rPr lang="en-US" sz="1800" dirty="0">
                <a:solidFill>
                  <a:schemeClr val="tx1"/>
                </a:solidFill>
              </a:rPr>
              <a:t>— </a:t>
            </a:r>
            <a:r>
              <a:rPr lang="en-US" sz="1800" dirty="0" err="1">
                <a:solidFill>
                  <a:schemeClr val="tx1"/>
                </a:solidFill>
              </a:rPr>
              <a:t>Diskon</a:t>
            </a:r>
            <a:r>
              <a:rPr lang="en-US" sz="1800" dirty="0">
                <a:solidFill>
                  <a:schemeClr val="tx1"/>
                </a:solidFill>
              </a:rPr>
              <a:t> </a:t>
            </a:r>
            <a:r>
              <a:rPr lang="en-US" sz="1800" dirty="0" err="1">
                <a:solidFill>
                  <a:schemeClr val="tx1"/>
                </a:solidFill>
              </a:rPr>
              <a:t>harus</a:t>
            </a:r>
            <a:r>
              <a:rPr lang="en-US" sz="1800" dirty="0">
                <a:solidFill>
                  <a:schemeClr val="tx1"/>
                </a:solidFill>
              </a:rPr>
              <a:t> </a:t>
            </a:r>
            <a:r>
              <a:rPr lang="en-US" sz="1800" dirty="0" err="1">
                <a:solidFill>
                  <a:schemeClr val="tx1"/>
                </a:solidFill>
              </a:rPr>
              <a:t>dikurangkan</a:t>
            </a:r>
            <a:r>
              <a:rPr lang="en-US" sz="1800" dirty="0">
                <a:solidFill>
                  <a:schemeClr val="tx1"/>
                </a:solidFill>
              </a:rPr>
              <a:t> </a:t>
            </a:r>
            <a:r>
              <a:rPr lang="en-US" sz="1800" dirty="0" err="1">
                <a:solidFill>
                  <a:schemeClr val="tx1"/>
                </a:solidFill>
              </a:rPr>
              <a:t>dari</a:t>
            </a:r>
            <a:r>
              <a:rPr lang="en-US" sz="1800" dirty="0">
                <a:solidFill>
                  <a:schemeClr val="tx1"/>
                </a:solidFill>
              </a:rPr>
              <a:t> </a:t>
            </a:r>
            <a:r>
              <a:rPr lang="en-US" sz="1800" dirty="0" err="1">
                <a:solidFill>
                  <a:schemeClr val="tx1"/>
                </a:solidFill>
              </a:rPr>
              <a:t>harga</a:t>
            </a:r>
            <a:r>
              <a:rPr lang="en-US" sz="1800" dirty="0">
                <a:solidFill>
                  <a:schemeClr val="tx1"/>
                </a:solidFill>
              </a:rPr>
              <a:t> </a:t>
            </a:r>
            <a:r>
              <a:rPr lang="en-US" sz="1800" dirty="0" err="1">
                <a:solidFill>
                  <a:schemeClr val="tx1"/>
                </a:solidFill>
              </a:rPr>
              <a:t>perolehan</a:t>
            </a:r>
            <a:r>
              <a:rPr lang="en-US" sz="1800" dirty="0">
                <a:solidFill>
                  <a:schemeClr val="tx1"/>
                </a:solidFill>
              </a:rPr>
              <a:t> </a:t>
            </a:r>
            <a:r>
              <a:rPr lang="en-US" sz="1800" dirty="0" err="1">
                <a:solidFill>
                  <a:schemeClr val="tx1"/>
                </a:solidFill>
              </a:rPr>
              <a:t>aset</a:t>
            </a:r>
            <a:r>
              <a:rPr lang="id-ID" sz="1800" dirty="0">
                <a:solidFill>
                  <a:schemeClr val="tx1"/>
                </a:solidFill>
              </a:rPr>
              <a:t> </a:t>
            </a:r>
            <a:r>
              <a:rPr lang="id-ID" sz="1800" dirty="0">
                <a:solidFill>
                  <a:schemeClr val="tx1"/>
                </a:solidFill>
                <a:sym typeface="Wingdings" pitchFamily="2" charset="2"/>
              </a:rPr>
              <a:t> aset dicatat setelah diskon</a:t>
            </a:r>
            <a:endParaRPr lang="en-US" sz="1800" dirty="0">
              <a:solidFill>
                <a:schemeClr val="tx1"/>
              </a:solidFill>
            </a:endParaRPr>
          </a:p>
          <a:p>
            <a:pPr>
              <a:spcBef>
                <a:spcPts val="600"/>
              </a:spcBef>
              <a:buSzPct val="80000"/>
              <a:buFont typeface="Wingdings" panose="05000000000000000000" pitchFamily="2" charset="2"/>
              <a:buChar char="§"/>
            </a:pPr>
            <a:r>
              <a:rPr lang="en-US" b="1" dirty="0" err="1">
                <a:solidFill>
                  <a:schemeClr val="accent3">
                    <a:lumMod val="50000"/>
                  </a:schemeClr>
                </a:solidFill>
              </a:rPr>
              <a:t>Pembayaran</a:t>
            </a:r>
            <a:r>
              <a:rPr lang="en-US" b="1" dirty="0">
                <a:solidFill>
                  <a:schemeClr val="accent3">
                    <a:lumMod val="50000"/>
                  </a:schemeClr>
                </a:solidFill>
              </a:rPr>
              <a:t> </a:t>
            </a:r>
            <a:r>
              <a:rPr lang="en-US" b="1" dirty="0" err="1">
                <a:solidFill>
                  <a:schemeClr val="accent3">
                    <a:lumMod val="50000"/>
                  </a:schemeClr>
                </a:solidFill>
              </a:rPr>
              <a:t>ditangguhkan</a:t>
            </a:r>
            <a:r>
              <a:rPr lang="en-US" sz="1800" dirty="0">
                <a:solidFill>
                  <a:schemeClr val="tx1"/>
                </a:solidFill>
              </a:rPr>
              <a:t>—  </a:t>
            </a:r>
            <a:r>
              <a:rPr lang="en-US" sz="1800" dirty="0" err="1">
                <a:solidFill>
                  <a:schemeClr val="tx1"/>
                </a:solidFill>
              </a:rPr>
              <a:t>Aset</a:t>
            </a:r>
            <a:r>
              <a:rPr lang="en-US" sz="1800" dirty="0">
                <a:solidFill>
                  <a:schemeClr val="tx1"/>
                </a:solidFill>
              </a:rPr>
              <a:t> yang </a:t>
            </a:r>
            <a:r>
              <a:rPr lang="en-US" sz="1800" dirty="0" err="1">
                <a:solidFill>
                  <a:schemeClr val="tx1"/>
                </a:solidFill>
              </a:rPr>
              <a:t>dibeli</a:t>
            </a:r>
            <a:r>
              <a:rPr lang="en-US" sz="1800" dirty="0">
                <a:solidFill>
                  <a:schemeClr val="tx1"/>
                </a:solidFill>
              </a:rPr>
              <a:t> </a:t>
            </a:r>
            <a:r>
              <a:rPr lang="en-US" sz="1800" dirty="0" err="1">
                <a:solidFill>
                  <a:schemeClr val="tx1"/>
                </a:solidFill>
              </a:rPr>
              <a:t>dengan</a:t>
            </a:r>
            <a:r>
              <a:rPr lang="en-US" sz="1800" dirty="0">
                <a:solidFill>
                  <a:schemeClr val="tx1"/>
                </a:solidFill>
              </a:rPr>
              <a:t> </a:t>
            </a:r>
            <a:r>
              <a:rPr lang="en-US" sz="1800" dirty="0" err="1">
                <a:solidFill>
                  <a:schemeClr val="tx1"/>
                </a:solidFill>
              </a:rPr>
              <a:t>pembayaran</a:t>
            </a:r>
            <a:r>
              <a:rPr lang="en-US" sz="1800" dirty="0">
                <a:solidFill>
                  <a:schemeClr val="tx1"/>
                </a:solidFill>
              </a:rPr>
              <a:t> </a:t>
            </a:r>
            <a:r>
              <a:rPr lang="en-US" sz="1800" dirty="0" err="1">
                <a:solidFill>
                  <a:schemeClr val="tx1"/>
                </a:solidFill>
              </a:rPr>
              <a:t>ditangguhkan</a:t>
            </a:r>
            <a:r>
              <a:rPr lang="en-US" sz="1800" dirty="0">
                <a:solidFill>
                  <a:schemeClr val="tx1"/>
                </a:solidFill>
              </a:rPr>
              <a:t> </a:t>
            </a:r>
            <a:r>
              <a:rPr lang="en-US" sz="1800" dirty="0" err="1">
                <a:solidFill>
                  <a:schemeClr val="tx1"/>
                </a:solidFill>
              </a:rPr>
              <a:t>dinilai</a:t>
            </a:r>
            <a:r>
              <a:rPr lang="en-US" sz="1800" dirty="0">
                <a:solidFill>
                  <a:schemeClr val="tx1"/>
                </a:solidFill>
              </a:rPr>
              <a:t> </a:t>
            </a:r>
            <a:r>
              <a:rPr lang="en-US" sz="1800" dirty="0" err="1">
                <a:solidFill>
                  <a:schemeClr val="tx1"/>
                </a:solidFill>
              </a:rPr>
              <a:t>setara</a:t>
            </a:r>
            <a:r>
              <a:rPr lang="en-US" sz="1800" dirty="0">
                <a:solidFill>
                  <a:schemeClr val="tx1"/>
                </a:solidFill>
              </a:rPr>
              <a:t> </a:t>
            </a:r>
            <a:r>
              <a:rPr lang="en-US" sz="1800" dirty="0" err="1">
                <a:solidFill>
                  <a:schemeClr val="tx1"/>
                </a:solidFill>
              </a:rPr>
              <a:t>nilai</a:t>
            </a:r>
            <a:r>
              <a:rPr lang="en-US" sz="1800" dirty="0">
                <a:solidFill>
                  <a:schemeClr val="tx1"/>
                </a:solidFill>
              </a:rPr>
              <a:t> </a:t>
            </a:r>
            <a:r>
              <a:rPr lang="en-US" sz="1800" dirty="0" err="1">
                <a:solidFill>
                  <a:schemeClr val="tx1"/>
                </a:solidFill>
              </a:rPr>
              <a:t>tunainya</a:t>
            </a:r>
            <a:r>
              <a:rPr lang="en-US" sz="1800" dirty="0">
                <a:solidFill>
                  <a:schemeClr val="tx1"/>
                </a:solidFill>
              </a:rPr>
              <a:t>. </a:t>
            </a:r>
            <a:r>
              <a:rPr lang="en-US" sz="1800" dirty="0" err="1">
                <a:solidFill>
                  <a:schemeClr val="tx1"/>
                </a:solidFill>
              </a:rPr>
              <a:t>Perbedan</a:t>
            </a:r>
            <a:r>
              <a:rPr lang="en-US" sz="1800" dirty="0">
                <a:solidFill>
                  <a:schemeClr val="tx1"/>
                </a:solidFill>
              </a:rPr>
              <a:t> </a:t>
            </a:r>
            <a:r>
              <a:rPr lang="en-US" sz="1800" dirty="0" err="1">
                <a:solidFill>
                  <a:schemeClr val="tx1"/>
                </a:solidFill>
              </a:rPr>
              <a:t>nilai</a:t>
            </a:r>
            <a:r>
              <a:rPr lang="en-US" sz="1800" dirty="0">
                <a:solidFill>
                  <a:schemeClr val="tx1"/>
                </a:solidFill>
              </a:rPr>
              <a:t> </a:t>
            </a:r>
            <a:r>
              <a:rPr lang="en-US" sz="1800" dirty="0" err="1">
                <a:solidFill>
                  <a:schemeClr val="tx1"/>
                </a:solidFill>
              </a:rPr>
              <a:t>tunai</a:t>
            </a:r>
            <a:r>
              <a:rPr lang="en-US" sz="1800" dirty="0">
                <a:solidFill>
                  <a:schemeClr val="tx1"/>
                </a:solidFill>
              </a:rPr>
              <a:t> </a:t>
            </a:r>
            <a:r>
              <a:rPr lang="en-US" sz="1800" dirty="0" err="1">
                <a:solidFill>
                  <a:schemeClr val="tx1"/>
                </a:solidFill>
              </a:rPr>
              <a:t>dengan</a:t>
            </a:r>
            <a:r>
              <a:rPr lang="en-US" sz="1800" dirty="0">
                <a:solidFill>
                  <a:schemeClr val="tx1"/>
                </a:solidFill>
              </a:rPr>
              <a:t> </a:t>
            </a:r>
            <a:r>
              <a:rPr lang="en-US" sz="1800" dirty="0" err="1">
                <a:solidFill>
                  <a:schemeClr val="tx1"/>
                </a:solidFill>
              </a:rPr>
              <a:t>pembayaran</a:t>
            </a:r>
            <a:r>
              <a:rPr lang="en-US" sz="1800" dirty="0">
                <a:solidFill>
                  <a:schemeClr val="tx1"/>
                </a:solidFill>
              </a:rPr>
              <a:t> </a:t>
            </a:r>
            <a:r>
              <a:rPr lang="en-US" sz="1800" dirty="0" err="1">
                <a:solidFill>
                  <a:schemeClr val="tx1"/>
                </a:solidFill>
              </a:rPr>
              <a:t>diakui</a:t>
            </a:r>
            <a:r>
              <a:rPr lang="en-US" sz="1800" dirty="0">
                <a:solidFill>
                  <a:schemeClr val="tx1"/>
                </a:solidFill>
              </a:rPr>
              <a:t> </a:t>
            </a:r>
            <a:r>
              <a:rPr lang="en-US" sz="1800" dirty="0" err="1">
                <a:solidFill>
                  <a:schemeClr val="tx1"/>
                </a:solidFill>
              </a:rPr>
              <a:t>sebagai</a:t>
            </a:r>
            <a:r>
              <a:rPr lang="en-US" sz="1800" dirty="0">
                <a:solidFill>
                  <a:schemeClr val="tx1"/>
                </a:solidFill>
              </a:rPr>
              <a:t> </a:t>
            </a:r>
            <a:r>
              <a:rPr lang="en-US" sz="1800" dirty="0" err="1">
                <a:solidFill>
                  <a:schemeClr val="tx1"/>
                </a:solidFill>
              </a:rPr>
              <a:t>beban</a:t>
            </a:r>
            <a:r>
              <a:rPr lang="en-US" sz="1800" dirty="0">
                <a:solidFill>
                  <a:schemeClr val="tx1"/>
                </a:solidFill>
              </a:rPr>
              <a:t> </a:t>
            </a:r>
            <a:r>
              <a:rPr lang="en-US" sz="1800" dirty="0" err="1">
                <a:solidFill>
                  <a:schemeClr val="tx1"/>
                </a:solidFill>
              </a:rPr>
              <a:t>bunga</a:t>
            </a:r>
            <a:r>
              <a:rPr lang="en-US" sz="1800" dirty="0">
                <a:solidFill>
                  <a:schemeClr val="tx1"/>
                </a:solidFill>
              </a:rPr>
              <a:t>.</a:t>
            </a:r>
          </a:p>
          <a:p>
            <a:pPr>
              <a:spcBef>
                <a:spcPts val="600"/>
              </a:spcBef>
              <a:buSzPct val="80000"/>
              <a:buFont typeface="Wingdings" panose="05000000000000000000" pitchFamily="2" charset="2"/>
              <a:buChar char="§"/>
            </a:pPr>
            <a:r>
              <a:rPr lang="en-US" b="1" dirty="0" err="1">
                <a:solidFill>
                  <a:schemeClr val="accent3">
                    <a:lumMod val="50000"/>
                  </a:schemeClr>
                </a:solidFill>
              </a:rPr>
              <a:t>Pertukaran</a:t>
            </a:r>
            <a:r>
              <a:rPr lang="en-US" b="1" dirty="0">
                <a:solidFill>
                  <a:schemeClr val="accent3">
                    <a:lumMod val="50000"/>
                  </a:schemeClr>
                </a:solidFill>
              </a:rPr>
              <a:t> </a:t>
            </a:r>
            <a:r>
              <a:rPr lang="en-US" b="1" dirty="0" err="1">
                <a:solidFill>
                  <a:schemeClr val="accent3">
                    <a:lumMod val="50000"/>
                  </a:schemeClr>
                </a:solidFill>
              </a:rPr>
              <a:t>aset</a:t>
            </a:r>
            <a:r>
              <a:rPr lang="en-US" b="1" dirty="0">
                <a:solidFill>
                  <a:schemeClr val="accent3">
                    <a:lumMod val="50000"/>
                  </a:schemeClr>
                </a:solidFill>
              </a:rPr>
              <a:t> </a:t>
            </a:r>
            <a:r>
              <a:rPr lang="en-US" sz="1800" dirty="0">
                <a:solidFill>
                  <a:schemeClr val="tx1"/>
                </a:solidFill>
              </a:rPr>
              <a:t>— </a:t>
            </a:r>
            <a:r>
              <a:rPr lang="en-US" sz="1800" dirty="0" err="1">
                <a:solidFill>
                  <a:schemeClr val="tx1"/>
                </a:solidFill>
              </a:rPr>
              <a:t>menggunakan</a:t>
            </a:r>
            <a:r>
              <a:rPr lang="en-US" sz="1800" dirty="0">
                <a:solidFill>
                  <a:schemeClr val="tx1"/>
                </a:solidFill>
              </a:rPr>
              <a:t> </a:t>
            </a:r>
            <a:r>
              <a:rPr lang="en-US" sz="1800" dirty="0" err="1">
                <a:solidFill>
                  <a:schemeClr val="tx1"/>
                </a:solidFill>
              </a:rPr>
              <a:t>nilai</a:t>
            </a:r>
            <a:r>
              <a:rPr lang="en-US" sz="1800" dirty="0">
                <a:solidFill>
                  <a:schemeClr val="tx1"/>
                </a:solidFill>
              </a:rPr>
              <a:t> </a:t>
            </a:r>
            <a:r>
              <a:rPr lang="en-US" sz="1800" dirty="0" err="1">
                <a:solidFill>
                  <a:schemeClr val="tx1"/>
                </a:solidFill>
              </a:rPr>
              <a:t>wajar</a:t>
            </a:r>
            <a:r>
              <a:rPr lang="en-US" sz="1800" dirty="0">
                <a:solidFill>
                  <a:schemeClr val="tx1"/>
                </a:solidFill>
              </a:rPr>
              <a:t> </a:t>
            </a:r>
            <a:r>
              <a:rPr lang="en-US" sz="1800" dirty="0" err="1">
                <a:solidFill>
                  <a:schemeClr val="tx1"/>
                </a:solidFill>
              </a:rPr>
              <a:t>kecuali</a:t>
            </a:r>
            <a:r>
              <a:rPr lang="en-US" sz="1800" dirty="0">
                <a:solidFill>
                  <a:schemeClr val="tx1"/>
                </a:solidFill>
              </a:rPr>
              <a:t> </a:t>
            </a:r>
            <a:r>
              <a:rPr lang="en-US" sz="1800" dirty="0" err="1">
                <a:solidFill>
                  <a:schemeClr val="tx1"/>
                </a:solidFill>
              </a:rPr>
              <a:t>tidak</a:t>
            </a:r>
            <a:r>
              <a:rPr lang="en-US" sz="1800" dirty="0">
                <a:solidFill>
                  <a:schemeClr val="tx1"/>
                </a:solidFill>
              </a:rPr>
              <a:t> </a:t>
            </a:r>
            <a:r>
              <a:rPr lang="en-US" sz="1800" dirty="0" err="1">
                <a:solidFill>
                  <a:schemeClr val="tx1"/>
                </a:solidFill>
              </a:rPr>
              <a:t>ada</a:t>
            </a:r>
            <a:r>
              <a:rPr lang="en-US" sz="1800" dirty="0">
                <a:solidFill>
                  <a:schemeClr val="tx1"/>
                </a:solidFill>
              </a:rPr>
              <a:t> </a:t>
            </a:r>
            <a:r>
              <a:rPr lang="en-US" sz="1800" dirty="0" err="1">
                <a:solidFill>
                  <a:schemeClr val="tx1"/>
                </a:solidFill>
              </a:rPr>
              <a:t>substansi</a:t>
            </a:r>
            <a:r>
              <a:rPr lang="en-US" sz="1800" dirty="0">
                <a:solidFill>
                  <a:schemeClr val="tx1"/>
                </a:solidFill>
              </a:rPr>
              <a:t> </a:t>
            </a:r>
            <a:r>
              <a:rPr lang="en-US" sz="1800" dirty="0" err="1">
                <a:solidFill>
                  <a:schemeClr val="tx1"/>
                </a:solidFill>
              </a:rPr>
              <a:t>ekonomi</a:t>
            </a:r>
            <a:r>
              <a:rPr lang="en-US" sz="1800" dirty="0">
                <a:solidFill>
                  <a:schemeClr val="tx1"/>
                </a:solidFill>
              </a:rPr>
              <a:t> </a:t>
            </a:r>
            <a:r>
              <a:rPr lang="en-US" sz="1800" dirty="0" err="1">
                <a:solidFill>
                  <a:schemeClr val="tx1"/>
                </a:solidFill>
              </a:rPr>
              <a:t>atau</a:t>
            </a:r>
            <a:r>
              <a:rPr lang="en-US" sz="1800" dirty="0">
                <a:solidFill>
                  <a:schemeClr val="tx1"/>
                </a:solidFill>
              </a:rPr>
              <a:t> </a:t>
            </a:r>
            <a:r>
              <a:rPr lang="en-US" sz="1800" dirty="0" err="1">
                <a:solidFill>
                  <a:schemeClr val="tx1"/>
                </a:solidFill>
              </a:rPr>
              <a:t>tidak</a:t>
            </a:r>
            <a:r>
              <a:rPr lang="en-US" sz="1800" dirty="0">
                <a:solidFill>
                  <a:schemeClr val="tx1"/>
                </a:solidFill>
              </a:rPr>
              <a:t> </a:t>
            </a:r>
            <a:r>
              <a:rPr lang="en-US" sz="1800" dirty="0" err="1">
                <a:solidFill>
                  <a:schemeClr val="tx1"/>
                </a:solidFill>
              </a:rPr>
              <a:t>ada</a:t>
            </a:r>
            <a:r>
              <a:rPr lang="en-US" sz="1800" dirty="0">
                <a:solidFill>
                  <a:schemeClr val="tx1"/>
                </a:solidFill>
              </a:rPr>
              <a:t> </a:t>
            </a:r>
            <a:r>
              <a:rPr lang="en-US" sz="1800" dirty="0" err="1">
                <a:solidFill>
                  <a:schemeClr val="tx1"/>
                </a:solidFill>
              </a:rPr>
              <a:t>nilai</a:t>
            </a:r>
            <a:r>
              <a:rPr lang="en-US" sz="1800" dirty="0">
                <a:solidFill>
                  <a:schemeClr val="tx1"/>
                </a:solidFill>
              </a:rPr>
              <a:t> </a:t>
            </a:r>
            <a:r>
              <a:rPr lang="en-US" sz="1800" dirty="0" err="1">
                <a:solidFill>
                  <a:schemeClr val="tx1"/>
                </a:solidFill>
              </a:rPr>
              <a:t>wajar</a:t>
            </a:r>
            <a:r>
              <a:rPr lang="en-US" sz="1800" dirty="0">
                <a:solidFill>
                  <a:schemeClr val="tx1"/>
                </a:solidFill>
              </a:rPr>
              <a:t> yang </a:t>
            </a:r>
            <a:r>
              <a:rPr lang="en-US" sz="1800" dirty="0" err="1">
                <a:solidFill>
                  <a:schemeClr val="tx1"/>
                </a:solidFill>
              </a:rPr>
              <a:t>andal</a:t>
            </a:r>
            <a:r>
              <a:rPr lang="en-US" sz="1800" dirty="0">
                <a:solidFill>
                  <a:schemeClr val="tx1"/>
                </a:solidFill>
              </a:rPr>
              <a:t>.</a:t>
            </a:r>
          </a:p>
          <a:p>
            <a:pPr>
              <a:spcBef>
                <a:spcPts val="600"/>
              </a:spcBef>
              <a:buSzPct val="80000"/>
              <a:buFont typeface="Wingdings" panose="05000000000000000000" pitchFamily="2" charset="2"/>
              <a:buChar char="§"/>
            </a:pPr>
            <a:r>
              <a:rPr lang="en-US" b="1" dirty="0" err="1">
                <a:solidFill>
                  <a:schemeClr val="accent3">
                    <a:lumMod val="50000"/>
                  </a:schemeClr>
                </a:solidFill>
              </a:rPr>
              <a:t>Pembelian</a:t>
            </a:r>
            <a:r>
              <a:rPr lang="en-US" b="1" dirty="0">
                <a:solidFill>
                  <a:schemeClr val="accent3">
                    <a:lumMod val="50000"/>
                  </a:schemeClr>
                </a:solidFill>
              </a:rPr>
              <a:t> </a:t>
            </a:r>
            <a:r>
              <a:rPr lang="en-US" b="1" dirty="0" err="1">
                <a:solidFill>
                  <a:schemeClr val="accent3">
                    <a:lumMod val="50000"/>
                  </a:schemeClr>
                </a:solidFill>
              </a:rPr>
              <a:t>dengan</a:t>
            </a:r>
            <a:r>
              <a:rPr lang="en-US" b="1" dirty="0">
                <a:solidFill>
                  <a:schemeClr val="accent3">
                    <a:lumMod val="50000"/>
                  </a:schemeClr>
                </a:solidFill>
              </a:rPr>
              <a:t> </a:t>
            </a:r>
            <a:r>
              <a:rPr lang="en-US" b="1" dirty="0" err="1">
                <a:solidFill>
                  <a:schemeClr val="accent3">
                    <a:lumMod val="50000"/>
                  </a:schemeClr>
                </a:solidFill>
              </a:rPr>
              <a:t>lumpsum</a:t>
            </a:r>
            <a:r>
              <a:rPr lang="en-US" b="1" dirty="0">
                <a:solidFill>
                  <a:schemeClr val="accent3">
                    <a:lumMod val="50000"/>
                  </a:schemeClr>
                </a:solidFill>
              </a:rPr>
              <a:t> </a:t>
            </a:r>
            <a:r>
              <a:rPr lang="en-US" sz="1800" dirty="0"/>
              <a:t>— </a:t>
            </a:r>
            <a:r>
              <a:rPr lang="en-US" sz="1800" dirty="0" err="1"/>
              <a:t>dialokasikan</a:t>
            </a:r>
            <a:r>
              <a:rPr lang="en-US" sz="1800" dirty="0"/>
              <a:t> </a:t>
            </a:r>
            <a:r>
              <a:rPr lang="en-US" sz="1800" dirty="0" err="1"/>
              <a:t>nilai</a:t>
            </a:r>
            <a:r>
              <a:rPr lang="en-US" sz="1800" dirty="0"/>
              <a:t> total </a:t>
            </a:r>
            <a:r>
              <a:rPr lang="en-US" sz="1800" dirty="0" err="1"/>
              <a:t>biaya</a:t>
            </a:r>
            <a:r>
              <a:rPr lang="en-US" sz="1800" dirty="0"/>
              <a:t> </a:t>
            </a:r>
            <a:r>
              <a:rPr lang="en-US" sz="1800" dirty="0" err="1"/>
              <a:t>perolehan</a:t>
            </a:r>
            <a:r>
              <a:rPr lang="en-US" sz="1800" dirty="0"/>
              <a:t> </a:t>
            </a:r>
            <a:r>
              <a:rPr lang="en-US" sz="1800" dirty="0" err="1"/>
              <a:t>ke</a:t>
            </a:r>
            <a:r>
              <a:rPr lang="en-US" sz="1800" dirty="0"/>
              <a:t> </a:t>
            </a:r>
            <a:r>
              <a:rPr lang="en-US" sz="1800" dirty="0" err="1"/>
              <a:t>masing-masing</a:t>
            </a:r>
            <a:r>
              <a:rPr lang="en-US" sz="1800" dirty="0"/>
              <a:t> </a:t>
            </a:r>
            <a:r>
              <a:rPr lang="en-US" sz="1800" dirty="0" err="1"/>
              <a:t>aset</a:t>
            </a:r>
            <a:r>
              <a:rPr lang="en-US" sz="1800" dirty="0"/>
              <a:t> </a:t>
            </a:r>
            <a:r>
              <a:rPr lang="en-US" sz="1800" dirty="0" err="1"/>
              <a:t>dengan</a:t>
            </a:r>
            <a:r>
              <a:rPr lang="en-US" sz="1800" dirty="0"/>
              <a:t> </a:t>
            </a:r>
            <a:r>
              <a:rPr lang="en-US" sz="1800" dirty="0" err="1"/>
              <a:t>dasar</a:t>
            </a:r>
            <a:r>
              <a:rPr lang="en-US" sz="1800" dirty="0"/>
              <a:t> </a:t>
            </a:r>
            <a:r>
              <a:rPr lang="en-US" sz="1800" dirty="0" err="1"/>
              <a:t>nilai</a:t>
            </a:r>
            <a:r>
              <a:rPr lang="en-US" sz="1800" dirty="0"/>
              <a:t> </a:t>
            </a:r>
            <a:r>
              <a:rPr lang="en-US" sz="1800" dirty="0" err="1"/>
              <a:t>wajar</a:t>
            </a:r>
            <a:r>
              <a:rPr lang="en-US" sz="1800" dirty="0"/>
              <a:t> </a:t>
            </a:r>
            <a:r>
              <a:rPr lang="en-US" sz="1800" dirty="0" err="1"/>
              <a:t>aset</a:t>
            </a:r>
            <a:r>
              <a:rPr lang="en-US" sz="1800" dirty="0"/>
              <a:t>. (</a:t>
            </a:r>
            <a:r>
              <a:rPr lang="en-US" sz="1800" dirty="0" err="1"/>
              <a:t>jika</a:t>
            </a:r>
            <a:r>
              <a:rPr lang="en-US" sz="1800" dirty="0"/>
              <a:t> </a:t>
            </a:r>
            <a:r>
              <a:rPr lang="en-US" sz="1800" dirty="0" err="1"/>
              <a:t>asetnya</a:t>
            </a:r>
            <a:r>
              <a:rPr lang="en-US" sz="1800" dirty="0"/>
              <a:t> </a:t>
            </a:r>
            <a:r>
              <a:rPr lang="en-US" sz="1800" dirty="0" err="1"/>
              <a:t>diklasikan</a:t>
            </a:r>
            <a:r>
              <a:rPr lang="en-US" sz="1800" dirty="0"/>
              <a:t> </a:t>
            </a:r>
            <a:r>
              <a:rPr lang="en-US" sz="1800" dirty="0" err="1"/>
              <a:t>atau</a:t>
            </a:r>
            <a:r>
              <a:rPr lang="en-US" sz="1800" dirty="0"/>
              <a:t> </a:t>
            </a:r>
            <a:r>
              <a:rPr lang="en-US" sz="1800" dirty="0" err="1"/>
              <a:t>memiliki</a:t>
            </a:r>
            <a:r>
              <a:rPr lang="en-US" sz="1800" dirty="0"/>
              <a:t> masa </a:t>
            </a:r>
            <a:r>
              <a:rPr lang="en-US" sz="1800" dirty="0" err="1"/>
              <a:t>manfaat</a:t>
            </a:r>
            <a:r>
              <a:rPr lang="en-US" sz="1800" dirty="0"/>
              <a:t> </a:t>
            </a:r>
            <a:r>
              <a:rPr lang="en-US" sz="1800" dirty="0" err="1"/>
              <a:t>berbeda</a:t>
            </a:r>
            <a:r>
              <a:rPr lang="en-US" sz="1800" dirty="0"/>
              <a:t>).</a:t>
            </a:r>
          </a:p>
          <a:p>
            <a:pPr>
              <a:spcBef>
                <a:spcPts val="600"/>
              </a:spcBef>
              <a:buSzPct val="80000"/>
              <a:buFont typeface="Wingdings" panose="05000000000000000000" pitchFamily="2" charset="2"/>
              <a:buChar char="§"/>
            </a:pPr>
            <a:r>
              <a:rPr lang="en-US" b="1" dirty="0" err="1">
                <a:solidFill>
                  <a:schemeClr val="accent3">
                    <a:lumMod val="50000"/>
                  </a:schemeClr>
                </a:solidFill>
              </a:rPr>
              <a:t>Penerbitan</a:t>
            </a:r>
            <a:r>
              <a:rPr lang="en-US" b="1" dirty="0">
                <a:solidFill>
                  <a:schemeClr val="accent3">
                    <a:lumMod val="50000"/>
                  </a:schemeClr>
                </a:solidFill>
              </a:rPr>
              <a:t> </a:t>
            </a:r>
            <a:r>
              <a:rPr lang="en-US" b="1" dirty="0" err="1">
                <a:solidFill>
                  <a:schemeClr val="accent3">
                    <a:lumMod val="50000"/>
                  </a:schemeClr>
                </a:solidFill>
              </a:rPr>
              <a:t>saham</a:t>
            </a:r>
            <a:r>
              <a:rPr lang="en-US" b="1" dirty="0">
                <a:solidFill>
                  <a:schemeClr val="accent3">
                    <a:lumMod val="50000"/>
                  </a:schemeClr>
                </a:solidFill>
              </a:rPr>
              <a:t> </a:t>
            </a:r>
            <a:r>
              <a:rPr lang="en-US" sz="1800" dirty="0">
                <a:solidFill>
                  <a:schemeClr val="tx1"/>
                </a:solidFill>
              </a:rPr>
              <a:t>— </a:t>
            </a:r>
            <a:r>
              <a:rPr lang="en-US" sz="1800" dirty="0" err="1">
                <a:solidFill>
                  <a:schemeClr val="tx1"/>
                </a:solidFill>
              </a:rPr>
              <a:t>menggunakan</a:t>
            </a:r>
            <a:r>
              <a:rPr lang="en-US" sz="1800" dirty="0">
                <a:solidFill>
                  <a:schemeClr val="tx1"/>
                </a:solidFill>
              </a:rPr>
              <a:t> </a:t>
            </a:r>
            <a:r>
              <a:rPr lang="en-US" sz="1800" dirty="0" err="1">
                <a:solidFill>
                  <a:schemeClr val="tx1"/>
                </a:solidFill>
              </a:rPr>
              <a:t>dasar</a:t>
            </a:r>
            <a:r>
              <a:rPr lang="en-US" sz="1800" dirty="0">
                <a:solidFill>
                  <a:schemeClr val="tx1"/>
                </a:solidFill>
              </a:rPr>
              <a:t> </a:t>
            </a:r>
            <a:r>
              <a:rPr lang="en-US" sz="1800" dirty="0" err="1">
                <a:solidFill>
                  <a:schemeClr val="tx1"/>
                </a:solidFill>
              </a:rPr>
              <a:t>nilai</a:t>
            </a:r>
            <a:r>
              <a:rPr lang="en-US" sz="1800" dirty="0">
                <a:solidFill>
                  <a:schemeClr val="tx1"/>
                </a:solidFill>
              </a:rPr>
              <a:t> </a:t>
            </a:r>
            <a:r>
              <a:rPr lang="en-US" sz="1800" dirty="0" err="1">
                <a:solidFill>
                  <a:schemeClr val="tx1"/>
                </a:solidFill>
              </a:rPr>
              <a:t>wajar</a:t>
            </a:r>
            <a:r>
              <a:rPr lang="en-US" sz="1800" dirty="0">
                <a:solidFill>
                  <a:schemeClr val="tx1"/>
                </a:solidFill>
              </a:rPr>
              <a:t> </a:t>
            </a:r>
            <a:r>
              <a:rPr lang="en-US" sz="1800" dirty="0" err="1">
                <a:solidFill>
                  <a:schemeClr val="tx1"/>
                </a:solidFill>
              </a:rPr>
              <a:t>dari</a:t>
            </a:r>
            <a:r>
              <a:rPr lang="en-US" sz="1800" dirty="0">
                <a:solidFill>
                  <a:schemeClr val="tx1"/>
                </a:solidFill>
              </a:rPr>
              <a:t> </a:t>
            </a:r>
            <a:r>
              <a:rPr lang="en-US" sz="1800" dirty="0" err="1">
                <a:solidFill>
                  <a:schemeClr val="tx1"/>
                </a:solidFill>
              </a:rPr>
              <a:t>saham</a:t>
            </a:r>
            <a:r>
              <a:rPr lang="en-US" sz="1800" dirty="0">
                <a:solidFill>
                  <a:schemeClr val="tx1"/>
                </a:solidFill>
              </a:rPr>
              <a:t> </a:t>
            </a:r>
            <a:r>
              <a:rPr lang="en-US" sz="1800" dirty="0" err="1">
                <a:solidFill>
                  <a:schemeClr val="tx1"/>
                </a:solidFill>
              </a:rPr>
              <a:t>sebagai</a:t>
            </a:r>
            <a:r>
              <a:rPr lang="en-US" sz="1800" dirty="0">
                <a:solidFill>
                  <a:schemeClr val="tx1"/>
                </a:solidFill>
              </a:rPr>
              <a:t> </a:t>
            </a:r>
            <a:r>
              <a:rPr lang="en-US" sz="1800" dirty="0" err="1">
                <a:solidFill>
                  <a:schemeClr val="tx1"/>
                </a:solidFill>
              </a:rPr>
              <a:t>indikator</a:t>
            </a:r>
            <a:r>
              <a:rPr lang="en-US" sz="1800" dirty="0">
                <a:solidFill>
                  <a:schemeClr val="tx1"/>
                </a:solidFill>
              </a:rPr>
              <a:t> </a:t>
            </a:r>
            <a:r>
              <a:rPr lang="en-US" sz="1800" dirty="0" err="1">
                <a:solidFill>
                  <a:schemeClr val="tx1"/>
                </a:solidFill>
              </a:rPr>
              <a:t>nilai</a:t>
            </a:r>
            <a:r>
              <a:rPr lang="en-US" sz="1800" dirty="0">
                <a:solidFill>
                  <a:schemeClr val="tx1"/>
                </a:solidFill>
              </a:rPr>
              <a:t> </a:t>
            </a:r>
            <a:r>
              <a:rPr lang="en-US" sz="1800" dirty="0" err="1"/>
              <a:t>w</a:t>
            </a:r>
            <a:r>
              <a:rPr lang="en-US" sz="1800" dirty="0" err="1">
                <a:solidFill>
                  <a:schemeClr val="tx1"/>
                </a:solidFill>
              </a:rPr>
              <a:t>ajar</a:t>
            </a:r>
            <a:r>
              <a:rPr lang="en-US" sz="1800" dirty="0">
                <a:solidFill>
                  <a:schemeClr val="tx1"/>
                </a:solidFill>
              </a:rPr>
              <a:t> </a:t>
            </a:r>
            <a:r>
              <a:rPr lang="en-US" sz="1800" dirty="0" err="1">
                <a:solidFill>
                  <a:schemeClr val="tx1"/>
                </a:solidFill>
              </a:rPr>
              <a:t>aset</a:t>
            </a:r>
            <a:r>
              <a:rPr lang="en-US" sz="1800" dirty="0">
                <a:solidFill>
                  <a:schemeClr val="tx1"/>
                </a:solidFill>
              </a:rPr>
              <a:t>, </a:t>
            </a:r>
            <a:r>
              <a:rPr lang="en-US" sz="1800" dirty="0" err="1">
                <a:solidFill>
                  <a:schemeClr val="tx1"/>
                </a:solidFill>
              </a:rPr>
              <a:t>jika</a:t>
            </a:r>
            <a:r>
              <a:rPr lang="en-US" sz="1800" dirty="0">
                <a:solidFill>
                  <a:schemeClr val="tx1"/>
                </a:solidFill>
              </a:rPr>
              <a:t> </a:t>
            </a:r>
            <a:r>
              <a:rPr lang="en-US" sz="1800" dirty="0" err="1">
                <a:solidFill>
                  <a:schemeClr val="tx1"/>
                </a:solidFill>
              </a:rPr>
              <a:t>nilai</a:t>
            </a:r>
            <a:r>
              <a:rPr lang="en-US" sz="1800" dirty="0">
                <a:solidFill>
                  <a:schemeClr val="tx1"/>
                </a:solidFill>
              </a:rPr>
              <a:t> </a:t>
            </a:r>
            <a:r>
              <a:rPr lang="en-US" sz="1800" dirty="0" err="1">
                <a:solidFill>
                  <a:schemeClr val="tx1"/>
                </a:solidFill>
              </a:rPr>
              <a:t>saha</a:t>
            </a:r>
            <a:r>
              <a:rPr lang="en-US" sz="1800" dirty="0" err="1"/>
              <a:t>m</a:t>
            </a:r>
            <a:r>
              <a:rPr lang="en-US" sz="1800" dirty="0"/>
              <a:t> </a:t>
            </a:r>
            <a:r>
              <a:rPr lang="en-US" sz="1800" dirty="0" err="1"/>
              <a:t>dapat</a:t>
            </a:r>
            <a:r>
              <a:rPr lang="en-US" sz="1800" dirty="0"/>
              <a:t> </a:t>
            </a:r>
            <a:r>
              <a:rPr lang="en-US" sz="1800" dirty="0" err="1"/>
              <a:t>diandalkan</a:t>
            </a:r>
            <a:r>
              <a:rPr lang="en-US" sz="1800" dirty="0">
                <a:solidFill>
                  <a:schemeClr val="tx1"/>
                </a:solidFill>
              </a:rPr>
              <a:t>. </a:t>
            </a:r>
          </a:p>
          <a:p>
            <a:pPr lvl="1">
              <a:spcBef>
                <a:spcPts val="300"/>
              </a:spcBef>
              <a:buSzPct val="80000"/>
              <a:buFont typeface="Wingdings" panose="05000000000000000000" pitchFamily="2" charset="2"/>
              <a:buChar char="§"/>
            </a:pPr>
            <a:r>
              <a:rPr lang="en-US" sz="1800" dirty="0">
                <a:solidFill>
                  <a:schemeClr val="tx1"/>
                </a:solidFill>
              </a:rPr>
              <a:t>Mana yang </a:t>
            </a:r>
            <a:r>
              <a:rPr lang="en-US" sz="1800" dirty="0" err="1">
                <a:solidFill>
                  <a:schemeClr val="tx1"/>
                </a:solidFill>
              </a:rPr>
              <a:t>lebih</a:t>
            </a:r>
            <a:r>
              <a:rPr lang="en-US" sz="1800" dirty="0">
                <a:solidFill>
                  <a:schemeClr val="tx1"/>
                </a:solidFill>
              </a:rPr>
              <a:t> </a:t>
            </a:r>
            <a:r>
              <a:rPr lang="en-US" sz="1800" dirty="0" err="1">
                <a:solidFill>
                  <a:schemeClr val="tx1"/>
                </a:solidFill>
              </a:rPr>
              <a:t>andal</a:t>
            </a:r>
            <a:r>
              <a:rPr lang="en-US" sz="1800" dirty="0">
                <a:solidFill>
                  <a:schemeClr val="tx1"/>
                </a:solidFill>
              </a:rPr>
              <a:t> </a:t>
            </a:r>
            <a:r>
              <a:rPr lang="en-US" sz="1800" dirty="0" err="1">
                <a:solidFill>
                  <a:schemeClr val="tx1"/>
                </a:solidFill>
              </a:rPr>
              <a:t>antara</a:t>
            </a:r>
            <a:r>
              <a:rPr lang="en-US" sz="1800" dirty="0">
                <a:solidFill>
                  <a:schemeClr val="tx1"/>
                </a:solidFill>
              </a:rPr>
              <a:t> </a:t>
            </a:r>
            <a:r>
              <a:rPr lang="en-US" sz="1800" dirty="0" err="1">
                <a:solidFill>
                  <a:schemeClr val="tx1"/>
                </a:solidFill>
              </a:rPr>
              <a:t>nilai</a:t>
            </a:r>
            <a:r>
              <a:rPr lang="en-US" sz="1800" dirty="0">
                <a:solidFill>
                  <a:schemeClr val="tx1"/>
                </a:solidFill>
              </a:rPr>
              <a:t> </a:t>
            </a:r>
            <a:r>
              <a:rPr lang="en-US" sz="1800" dirty="0" err="1">
                <a:solidFill>
                  <a:schemeClr val="tx1"/>
                </a:solidFill>
              </a:rPr>
              <a:t>wajar</a:t>
            </a:r>
            <a:r>
              <a:rPr lang="en-US" sz="1800" dirty="0">
                <a:solidFill>
                  <a:schemeClr val="tx1"/>
                </a:solidFill>
              </a:rPr>
              <a:t> </a:t>
            </a:r>
            <a:r>
              <a:rPr lang="en-US" sz="1800" dirty="0" err="1">
                <a:solidFill>
                  <a:schemeClr val="tx1"/>
                </a:solidFill>
              </a:rPr>
              <a:t>saham</a:t>
            </a:r>
            <a:r>
              <a:rPr lang="en-US" sz="1800" dirty="0">
                <a:solidFill>
                  <a:schemeClr val="tx1"/>
                </a:solidFill>
              </a:rPr>
              <a:t> </a:t>
            </a:r>
            <a:r>
              <a:rPr lang="en-US" sz="1800" dirty="0" err="1">
                <a:solidFill>
                  <a:schemeClr val="tx1"/>
                </a:solidFill>
              </a:rPr>
              <a:t>atau</a:t>
            </a:r>
            <a:r>
              <a:rPr lang="en-US" sz="1800" dirty="0">
                <a:solidFill>
                  <a:schemeClr val="tx1"/>
                </a:solidFill>
              </a:rPr>
              <a:t> </a:t>
            </a:r>
            <a:r>
              <a:rPr lang="en-US" sz="1800" dirty="0" err="1">
                <a:solidFill>
                  <a:schemeClr val="tx1"/>
                </a:solidFill>
              </a:rPr>
              <a:t>aset</a:t>
            </a:r>
            <a:r>
              <a:rPr lang="en-US" sz="1800" dirty="0">
                <a:solidFill>
                  <a:schemeClr val="tx1"/>
                </a:solidFill>
              </a:rPr>
              <a:t>. </a:t>
            </a:r>
          </a:p>
          <a:p>
            <a:pPr lvl="1">
              <a:spcBef>
                <a:spcPts val="300"/>
              </a:spcBef>
              <a:buSzPct val="80000"/>
              <a:buFont typeface="Wingdings" panose="05000000000000000000" pitchFamily="2" charset="2"/>
              <a:buChar char="§"/>
            </a:pPr>
            <a:r>
              <a:rPr lang="en-US" sz="1800" dirty="0" err="1">
                <a:solidFill>
                  <a:schemeClr val="tx1"/>
                </a:solidFill>
              </a:rPr>
              <a:t>Jika</a:t>
            </a:r>
            <a:r>
              <a:rPr lang="en-US" sz="1800" dirty="0">
                <a:solidFill>
                  <a:schemeClr val="tx1"/>
                </a:solidFill>
              </a:rPr>
              <a:t> </a:t>
            </a:r>
            <a:r>
              <a:rPr lang="en-US" sz="1800" dirty="0" err="1">
                <a:solidFill>
                  <a:schemeClr val="tx1"/>
                </a:solidFill>
              </a:rPr>
              <a:t>keduanya</a:t>
            </a:r>
            <a:r>
              <a:rPr lang="en-US" sz="1800" dirty="0">
                <a:solidFill>
                  <a:schemeClr val="tx1"/>
                </a:solidFill>
              </a:rPr>
              <a:t> </a:t>
            </a:r>
            <a:r>
              <a:rPr lang="en-US" sz="1800" dirty="0" err="1">
                <a:solidFill>
                  <a:schemeClr val="tx1"/>
                </a:solidFill>
              </a:rPr>
              <a:t>andal</a:t>
            </a:r>
            <a:r>
              <a:rPr lang="en-US" sz="1800" dirty="0">
                <a:solidFill>
                  <a:schemeClr val="tx1"/>
                </a:solidFill>
              </a:rPr>
              <a:t> </a:t>
            </a:r>
            <a:r>
              <a:rPr lang="en-US" sz="1800" dirty="0" err="1">
                <a:solidFill>
                  <a:schemeClr val="tx1"/>
                </a:solidFill>
              </a:rPr>
              <a:t>maka</a:t>
            </a:r>
            <a:r>
              <a:rPr lang="en-US" sz="1800" dirty="0">
                <a:solidFill>
                  <a:schemeClr val="tx1"/>
                </a:solidFill>
              </a:rPr>
              <a:t> </a:t>
            </a:r>
            <a:r>
              <a:rPr lang="en-US" sz="1800" dirty="0" err="1">
                <a:solidFill>
                  <a:schemeClr val="tx1"/>
                </a:solidFill>
              </a:rPr>
              <a:t>nilai</a:t>
            </a:r>
            <a:r>
              <a:rPr lang="en-US" sz="1800" dirty="0">
                <a:solidFill>
                  <a:schemeClr val="tx1"/>
                </a:solidFill>
              </a:rPr>
              <a:t> </a:t>
            </a:r>
            <a:r>
              <a:rPr lang="en-US" sz="1800" dirty="0" err="1">
                <a:solidFill>
                  <a:schemeClr val="tx1"/>
                </a:solidFill>
              </a:rPr>
              <a:t>wajar</a:t>
            </a:r>
            <a:r>
              <a:rPr lang="en-US" sz="1800" dirty="0">
                <a:solidFill>
                  <a:schemeClr val="tx1"/>
                </a:solidFill>
              </a:rPr>
              <a:t> </a:t>
            </a:r>
            <a:r>
              <a:rPr lang="en-US" sz="1800" dirty="0" err="1">
                <a:solidFill>
                  <a:schemeClr val="tx1"/>
                </a:solidFill>
              </a:rPr>
              <a:t>aset</a:t>
            </a:r>
            <a:r>
              <a:rPr lang="en-US" sz="1800" dirty="0">
                <a:solidFill>
                  <a:schemeClr val="tx1"/>
                </a:solidFill>
              </a:rPr>
              <a:t> yang </a:t>
            </a:r>
            <a:r>
              <a:rPr lang="en-US" sz="1800" dirty="0" err="1">
                <a:solidFill>
                  <a:schemeClr val="tx1"/>
                </a:solidFill>
              </a:rPr>
              <a:t>diserahkan</a:t>
            </a:r>
            <a:r>
              <a:rPr lang="en-US" sz="1800" dirty="0">
                <a:solidFill>
                  <a:schemeClr val="tx1"/>
                </a:solidFill>
              </a:rPr>
              <a:t> </a:t>
            </a:r>
            <a:r>
              <a:rPr lang="en-US" sz="1800" dirty="0" err="1">
                <a:solidFill>
                  <a:schemeClr val="tx1"/>
                </a:solidFill>
              </a:rPr>
              <a:t>digunakan</a:t>
            </a:r>
            <a:r>
              <a:rPr lang="en-US" sz="1800" dirty="0">
                <a:solidFill>
                  <a:schemeClr val="tx1"/>
                </a:solidFill>
              </a:rPr>
              <a:t> </a:t>
            </a:r>
            <a:r>
              <a:rPr lang="en-US" sz="1800" dirty="0" err="1">
                <a:solidFill>
                  <a:schemeClr val="tx1"/>
                </a:solidFill>
              </a:rPr>
              <a:t>untuk</a:t>
            </a:r>
            <a:r>
              <a:rPr lang="en-US" sz="1800" dirty="0">
                <a:solidFill>
                  <a:schemeClr val="tx1"/>
                </a:solidFill>
              </a:rPr>
              <a:t> </a:t>
            </a:r>
            <a:r>
              <a:rPr lang="en-US" sz="1800" dirty="0" err="1">
                <a:solidFill>
                  <a:schemeClr val="tx1"/>
                </a:solidFill>
              </a:rPr>
              <a:t>mengukur</a:t>
            </a:r>
            <a:r>
              <a:rPr lang="en-US" sz="1800" dirty="0">
                <a:solidFill>
                  <a:schemeClr val="tx1"/>
                </a:solidFill>
              </a:rPr>
              <a:t> </a:t>
            </a:r>
            <a:r>
              <a:rPr lang="en-US" sz="1800" dirty="0" err="1">
                <a:solidFill>
                  <a:schemeClr val="tx1"/>
                </a:solidFill>
              </a:rPr>
              <a:t>aset</a:t>
            </a:r>
            <a:r>
              <a:rPr lang="en-US" sz="1800" dirty="0">
                <a:solidFill>
                  <a:schemeClr val="tx1"/>
                </a:solidFill>
              </a:rPr>
              <a:t> yang </a:t>
            </a:r>
            <a:r>
              <a:rPr lang="en-US" sz="1800" dirty="0" err="1">
                <a:solidFill>
                  <a:schemeClr val="tx1"/>
                </a:solidFill>
              </a:rPr>
              <a:t>diterima</a:t>
            </a:r>
            <a:r>
              <a:rPr lang="en-US" sz="1800" dirty="0">
                <a:solidFill>
                  <a:schemeClr val="tx1"/>
                </a:solidFill>
              </a:rPr>
              <a:t>.</a:t>
            </a:r>
          </a:p>
          <a:p>
            <a:pPr>
              <a:spcBef>
                <a:spcPts val="600"/>
              </a:spcBef>
              <a:buSzPct val="80000"/>
              <a:buFont typeface="Wingdings" panose="05000000000000000000" pitchFamily="2" charset="2"/>
              <a:buChar char="§"/>
            </a:pPr>
            <a:r>
              <a:rPr lang="en-US" b="1" dirty="0" err="1">
                <a:solidFill>
                  <a:schemeClr val="accent3">
                    <a:lumMod val="50000"/>
                  </a:schemeClr>
                </a:solidFill>
              </a:rPr>
              <a:t>Hibah</a:t>
            </a:r>
            <a:r>
              <a:rPr lang="en-US" b="1" dirty="0">
                <a:solidFill>
                  <a:schemeClr val="accent3">
                    <a:lumMod val="50000"/>
                  </a:schemeClr>
                </a:solidFill>
              </a:rPr>
              <a:t> </a:t>
            </a:r>
            <a:r>
              <a:rPr lang="en-US" b="1" dirty="0" err="1">
                <a:solidFill>
                  <a:schemeClr val="accent3">
                    <a:lumMod val="50000"/>
                  </a:schemeClr>
                </a:solidFill>
              </a:rPr>
              <a:t>pemerintah</a:t>
            </a:r>
            <a:r>
              <a:rPr lang="en-US" b="1" dirty="0">
                <a:solidFill>
                  <a:schemeClr val="accent3">
                    <a:lumMod val="50000"/>
                  </a:schemeClr>
                </a:solidFill>
              </a:rPr>
              <a:t> </a:t>
            </a:r>
            <a:r>
              <a:rPr lang="en-US" sz="1800" dirty="0"/>
              <a:t>— </a:t>
            </a:r>
            <a:r>
              <a:rPr lang="en-US" sz="1800" dirty="0" err="1"/>
              <a:t>tidak</a:t>
            </a:r>
            <a:r>
              <a:rPr lang="en-US" sz="1800" dirty="0"/>
              <a:t> </a:t>
            </a:r>
            <a:r>
              <a:rPr lang="en-US" sz="1800" dirty="0" err="1"/>
              <a:t>boleh</a:t>
            </a:r>
            <a:r>
              <a:rPr lang="en-US" sz="1800" dirty="0"/>
              <a:t> </a:t>
            </a:r>
            <a:r>
              <a:rPr lang="en-US" sz="1800" dirty="0" err="1"/>
              <a:t>diakui</a:t>
            </a:r>
            <a:r>
              <a:rPr lang="en-US" sz="1800" dirty="0"/>
              <a:t> </a:t>
            </a:r>
            <a:r>
              <a:rPr lang="en-US" sz="1800" dirty="0" err="1"/>
              <a:t>sampai</a:t>
            </a:r>
            <a:r>
              <a:rPr lang="en-US" sz="1800" dirty="0"/>
              <a:t> </a:t>
            </a:r>
            <a:r>
              <a:rPr lang="en-US" sz="1800" dirty="0" err="1"/>
              <a:t>diperoleh</a:t>
            </a:r>
            <a:r>
              <a:rPr lang="en-US" sz="1800" dirty="0"/>
              <a:t> </a:t>
            </a:r>
            <a:r>
              <a:rPr lang="en-US" sz="1800" dirty="0" err="1"/>
              <a:t>keyakinan</a:t>
            </a:r>
            <a:r>
              <a:rPr lang="en-US" sz="1800" dirty="0"/>
              <a:t> </a:t>
            </a:r>
            <a:r>
              <a:rPr lang="en-US" sz="1800" dirty="0" err="1"/>
              <a:t>bahwa</a:t>
            </a:r>
            <a:r>
              <a:rPr lang="en-US" sz="1800" dirty="0"/>
              <a:t> </a:t>
            </a:r>
            <a:r>
              <a:rPr lang="en-US" sz="1800" dirty="0" err="1"/>
              <a:t>entitas</a:t>
            </a:r>
            <a:r>
              <a:rPr lang="en-US" sz="1800" dirty="0"/>
              <a:t> </a:t>
            </a:r>
            <a:r>
              <a:rPr lang="en-US" sz="1800" dirty="0" err="1"/>
              <a:t>memenuhi</a:t>
            </a:r>
            <a:r>
              <a:rPr lang="en-US" sz="1800" dirty="0"/>
              <a:t> </a:t>
            </a:r>
            <a:r>
              <a:rPr lang="en-US" sz="1800" dirty="0" err="1"/>
              <a:t>persyaratan</a:t>
            </a:r>
            <a:r>
              <a:rPr lang="en-US" sz="1800" dirty="0"/>
              <a:t> dan </a:t>
            </a:r>
            <a:r>
              <a:rPr lang="en-US" sz="1800" dirty="0" err="1"/>
              <a:t>hibah</a:t>
            </a:r>
            <a:r>
              <a:rPr lang="en-US" sz="1800" dirty="0"/>
              <a:t> </a:t>
            </a:r>
            <a:r>
              <a:rPr lang="en-US" sz="1800" dirty="0" err="1"/>
              <a:t>akan</a:t>
            </a:r>
            <a:r>
              <a:rPr lang="en-US" sz="1800" dirty="0"/>
              <a:t> </a:t>
            </a:r>
            <a:r>
              <a:rPr lang="en-US" sz="1800" dirty="0" err="1"/>
              <a:t>diperoleh</a:t>
            </a:r>
            <a:r>
              <a:rPr lang="en-US" sz="1800" dirty="0"/>
              <a:t>.</a:t>
            </a:r>
          </a:p>
          <a:p>
            <a:pPr>
              <a:spcBef>
                <a:spcPts val="900"/>
              </a:spcBef>
              <a:buSzPct val="80000"/>
              <a:buFont typeface="Wingdings" panose="05000000000000000000" pitchFamily="2" charset="2"/>
              <a:buChar char="§"/>
            </a:pPr>
            <a:endParaRPr lang="en-US" sz="1800" dirty="0"/>
          </a:p>
        </p:txBody>
      </p:sp>
    </p:spTree>
    <p:extLst>
      <p:ext uri="{BB962C8B-B14F-4D97-AF65-F5344CB8AC3E}">
        <p14:creationId xmlns:p14="http://schemas.microsoft.com/office/powerpoint/2010/main" val="2460738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266858" y="476772"/>
            <a:ext cx="5010355" cy="768000"/>
          </a:xfrm>
        </p:spPr>
        <p:txBody>
          <a:bodyPr>
            <a:noAutofit/>
          </a:bodyPr>
          <a:lstStyle/>
          <a:p>
            <a:r>
              <a:rPr lang="en-US" sz="4000" b="1" dirty="0" err="1">
                <a:latin typeface="Fjalla One" panose="02000506040000020004" pitchFamily="2" charset="0"/>
              </a:rPr>
              <a:t>Pertukaran</a:t>
            </a:r>
            <a:r>
              <a:rPr lang="en-US" sz="4000" b="1" dirty="0">
                <a:latin typeface="Fjalla One" panose="02000506040000020004" pitchFamily="2" charset="0"/>
              </a:rPr>
              <a:t> </a:t>
            </a:r>
            <a:r>
              <a:rPr lang="en-US" sz="4000" b="1" dirty="0" err="1">
                <a:latin typeface="Fjalla One" panose="02000506040000020004" pitchFamily="2" charset="0"/>
              </a:rPr>
              <a:t>Aset</a:t>
            </a:r>
            <a:endParaRPr lang="en-US" sz="4000" b="1" dirty="0">
              <a:solidFill>
                <a:srgbClr val="66FFFF"/>
              </a:solidFill>
              <a:latin typeface="Fjalla One" panose="02000506040000020004" pitchFamily="2" charset="0"/>
            </a:endParaRPr>
          </a:p>
        </p:txBody>
      </p:sp>
      <p:sp>
        <p:nvSpPr>
          <p:cNvPr id="6" name="Rectangle 3"/>
          <p:cNvSpPr txBox="1">
            <a:spLocks noChangeArrowheads="1"/>
          </p:cNvSpPr>
          <p:nvPr/>
        </p:nvSpPr>
        <p:spPr bwMode="auto">
          <a:xfrm>
            <a:off x="1987012" y="4573230"/>
            <a:ext cx="5791200" cy="957282"/>
          </a:xfrm>
          <a:prstGeom prst="rect">
            <a:avLst/>
          </a:prstGeom>
          <a:solidFill>
            <a:schemeClr val="accent2">
              <a:lumMod val="20000"/>
              <a:lumOff val="80000"/>
            </a:schemeClr>
          </a:solidFill>
          <a:ln w="9525">
            <a:noFill/>
            <a:miter lim="800000"/>
            <a:headEnd/>
            <a:tailEnd/>
          </a:ln>
        </p:spPr>
        <p:txBody>
          <a:bodyPr anchor="ctr" anchorCtr="0"/>
          <a:lstStyle/>
          <a:p>
            <a:pPr marL="120650" algn="just">
              <a:lnSpc>
                <a:spcPct val="90000"/>
              </a:lnSpc>
              <a:spcBef>
                <a:spcPts val="1200"/>
              </a:spcBef>
              <a:spcAft>
                <a:spcPts val="1200"/>
              </a:spcAft>
              <a:tabLst>
                <a:tab pos="8223250" algn="r"/>
              </a:tabLst>
              <a:defRPr/>
            </a:pPr>
            <a:r>
              <a:rPr lang="en-GB" sz="2400" kern="0" dirty="0" err="1">
                <a:latin typeface="Calibri" panose="020F0502020204030204" pitchFamily="34" charset="0"/>
                <a:cs typeface="Calibri" panose="020F0502020204030204" pitchFamily="34" charset="0"/>
              </a:rPr>
              <a:t>Biaya</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perolehannya</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diukur</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dengan</a:t>
            </a:r>
            <a:r>
              <a:rPr lang="en-GB" sz="2400" kern="0" dirty="0">
                <a:latin typeface="Calibri" panose="020F0502020204030204" pitchFamily="34" charset="0"/>
                <a:cs typeface="Calibri" panose="020F0502020204030204" pitchFamily="34" charset="0"/>
              </a:rPr>
              <a:t> </a:t>
            </a:r>
            <a:r>
              <a:rPr lang="en-GB" sz="2400" u="sng" kern="0" dirty="0" err="1">
                <a:solidFill>
                  <a:srgbClr val="C00000"/>
                </a:solidFill>
                <a:latin typeface="Calibri" panose="020F0502020204030204" pitchFamily="34" charset="0"/>
                <a:cs typeface="Calibri" panose="020F0502020204030204" pitchFamily="34" charset="0"/>
              </a:rPr>
              <a:t>jumlah</a:t>
            </a:r>
            <a:r>
              <a:rPr lang="en-GB" sz="2400" u="sng" kern="0" dirty="0">
                <a:solidFill>
                  <a:srgbClr val="C00000"/>
                </a:solidFill>
                <a:latin typeface="Calibri" panose="020F0502020204030204" pitchFamily="34" charset="0"/>
                <a:cs typeface="Calibri" panose="020F0502020204030204" pitchFamily="34" charset="0"/>
              </a:rPr>
              <a:t> </a:t>
            </a:r>
            <a:r>
              <a:rPr lang="en-GB" sz="2400" u="sng" kern="0" dirty="0" err="1">
                <a:solidFill>
                  <a:srgbClr val="C00000"/>
                </a:solidFill>
                <a:latin typeface="Calibri" panose="020F0502020204030204" pitchFamily="34" charset="0"/>
                <a:cs typeface="Calibri" panose="020F0502020204030204" pitchFamily="34" charset="0"/>
              </a:rPr>
              <a:t>tercatat</a:t>
            </a:r>
            <a:r>
              <a:rPr lang="en-GB" sz="2400" u="sng" kern="0" dirty="0">
                <a:solidFill>
                  <a:srgbClr val="C00000"/>
                </a:solidFill>
                <a:latin typeface="Calibri" panose="020F0502020204030204" pitchFamily="34" charset="0"/>
                <a:cs typeface="Calibri" panose="020F0502020204030204" pitchFamily="34" charset="0"/>
              </a:rPr>
              <a:t> </a:t>
            </a:r>
            <a:r>
              <a:rPr lang="en-GB" sz="2400" u="sng" kern="0" dirty="0" err="1">
                <a:solidFill>
                  <a:srgbClr val="C00000"/>
                </a:solidFill>
                <a:latin typeface="Calibri" panose="020F0502020204030204" pitchFamily="34" charset="0"/>
                <a:cs typeface="Calibri" panose="020F0502020204030204" pitchFamily="34" charset="0"/>
              </a:rPr>
              <a:t>dari</a:t>
            </a:r>
            <a:r>
              <a:rPr lang="en-GB" sz="2400" u="sng" kern="0" dirty="0">
                <a:solidFill>
                  <a:srgbClr val="C00000"/>
                </a:solidFill>
                <a:latin typeface="Calibri" panose="020F0502020204030204" pitchFamily="34" charset="0"/>
                <a:cs typeface="Calibri" panose="020F0502020204030204" pitchFamily="34" charset="0"/>
              </a:rPr>
              <a:t> </a:t>
            </a:r>
            <a:r>
              <a:rPr lang="en-GB" sz="2400" u="sng" kern="0" dirty="0" err="1">
                <a:solidFill>
                  <a:srgbClr val="C00000"/>
                </a:solidFill>
                <a:latin typeface="Calibri" panose="020F0502020204030204" pitchFamily="34" charset="0"/>
                <a:cs typeface="Calibri" panose="020F0502020204030204" pitchFamily="34" charset="0"/>
              </a:rPr>
              <a:t>aset</a:t>
            </a:r>
            <a:r>
              <a:rPr lang="en-GB" sz="2400" u="sng" kern="0" dirty="0">
                <a:solidFill>
                  <a:srgbClr val="C00000"/>
                </a:solidFill>
                <a:latin typeface="Calibri" panose="020F0502020204030204" pitchFamily="34" charset="0"/>
                <a:cs typeface="Calibri" panose="020F0502020204030204" pitchFamily="34" charset="0"/>
              </a:rPr>
              <a:t> yang </a:t>
            </a:r>
            <a:r>
              <a:rPr lang="en-GB" sz="2400" u="sng" kern="0" dirty="0" err="1">
                <a:solidFill>
                  <a:srgbClr val="C00000"/>
                </a:solidFill>
                <a:latin typeface="Calibri" panose="020F0502020204030204" pitchFamily="34" charset="0"/>
                <a:cs typeface="Calibri" panose="020F0502020204030204" pitchFamily="34" charset="0"/>
              </a:rPr>
              <a:t>diserahkan</a:t>
            </a:r>
            <a:r>
              <a:rPr lang="en-GB" sz="2400" kern="0" dirty="0">
                <a:solidFill>
                  <a:srgbClr val="C00000"/>
                </a:solidFill>
                <a:latin typeface="Calibri" panose="020F0502020204030204" pitchFamily="34" charset="0"/>
                <a:cs typeface="Calibri" panose="020F0502020204030204" pitchFamily="34" charset="0"/>
              </a:rPr>
              <a:t>.</a:t>
            </a:r>
          </a:p>
        </p:txBody>
      </p:sp>
      <p:sp>
        <p:nvSpPr>
          <p:cNvPr id="7" name="AutoShape 4"/>
          <p:cNvSpPr>
            <a:spLocks noChangeArrowheads="1"/>
          </p:cNvSpPr>
          <p:nvPr/>
        </p:nvSpPr>
        <p:spPr bwMode="auto">
          <a:xfrm>
            <a:off x="7947176" y="1818313"/>
            <a:ext cx="2724128" cy="757894"/>
          </a:xfrm>
          <a:prstGeom prst="roundRect">
            <a:avLst>
              <a:gd name="adj" fmla="val 13449"/>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lnSpc>
                <a:spcPct val="90000"/>
              </a:lnSpc>
              <a:spcBef>
                <a:spcPct val="0"/>
              </a:spcBef>
              <a:buFontTx/>
              <a:buNone/>
              <a:defRPr/>
            </a:pPr>
            <a:r>
              <a:rPr lang="en-US" sz="2400" b="1" dirty="0">
                <a:solidFill>
                  <a:schemeClr val="tx1"/>
                </a:solidFill>
                <a:latin typeface="Calibri" panose="020F0502020204030204" pitchFamily="34" charset="0"/>
                <a:cs typeface="Calibri" panose="020F0502020204030204" pitchFamily="34" charset="0"/>
              </a:rPr>
              <a:t>Nilai </a:t>
            </a:r>
            <a:r>
              <a:rPr lang="en-US" sz="2400" b="1" dirty="0" err="1">
                <a:solidFill>
                  <a:schemeClr val="tx1"/>
                </a:solidFill>
                <a:latin typeface="Calibri" panose="020F0502020204030204" pitchFamily="34" charset="0"/>
                <a:cs typeface="Calibri" panose="020F0502020204030204" pitchFamily="34" charset="0"/>
              </a:rPr>
              <a:t>Wajar</a:t>
            </a:r>
            <a:endParaRPr lang="en-US" sz="2400" b="1" dirty="0">
              <a:solidFill>
                <a:schemeClr val="tx1"/>
              </a:solidFill>
              <a:latin typeface="Calibri" panose="020F0502020204030204" pitchFamily="34" charset="0"/>
              <a:cs typeface="Calibri" panose="020F0502020204030204" pitchFamily="34" charset="0"/>
            </a:endParaRPr>
          </a:p>
        </p:txBody>
      </p:sp>
      <p:sp>
        <p:nvSpPr>
          <p:cNvPr id="8" name="AutoShape 5"/>
          <p:cNvSpPr>
            <a:spLocks noChangeArrowheads="1"/>
          </p:cNvSpPr>
          <p:nvPr/>
        </p:nvSpPr>
        <p:spPr bwMode="auto">
          <a:xfrm>
            <a:off x="7947176" y="3729925"/>
            <a:ext cx="2724128" cy="742960"/>
          </a:xfrm>
          <a:prstGeom prst="roundRect">
            <a:avLst>
              <a:gd name="adj" fmla="val 13449"/>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lnSpc>
                <a:spcPct val="90000"/>
              </a:lnSpc>
              <a:spcBef>
                <a:spcPct val="0"/>
              </a:spcBef>
              <a:buFontTx/>
              <a:buNone/>
              <a:defRPr/>
            </a:pPr>
            <a:r>
              <a:rPr lang="en-US" sz="2400" b="1" dirty="0">
                <a:solidFill>
                  <a:schemeClr val="tx1"/>
                </a:solidFill>
                <a:latin typeface="Calibri" panose="020F0502020204030204" pitchFamily="34" charset="0"/>
                <a:cs typeface="Calibri" panose="020F0502020204030204" pitchFamily="34" charset="0"/>
              </a:rPr>
              <a:t>Nilai </a:t>
            </a:r>
            <a:r>
              <a:rPr lang="en-US" sz="2400" b="1" dirty="0" err="1">
                <a:solidFill>
                  <a:schemeClr val="tx1"/>
                </a:solidFill>
                <a:latin typeface="Calibri" panose="020F0502020204030204" pitchFamily="34" charset="0"/>
                <a:cs typeface="Calibri" panose="020F0502020204030204" pitchFamily="34" charset="0"/>
              </a:rPr>
              <a:t>tercatat</a:t>
            </a:r>
            <a:r>
              <a:rPr lang="en-US" sz="2400" b="1" dirty="0">
                <a:solidFill>
                  <a:schemeClr val="tx1"/>
                </a:solidFill>
                <a:latin typeface="Calibri" panose="020F0502020204030204" pitchFamily="34" charset="0"/>
                <a:cs typeface="Calibri" panose="020F0502020204030204" pitchFamily="34" charset="0"/>
              </a:rPr>
              <a:t> </a:t>
            </a:r>
            <a:r>
              <a:rPr lang="en-US" sz="2400" b="1" dirty="0" err="1">
                <a:solidFill>
                  <a:schemeClr val="tx1"/>
                </a:solidFill>
                <a:latin typeface="Calibri" panose="020F0502020204030204" pitchFamily="34" charset="0"/>
                <a:cs typeface="Calibri" panose="020F0502020204030204" pitchFamily="34" charset="0"/>
              </a:rPr>
              <a:t>aset</a:t>
            </a:r>
            <a:r>
              <a:rPr lang="en-US" sz="2400" b="1" dirty="0">
                <a:solidFill>
                  <a:schemeClr val="tx1"/>
                </a:solidFill>
                <a:latin typeface="Calibri" panose="020F0502020204030204" pitchFamily="34" charset="0"/>
                <a:cs typeface="Calibri" panose="020F0502020204030204" pitchFamily="34" charset="0"/>
              </a:rPr>
              <a:t> yang </a:t>
            </a:r>
            <a:r>
              <a:rPr lang="en-US" sz="2400" b="1" dirty="0" err="1">
                <a:solidFill>
                  <a:schemeClr val="tx1"/>
                </a:solidFill>
                <a:latin typeface="Calibri" panose="020F0502020204030204" pitchFamily="34" charset="0"/>
                <a:cs typeface="Calibri" panose="020F0502020204030204" pitchFamily="34" charset="0"/>
              </a:rPr>
              <a:t>diserahkan</a:t>
            </a:r>
            <a:endParaRPr lang="en-US" sz="2400" b="1" dirty="0">
              <a:solidFill>
                <a:schemeClr val="tx1"/>
              </a:solidFill>
              <a:latin typeface="Calibri" panose="020F0502020204030204" pitchFamily="34" charset="0"/>
              <a:cs typeface="Calibri" panose="020F0502020204030204" pitchFamily="34" charset="0"/>
            </a:endParaRPr>
          </a:p>
        </p:txBody>
      </p:sp>
      <p:sp>
        <p:nvSpPr>
          <p:cNvPr id="12" name="Rectangle 9"/>
          <p:cNvSpPr>
            <a:spLocks noChangeArrowheads="1"/>
          </p:cNvSpPr>
          <p:nvPr/>
        </p:nvSpPr>
        <p:spPr bwMode="auto">
          <a:xfrm>
            <a:off x="1485900" y="1655733"/>
            <a:ext cx="6434154" cy="762000"/>
          </a:xfrm>
          <a:prstGeom prst="rect">
            <a:avLst/>
          </a:prstGeom>
          <a:noFill/>
          <a:ln w="9525">
            <a:noFill/>
            <a:miter lim="800000"/>
            <a:headEnd/>
            <a:tailEnd/>
          </a:ln>
        </p:spPr>
        <p:txBody>
          <a:bodyPr/>
          <a:lstStyle/>
          <a:p>
            <a:pPr>
              <a:tabLst>
                <a:tab pos="8223250" algn="r"/>
              </a:tabLst>
              <a:defRPr/>
            </a:pPr>
            <a:r>
              <a:rPr lang="en-GB" sz="2400" dirty="0" err="1">
                <a:latin typeface="Calibri" panose="020F0502020204030204" pitchFamily="34" charset="0"/>
                <a:cs typeface="Calibri" panose="020F0502020204030204" pitchFamily="34" charset="0"/>
              </a:rPr>
              <a:t>Biaya</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perolehan</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aset</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tetap</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dari</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suatu</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pertukaran</a:t>
            </a:r>
            <a:r>
              <a:rPr lang="en-GB" sz="2400" dirty="0">
                <a:latin typeface="Calibri" panose="020F0502020204030204" pitchFamily="34" charset="0"/>
                <a:cs typeface="Calibri" panose="020F0502020204030204" pitchFamily="34" charset="0"/>
              </a:rPr>
              <a:t> </a:t>
            </a:r>
          </a:p>
          <a:p>
            <a:pPr>
              <a:tabLst>
                <a:tab pos="8223250" algn="r"/>
              </a:tabLst>
              <a:defRPr/>
            </a:pPr>
            <a:r>
              <a:rPr lang="en-GB" sz="2400" dirty="0" err="1">
                <a:latin typeface="Calibri" panose="020F0502020204030204" pitchFamily="34" charset="0"/>
                <a:cs typeface="Calibri" panose="020F0502020204030204" pitchFamily="34" charset="0"/>
              </a:rPr>
              <a:t>diukur</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sebesar</a:t>
            </a:r>
            <a:r>
              <a:rPr lang="en-GB" sz="2400" dirty="0">
                <a:latin typeface="Calibri" panose="020F0502020204030204" pitchFamily="34" charset="0"/>
                <a:cs typeface="Calibri" panose="020F0502020204030204" pitchFamily="34" charset="0"/>
              </a:rPr>
              <a:t> </a:t>
            </a:r>
            <a:r>
              <a:rPr lang="en-GB" sz="2400" b="1" u="sng" dirty="0" err="1">
                <a:solidFill>
                  <a:srgbClr val="C00000"/>
                </a:solidFill>
                <a:latin typeface="Calibri" panose="020F0502020204030204" pitchFamily="34" charset="0"/>
                <a:cs typeface="Calibri" panose="020F0502020204030204" pitchFamily="34" charset="0"/>
              </a:rPr>
              <a:t>nilai</a:t>
            </a:r>
            <a:r>
              <a:rPr lang="en-GB" sz="2400" b="1" u="sng" dirty="0">
                <a:solidFill>
                  <a:srgbClr val="C00000"/>
                </a:solidFill>
                <a:latin typeface="Calibri" panose="020F0502020204030204" pitchFamily="34" charset="0"/>
                <a:cs typeface="Calibri" panose="020F0502020204030204" pitchFamily="34" charset="0"/>
              </a:rPr>
              <a:t> </a:t>
            </a:r>
            <a:r>
              <a:rPr lang="en-GB" sz="2400" b="1" u="sng" dirty="0" err="1">
                <a:solidFill>
                  <a:srgbClr val="C00000"/>
                </a:solidFill>
                <a:latin typeface="Calibri" panose="020F0502020204030204" pitchFamily="34" charset="0"/>
                <a:cs typeface="Calibri" panose="020F0502020204030204" pitchFamily="34" charset="0"/>
              </a:rPr>
              <a:t>wajar</a:t>
            </a:r>
            <a:endParaRPr lang="en-GB" sz="2400" b="1" u="sng" dirty="0">
              <a:solidFill>
                <a:srgbClr val="C00000"/>
              </a:solidFill>
              <a:latin typeface="Calibri" panose="020F0502020204030204" pitchFamily="34" charset="0"/>
              <a:cs typeface="Calibri" panose="020F0502020204030204" pitchFamily="34" charset="0"/>
            </a:endParaRPr>
          </a:p>
        </p:txBody>
      </p:sp>
      <p:sp>
        <p:nvSpPr>
          <p:cNvPr id="25607" name="Rectangle 10"/>
          <p:cNvSpPr>
            <a:spLocks noChangeArrowheads="1"/>
          </p:cNvSpPr>
          <p:nvPr/>
        </p:nvSpPr>
        <p:spPr bwMode="auto">
          <a:xfrm>
            <a:off x="1905000" y="2549466"/>
            <a:ext cx="4191000" cy="533400"/>
          </a:xfrm>
          <a:prstGeom prst="rect">
            <a:avLst/>
          </a:prstGeom>
          <a:noFill/>
          <a:ln w="9525">
            <a:noFill/>
            <a:miter lim="800000"/>
            <a:headEnd/>
            <a:tailEnd/>
          </a:ln>
        </p:spPr>
        <p:txBody>
          <a:bodyPr/>
          <a:lstStyle/>
          <a:p>
            <a:pPr>
              <a:spcBef>
                <a:spcPct val="40000"/>
              </a:spcBef>
              <a:tabLst>
                <a:tab pos="8223250" algn="r"/>
              </a:tabLst>
            </a:pPr>
            <a:r>
              <a:rPr lang="en-GB" sz="2400" b="1" u="sng" dirty="0" err="1">
                <a:solidFill>
                  <a:srgbClr val="FF0000"/>
                </a:solidFill>
              </a:rPr>
              <a:t>kecuali</a:t>
            </a:r>
            <a:r>
              <a:rPr lang="en-GB" sz="2400" u="sng" dirty="0">
                <a:solidFill>
                  <a:srgbClr val="FF0000"/>
                </a:solidFill>
              </a:rPr>
              <a:t>:</a:t>
            </a:r>
          </a:p>
        </p:txBody>
      </p:sp>
      <p:sp>
        <p:nvSpPr>
          <p:cNvPr id="14" name="Rectangle 11"/>
          <p:cNvSpPr>
            <a:spLocks noChangeArrowheads="1"/>
          </p:cNvSpPr>
          <p:nvPr/>
        </p:nvSpPr>
        <p:spPr bwMode="auto">
          <a:xfrm>
            <a:off x="1624018" y="3048000"/>
            <a:ext cx="6296036" cy="1720512"/>
          </a:xfrm>
          <a:prstGeom prst="rect">
            <a:avLst/>
          </a:prstGeom>
          <a:noFill/>
          <a:ln w="9525">
            <a:noFill/>
            <a:miter lim="800000"/>
            <a:headEnd/>
            <a:tailEnd/>
          </a:ln>
        </p:spPr>
        <p:txBody>
          <a:bodyPr/>
          <a:lstStyle/>
          <a:p>
            <a:pPr marL="684213" lvl="1" indent="-341313">
              <a:buFontTx/>
              <a:buChar char="–"/>
              <a:tabLst>
                <a:tab pos="8223250" algn="r"/>
              </a:tabLst>
              <a:defRPr/>
            </a:pPr>
            <a:r>
              <a:rPr lang="en-GB" sz="2400" dirty="0" err="1">
                <a:latin typeface="Calibri" panose="020F0502020204030204" pitchFamily="34" charset="0"/>
                <a:cs typeface="Calibri" panose="020F0502020204030204" pitchFamily="34" charset="0"/>
              </a:rPr>
              <a:t>Tidak</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memiliki</a:t>
            </a:r>
            <a:r>
              <a:rPr lang="en-GB" sz="2400" dirty="0">
                <a:latin typeface="Calibri" panose="020F0502020204030204" pitchFamily="34" charset="0"/>
                <a:cs typeface="Calibri" panose="020F0502020204030204" pitchFamily="34" charset="0"/>
              </a:rPr>
              <a:t> </a:t>
            </a:r>
            <a:r>
              <a:rPr lang="en-GB" sz="2400" b="1" u="sng" dirty="0" err="1">
                <a:solidFill>
                  <a:srgbClr val="C00000"/>
                </a:solidFill>
                <a:latin typeface="Calibri" panose="020F0502020204030204" pitchFamily="34" charset="0"/>
                <a:cs typeface="Calibri" panose="020F0502020204030204" pitchFamily="34" charset="0"/>
              </a:rPr>
              <a:t>substansi</a:t>
            </a:r>
            <a:r>
              <a:rPr lang="en-GB" sz="2400" b="1" u="sng" dirty="0">
                <a:solidFill>
                  <a:srgbClr val="C00000"/>
                </a:solidFill>
                <a:latin typeface="Calibri" panose="020F0502020204030204" pitchFamily="34" charset="0"/>
                <a:cs typeface="Calibri" panose="020F0502020204030204" pitchFamily="34" charset="0"/>
              </a:rPr>
              <a:t> </a:t>
            </a:r>
            <a:r>
              <a:rPr lang="en-GB" sz="2400" b="1" u="sng" dirty="0" err="1">
                <a:solidFill>
                  <a:srgbClr val="C00000"/>
                </a:solidFill>
                <a:latin typeface="Calibri" panose="020F0502020204030204" pitchFamily="34" charset="0"/>
                <a:cs typeface="Calibri" panose="020F0502020204030204" pitchFamily="34" charset="0"/>
              </a:rPr>
              <a:t>komersial</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atau</a:t>
            </a:r>
            <a:r>
              <a:rPr lang="en-GB" sz="2400" dirty="0">
                <a:latin typeface="Calibri" panose="020F0502020204030204" pitchFamily="34" charset="0"/>
                <a:cs typeface="Calibri" panose="020F0502020204030204" pitchFamily="34" charset="0"/>
              </a:rPr>
              <a:t> </a:t>
            </a:r>
          </a:p>
          <a:p>
            <a:pPr marL="684213" lvl="1" indent="-341313">
              <a:buFontTx/>
              <a:buChar char="–"/>
              <a:tabLst>
                <a:tab pos="8223250" algn="r"/>
              </a:tabLst>
              <a:defRPr/>
            </a:pPr>
            <a:endParaRPr lang="en-GB" sz="1200" dirty="0">
              <a:latin typeface="Calibri" panose="020F0502020204030204" pitchFamily="34" charset="0"/>
              <a:cs typeface="Calibri" panose="020F0502020204030204" pitchFamily="34" charset="0"/>
            </a:endParaRPr>
          </a:p>
          <a:p>
            <a:pPr marL="684213" lvl="1" indent="-341313">
              <a:buFontTx/>
              <a:buChar char="–"/>
              <a:tabLst>
                <a:tab pos="8223250" algn="r"/>
              </a:tabLst>
              <a:defRPr/>
            </a:pPr>
            <a:r>
              <a:rPr lang="en-GB" sz="2400" dirty="0" err="1">
                <a:latin typeface="Calibri" panose="020F0502020204030204" pitchFamily="34" charset="0"/>
                <a:cs typeface="Calibri" panose="020F0502020204030204" pitchFamily="34" charset="0"/>
              </a:rPr>
              <a:t>Nilai</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wajar</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aset</a:t>
            </a:r>
            <a:r>
              <a:rPr lang="en-GB" sz="2400" dirty="0">
                <a:latin typeface="Calibri" panose="020F0502020204030204" pitchFamily="34" charset="0"/>
                <a:cs typeface="Calibri" panose="020F0502020204030204" pitchFamily="34" charset="0"/>
              </a:rPr>
              <a:t> yang </a:t>
            </a:r>
            <a:r>
              <a:rPr lang="en-GB" sz="2400" dirty="0" err="1">
                <a:latin typeface="Calibri" panose="020F0502020204030204" pitchFamily="34" charset="0"/>
                <a:cs typeface="Calibri" panose="020F0502020204030204" pitchFamily="34" charset="0"/>
              </a:rPr>
              <a:t>diterima</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dan</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diserahkan</a:t>
            </a:r>
            <a:r>
              <a:rPr lang="en-GB" sz="2400" dirty="0">
                <a:latin typeface="Calibri" panose="020F0502020204030204" pitchFamily="34" charset="0"/>
                <a:cs typeface="Calibri" panose="020F0502020204030204" pitchFamily="34" charset="0"/>
              </a:rPr>
              <a:t> </a:t>
            </a:r>
            <a:r>
              <a:rPr lang="en-GB" sz="2400" b="1" u="sng" dirty="0" err="1">
                <a:solidFill>
                  <a:schemeClr val="accent2">
                    <a:lumMod val="50000"/>
                  </a:schemeClr>
                </a:solidFill>
                <a:latin typeface="Calibri" panose="020F0502020204030204" pitchFamily="34" charset="0"/>
                <a:cs typeface="Calibri" panose="020F0502020204030204" pitchFamily="34" charset="0"/>
              </a:rPr>
              <a:t>tidak</a:t>
            </a:r>
            <a:r>
              <a:rPr lang="en-GB" sz="2400" b="1" u="sng" dirty="0">
                <a:solidFill>
                  <a:schemeClr val="accent2">
                    <a:lumMod val="50000"/>
                  </a:schemeClr>
                </a:solidFill>
                <a:latin typeface="Calibri" panose="020F0502020204030204" pitchFamily="34" charset="0"/>
                <a:cs typeface="Calibri" panose="020F0502020204030204" pitchFamily="34" charset="0"/>
              </a:rPr>
              <a:t> </a:t>
            </a:r>
            <a:r>
              <a:rPr lang="en-GB" sz="2400" b="1" u="sng" dirty="0" err="1">
                <a:solidFill>
                  <a:schemeClr val="accent2">
                    <a:lumMod val="50000"/>
                  </a:schemeClr>
                </a:solidFill>
                <a:latin typeface="Calibri" panose="020F0502020204030204" pitchFamily="34" charset="0"/>
                <a:cs typeface="Calibri" panose="020F0502020204030204" pitchFamily="34" charset="0"/>
              </a:rPr>
              <a:t>dapat</a:t>
            </a:r>
            <a:r>
              <a:rPr lang="en-GB" sz="2400" b="1" u="sng" dirty="0">
                <a:solidFill>
                  <a:schemeClr val="accent2">
                    <a:lumMod val="50000"/>
                  </a:schemeClr>
                </a:solidFill>
                <a:latin typeface="Calibri" panose="020F0502020204030204" pitchFamily="34" charset="0"/>
                <a:cs typeface="Calibri" panose="020F0502020204030204" pitchFamily="34" charset="0"/>
              </a:rPr>
              <a:t> </a:t>
            </a:r>
            <a:r>
              <a:rPr lang="en-GB" sz="2400" b="1" u="sng" dirty="0" err="1">
                <a:solidFill>
                  <a:schemeClr val="accent2">
                    <a:lumMod val="50000"/>
                  </a:schemeClr>
                </a:solidFill>
                <a:latin typeface="Calibri" panose="020F0502020204030204" pitchFamily="34" charset="0"/>
                <a:cs typeface="Calibri" panose="020F0502020204030204" pitchFamily="34" charset="0"/>
              </a:rPr>
              <a:t>diukur</a:t>
            </a:r>
            <a:r>
              <a:rPr lang="en-GB" sz="2400" b="1" u="sng" dirty="0">
                <a:solidFill>
                  <a:schemeClr val="accent2">
                    <a:lumMod val="50000"/>
                  </a:schemeClr>
                </a:solidFill>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secara</a:t>
            </a:r>
            <a:r>
              <a:rPr lang="en-GB" sz="2400" dirty="0">
                <a:latin typeface="Calibri" panose="020F0502020204030204" pitchFamily="34" charset="0"/>
                <a:cs typeface="Calibri" panose="020F0502020204030204" pitchFamily="34" charset="0"/>
              </a:rPr>
              <a:t> </a:t>
            </a:r>
            <a:r>
              <a:rPr lang="en-GB" sz="2400" b="1" dirty="0" err="1">
                <a:solidFill>
                  <a:schemeClr val="accent2">
                    <a:lumMod val="50000"/>
                  </a:schemeClr>
                </a:solidFill>
                <a:latin typeface="Calibri" panose="020F0502020204030204" pitchFamily="34" charset="0"/>
                <a:cs typeface="Calibri" panose="020F0502020204030204" pitchFamily="34" charset="0"/>
              </a:rPr>
              <a:t>andal</a:t>
            </a:r>
            <a:endParaRPr lang="en-GB" sz="2400" b="1" dirty="0">
              <a:solidFill>
                <a:schemeClr val="accent2">
                  <a:lumMod val="50000"/>
                </a:schemeClr>
              </a:solidFill>
              <a:latin typeface="Calibri" panose="020F0502020204030204" pitchFamily="34" charset="0"/>
              <a:cs typeface="Calibri" panose="020F0502020204030204" pitchFamily="34" charset="0"/>
            </a:endParaRPr>
          </a:p>
        </p:txBody>
      </p:sp>
      <p:sp>
        <p:nvSpPr>
          <p:cNvPr id="16" name="Rectangle 13"/>
          <p:cNvSpPr>
            <a:spLocks noChangeArrowheads="1"/>
          </p:cNvSpPr>
          <p:nvPr/>
        </p:nvSpPr>
        <p:spPr bwMode="auto">
          <a:xfrm>
            <a:off x="4267200" y="3810000"/>
            <a:ext cx="5791200" cy="1143000"/>
          </a:xfrm>
          <a:prstGeom prst="rect">
            <a:avLst/>
          </a:prstGeom>
          <a:noFill/>
          <a:ln w="9525">
            <a:noFill/>
            <a:miter lim="800000"/>
            <a:headEnd/>
            <a:tailEnd/>
          </a:ln>
        </p:spPr>
        <p:txBody>
          <a:bodyPr/>
          <a:lstStyle/>
          <a:p>
            <a:pPr marL="684213" lvl="1" indent="-341313">
              <a:buFontTx/>
              <a:buChar char="–"/>
              <a:tabLst>
                <a:tab pos="8223250" algn="r"/>
              </a:tabLst>
              <a:defRPr/>
            </a:pPr>
            <a:endParaRPr lang="en-GB" sz="2400" b="1" dirty="0">
              <a:solidFill>
                <a:schemeClr val="accent2">
                  <a:lumMod val="50000"/>
                </a:schemeClr>
              </a:solidFill>
            </a:endParaRPr>
          </a:p>
        </p:txBody>
      </p:sp>
      <p:sp>
        <p:nvSpPr>
          <p:cNvPr id="10" name="Slide Number Placeholder 1">
            <a:extLst>
              <a:ext uri="{FF2B5EF4-FFF2-40B4-BE49-F238E27FC236}">
                <a16:creationId xmlns:a16="http://schemas.microsoft.com/office/drawing/2014/main" id="{2DB7E950-9EEC-4A03-96DF-F2C6EF8FFB53}"/>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17</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pic>
        <p:nvPicPr>
          <p:cNvPr id="7170" name="Picture 2">
            <a:extLst>
              <a:ext uri="{FF2B5EF4-FFF2-40B4-BE49-F238E27FC236}">
                <a16:creationId xmlns:a16="http://schemas.microsoft.com/office/drawing/2014/main" id="{78B21734-9772-445F-874B-B399DA7694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496" y="1771819"/>
            <a:ext cx="526372" cy="780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1977550"/>
      </p:ext>
    </p:extLst>
  </p:cSld>
  <p:clrMapOvr>
    <a:masterClrMapping/>
  </p:clrMapOvr>
  <p:transition spd="slow" advClick="0">
    <p:strips dir="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0EFF604E-FCCD-B847-A14F-D22CA9F1A384}"/>
              </a:ext>
            </a:extLst>
          </p:cNvPr>
          <p:cNvGraphicFramePr/>
          <p:nvPr>
            <p:extLst>
              <p:ext uri="{D42A27DB-BD31-4B8C-83A1-F6EECF244321}">
                <p14:modId xmlns:p14="http://schemas.microsoft.com/office/powerpoint/2010/main" val="1845136812"/>
              </p:ext>
            </p:extLst>
          </p:nvPr>
        </p:nvGraphicFramePr>
        <p:xfrm>
          <a:off x="838200" y="1905000"/>
          <a:ext cx="7924800"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1">
            <a:extLst>
              <a:ext uri="{FF2B5EF4-FFF2-40B4-BE49-F238E27FC236}">
                <a16:creationId xmlns:a16="http://schemas.microsoft.com/office/drawing/2014/main" id="{08FA32DE-ADF9-49F9-9462-FCFDB3B5367F}"/>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18</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7C2FD8D7-50FB-D840-A322-0F0AC5D899B9}"/>
              </a:ext>
            </a:extLst>
          </p:cNvPr>
          <p:cNvSpPr/>
          <p:nvPr/>
        </p:nvSpPr>
        <p:spPr>
          <a:xfrm>
            <a:off x="2122469" y="587514"/>
            <a:ext cx="7772400" cy="707886"/>
          </a:xfrm>
          <a:prstGeom prst="rect">
            <a:avLst/>
          </a:prstGeom>
        </p:spPr>
        <p:txBody>
          <a:bodyPr wrap="square">
            <a:spAutoFit/>
          </a:bodyPr>
          <a:lstStyle/>
          <a:p>
            <a:pPr algn="ctr"/>
            <a:r>
              <a:rPr lang="id-ID" sz="4000" b="1" dirty="0">
                <a:solidFill>
                  <a:srgbClr val="4D4A4C"/>
                </a:solidFill>
                <a:latin typeface="Fjalla One" panose="02000506040000020004" pitchFamily="2" charset="0"/>
              </a:rPr>
              <a:t>Perolehan Bangunan</a:t>
            </a:r>
            <a:endParaRPr lang="en-US" sz="4000" b="1" dirty="0">
              <a:solidFill>
                <a:srgbClr val="4D4A4C"/>
              </a:solidFill>
              <a:latin typeface="Fjalla One" panose="02000506040000020004" pitchFamily="2" charset="0"/>
            </a:endParaRPr>
          </a:p>
        </p:txBody>
      </p:sp>
      <p:pic>
        <p:nvPicPr>
          <p:cNvPr id="42" name="Picture 2" descr="C:\Users\siina\Desktop\MOM'S\PSAK BARU\gambar ekonomi\Copy of building-clip-art[1].jpg">
            <a:extLst>
              <a:ext uri="{FF2B5EF4-FFF2-40B4-BE49-F238E27FC236}">
                <a16:creationId xmlns:a16="http://schemas.microsoft.com/office/drawing/2014/main" id="{E4E7C135-B66A-8244-A6B9-A25018EBDB6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63000" y="2743200"/>
            <a:ext cx="3052729"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24270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1058" name="Text Box 2"/>
          <p:cNvSpPr txBox="1">
            <a:spLocks noChangeArrowheads="1"/>
          </p:cNvSpPr>
          <p:nvPr/>
        </p:nvSpPr>
        <p:spPr bwMode="auto">
          <a:xfrm>
            <a:off x="1371601" y="2129971"/>
            <a:ext cx="5486400" cy="3003130"/>
          </a:xfrm>
          <a:prstGeom prst="rect">
            <a:avLst/>
          </a:prstGeom>
          <a:noFill/>
          <a:ln w="28575" cap="sq">
            <a:noFill/>
            <a:miter lim="800000"/>
            <a:headEnd type="none" w="sm" len="sm"/>
            <a:tailEnd type="none" w="sm" len="sm"/>
          </a:ln>
          <a:effectLst/>
        </p:spPr>
        <p:txBody>
          <a:bodyPr wrap="square">
            <a:spAutoFit/>
          </a:bodyPr>
          <a:lstStyle/>
          <a:p>
            <a:pPr>
              <a:lnSpc>
                <a:spcPct val="120000"/>
              </a:lnSpc>
              <a:spcBef>
                <a:spcPct val="50000"/>
              </a:spcBef>
              <a:buSzPct val="80000"/>
            </a:pPr>
            <a:r>
              <a:rPr lang="en-US" sz="2000" dirty="0" err="1">
                <a:latin typeface="Calibri" panose="020F0502020204030204" pitchFamily="34" charset="0"/>
                <a:cs typeface="Calibri" panose="020F0502020204030204" pitchFamily="34" charset="0"/>
              </a:rPr>
              <a:t>Semua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biaya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terkait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dengan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akuisisi</a:t>
            </a:r>
            <a:r>
              <a:rPr lang="en-US" sz="2000" dirty="0">
                <a:latin typeface="Calibri" panose="020F0502020204030204" pitchFamily="34" charset="0"/>
                <a:cs typeface="Calibri" panose="020F0502020204030204" pitchFamily="34" charset="0"/>
              </a:rPr>
              <a:t> dan </a:t>
            </a:r>
            <a:r>
              <a:rPr lang="en-US" sz="2000" dirty="0" err="1">
                <a:latin typeface="Calibri" panose="020F0502020204030204" pitchFamily="34" charset="0"/>
                <a:cs typeface="Calibri" panose="020F0502020204030204" pitchFamily="34" charset="0"/>
              </a:rPr>
              <a:t>penyiapan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tanah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sesuai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dengan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tujuan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penggunaan</a:t>
            </a:r>
            <a:r>
              <a:rPr lang="en-US" sz="2000" dirty="0">
                <a:latin typeface="Calibri" panose="020F0502020204030204" pitchFamily="34" charset="0"/>
                <a:cs typeface="Calibri" panose="020F0502020204030204" pitchFamily="34" charset="0"/>
              </a:rPr>
              <a:t> :</a:t>
            </a:r>
          </a:p>
          <a:p>
            <a:pPr marL="574675" indent="-574675">
              <a:lnSpc>
                <a:spcPct val="125000"/>
              </a:lnSpc>
              <a:spcBef>
                <a:spcPct val="30000"/>
              </a:spcBef>
              <a:buClr>
                <a:srgbClr val="800000"/>
              </a:buClr>
              <a:buFontTx/>
              <a:buAutoNum type="arabicParenBoth"/>
            </a:pPr>
            <a:r>
              <a:rPr lang="en-US" sz="2000" dirty="0" err="1">
                <a:latin typeface="Calibri" panose="020F0502020204030204" pitchFamily="34" charset="0"/>
                <a:cs typeface="Calibri" panose="020F0502020204030204" pitchFamily="34" charset="0"/>
              </a:rPr>
              <a:t>Harga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Beli</a:t>
            </a:r>
            <a:endParaRPr lang="en-US" sz="2000" dirty="0">
              <a:latin typeface="Calibri" panose="020F0502020204030204" pitchFamily="34" charset="0"/>
              <a:cs typeface="Calibri" panose="020F0502020204030204" pitchFamily="34" charset="0"/>
            </a:endParaRPr>
          </a:p>
          <a:p>
            <a:pPr marL="574675" indent="-574675">
              <a:lnSpc>
                <a:spcPct val="125000"/>
              </a:lnSpc>
              <a:spcBef>
                <a:spcPct val="30000"/>
              </a:spcBef>
              <a:buClr>
                <a:srgbClr val="800000"/>
              </a:buClr>
              <a:buFontTx/>
              <a:buAutoNum type="arabicParenBoth"/>
            </a:pPr>
            <a:r>
              <a:rPr lang="en-US" sz="2000" dirty="0" err="1">
                <a:latin typeface="Calibri" panose="020F0502020204030204" pitchFamily="34" charset="0"/>
                <a:cs typeface="Calibri" panose="020F0502020204030204" pitchFamily="34" charset="0"/>
              </a:rPr>
              <a:t>Biaya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pengurusan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hak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tanah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sertifikat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pajak</a:t>
            </a:r>
            <a:r>
              <a:rPr lang="en-US" sz="2000" dirty="0">
                <a:latin typeface="Calibri" panose="020F0502020204030204" pitchFamily="34" charset="0"/>
                <a:cs typeface="Calibri" panose="020F0502020204030204" pitchFamily="34" charset="0"/>
              </a:rPr>
              <a:t>/BPHTB, </a:t>
            </a:r>
            <a:r>
              <a:rPr lang="en-US" sz="2000" dirty="0" err="1">
                <a:latin typeface="Calibri" panose="020F0502020204030204" pitchFamily="34" charset="0"/>
                <a:cs typeface="Calibri" panose="020F0502020204030204" pitchFamily="34" charset="0"/>
              </a:rPr>
              <a:t>biaya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notaris</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dll</a:t>
            </a:r>
            <a:r>
              <a:rPr lang="en-US" sz="2000" dirty="0">
                <a:latin typeface="Calibri" panose="020F0502020204030204" pitchFamily="34" charset="0"/>
                <a:cs typeface="Calibri" panose="020F0502020204030204" pitchFamily="34" charset="0"/>
              </a:rPr>
              <a:t>.</a:t>
            </a:r>
          </a:p>
          <a:p>
            <a:pPr marL="574675" indent="-574675">
              <a:lnSpc>
                <a:spcPct val="125000"/>
              </a:lnSpc>
              <a:spcBef>
                <a:spcPct val="30000"/>
              </a:spcBef>
              <a:buClr>
                <a:srgbClr val="800000"/>
              </a:buClr>
              <a:buFontTx/>
              <a:buAutoNum type="arabicParenBoth"/>
            </a:pPr>
            <a:r>
              <a:rPr lang="en-US" sz="2000" dirty="0" err="1">
                <a:latin typeface="Calibri" panose="020F0502020204030204" pitchFamily="34" charset="0"/>
                <a:cs typeface="Calibri" panose="020F0502020204030204" pitchFamily="34" charset="0"/>
              </a:rPr>
              <a:t>Biaya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untuk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perataan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tanah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penghancuran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bangunan</a:t>
            </a:r>
            <a:r>
              <a:rPr lang="en-US" sz="2000" dirty="0">
                <a:latin typeface="Calibri" panose="020F0502020204030204" pitchFamily="34" charset="0"/>
                <a:cs typeface="Calibri" panose="020F0502020204030204" pitchFamily="34" charset="0"/>
              </a:rPr>
              <a:t> yang </a:t>
            </a:r>
            <a:r>
              <a:rPr lang="en-US" sz="2000" dirty="0" err="1">
                <a:latin typeface="Calibri" panose="020F0502020204030204" pitchFamily="34" charset="0"/>
                <a:cs typeface="Calibri" panose="020F0502020204030204" pitchFamily="34" charset="0"/>
              </a:rPr>
              <a:t>tidak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diperlukan</a:t>
            </a:r>
            <a:r>
              <a:rPr lang="en-US" sz="2000" dirty="0">
                <a:latin typeface="Calibri" panose="020F0502020204030204" pitchFamily="34" charset="0"/>
                <a:cs typeface="Calibri" panose="020F0502020204030204" pitchFamily="34" charset="0"/>
              </a:rPr>
              <a:t>.</a:t>
            </a:r>
          </a:p>
        </p:txBody>
      </p:sp>
      <p:sp>
        <p:nvSpPr>
          <p:cNvPr id="6" name="Rectangle 2"/>
          <p:cNvSpPr txBox="1">
            <a:spLocks noChangeArrowheads="1"/>
          </p:cNvSpPr>
          <p:nvPr/>
        </p:nvSpPr>
        <p:spPr bwMode="auto">
          <a:xfrm>
            <a:off x="2006886" y="865216"/>
            <a:ext cx="5486400" cy="7060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200" b="1">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id-ID" sz="4000" dirty="0">
                <a:solidFill>
                  <a:srgbClr val="4D4A4C"/>
                </a:solidFill>
                <a:latin typeface="Fjalla One" panose="02000506040000020004" pitchFamily="2" charset="0"/>
                <a:cs typeface="Calibri" panose="020F0502020204030204" pitchFamily="34" charset="0"/>
              </a:rPr>
              <a:t>Perolehan </a:t>
            </a:r>
            <a:r>
              <a:rPr lang="en-US" sz="4000" dirty="0">
                <a:solidFill>
                  <a:srgbClr val="4D4A4C"/>
                </a:solidFill>
                <a:latin typeface="Fjalla One" panose="02000506040000020004" pitchFamily="2" charset="0"/>
                <a:cs typeface="Calibri" panose="020F0502020204030204" pitchFamily="34" charset="0"/>
              </a:rPr>
              <a:t>Tanah</a:t>
            </a:r>
          </a:p>
        </p:txBody>
      </p:sp>
      <p:pic>
        <p:nvPicPr>
          <p:cNvPr id="5" name="Picture 2" descr="C:\Program Files\Microsoft Office\MEDIA\CAGCAT10\j0233312.wmf">
            <a:extLst>
              <a:ext uri="{FF2B5EF4-FFF2-40B4-BE49-F238E27FC236}">
                <a16:creationId xmlns:a16="http://schemas.microsoft.com/office/drawing/2014/main" id="{5E363A33-B993-408A-91D8-CA50C2CE3960}"/>
              </a:ext>
            </a:extLst>
          </p:cNvPr>
          <p:cNvPicPr>
            <a:picLocks noChangeAspect="1" noChangeArrowheads="1"/>
          </p:cNvPicPr>
          <p:nvPr/>
        </p:nvPicPr>
        <p:blipFill>
          <a:blip r:embed="rId3"/>
          <a:srcRect/>
          <a:stretch>
            <a:fillRect/>
          </a:stretch>
        </p:blipFill>
        <p:spPr bwMode="auto">
          <a:xfrm>
            <a:off x="7105650" y="2133600"/>
            <a:ext cx="3467100" cy="3003130"/>
          </a:xfrm>
          <a:prstGeom prst="rect">
            <a:avLst/>
          </a:prstGeom>
          <a:noFill/>
        </p:spPr>
      </p:pic>
      <p:sp>
        <p:nvSpPr>
          <p:cNvPr id="7" name="Slide Number Placeholder 1">
            <a:extLst>
              <a:ext uri="{FF2B5EF4-FFF2-40B4-BE49-F238E27FC236}">
                <a16:creationId xmlns:a16="http://schemas.microsoft.com/office/drawing/2014/main" id="{8F921AB6-81DE-4667-9096-0F4935570A57}"/>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19</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466713"/>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7525" y="598411"/>
            <a:ext cx="7171751" cy="791952"/>
          </a:xfrm>
        </p:spPr>
        <p:txBody>
          <a:bodyPr>
            <a:noAutofit/>
          </a:bodyPr>
          <a:lstStyle/>
          <a:p>
            <a:r>
              <a:rPr lang="id-ID" sz="3200" b="1" dirty="0">
                <a:latin typeface="Fjalla One" panose="02000506040000020004" pitchFamily="2" charset="0"/>
              </a:rPr>
              <a:t>PSAK </a:t>
            </a:r>
            <a:r>
              <a:rPr lang="en-US" sz="3200" b="1" dirty="0">
                <a:latin typeface="Fjalla One" panose="02000506040000020004" pitchFamily="2" charset="0"/>
              </a:rPr>
              <a:t>240</a:t>
            </a:r>
            <a:br>
              <a:rPr lang="id-ID" sz="3200" b="1" dirty="0">
                <a:latin typeface="Fjalla One" panose="02000506040000020004" pitchFamily="2" charset="0"/>
              </a:rPr>
            </a:br>
            <a:r>
              <a:rPr lang="en-US" sz="3200" b="1" dirty="0">
                <a:latin typeface="Fjalla One" panose="02000506040000020004" pitchFamily="2" charset="0"/>
              </a:rPr>
              <a:t>Tanah </a:t>
            </a:r>
            <a:r>
              <a:rPr lang="en-US" sz="3200" b="1" dirty="0" err="1">
                <a:latin typeface="Fjalla One" panose="02000506040000020004" pitchFamily="2" charset="0"/>
              </a:rPr>
              <a:t>dan</a:t>
            </a:r>
            <a:r>
              <a:rPr lang="en-US" sz="3200" b="1" dirty="0">
                <a:latin typeface="Fjalla One" panose="02000506040000020004" pitchFamily="2" charset="0"/>
              </a:rPr>
              <a:t> </a:t>
            </a:r>
            <a:r>
              <a:rPr lang="en-US" sz="3200" b="1" dirty="0" err="1">
                <a:latin typeface="Fjalla One" panose="02000506040000020004" pitchFamily="2" charset="0"/>
              </a:rPr>
              <a:t>Bangunan</a:t>
            </a:r>
            <a:r>
              <a:rPr lang="en-US" sz="3200" b="1" dirty="0">
                <a:latin typeface="Fjalla One" panose="02000506040000020004" pitchFamily="2" charset="0"/>
              </a:rPr>
              <a:t> </a:t>
            </a:r>
            <a:r>
              <a:rPr lang="en-US" sz="3200" b="1" dirty="0">
                <a:latin typeface="Fjalla One" panose="02000506040000020004" pitchFamily="2" charset="0"/>
                <a:sym typeface="Wingdings" pitchFamily="2" charset="2"/>
              </a:rPr>
              <a:t> </a:t>
            </a:r>
            <a:r>
              <a:rPr lang="en-US" sz="3200" b="1" dirty="0" err="1">
                <a:latin typeface="Fjalla One" panose="02000506040000020004" pitchFamily="2" charset="0"/>
                <a:sym typeface="Wingdings" pitchFamily="2" charset="2"/>
              </a:rPr>
              <a:t>Investasi</a:t>
            </a:r>
            <a:r>
              <a:rPr lang="en-US" sz="3200" b="1" dirty="0">
                <a:latin typeface="Fjalla One" panose="02000506040000020004" pitchFamily="2" charset="0"/>
                <a:sym typeface="Wingdings" pitchFamily="2" charset="2"/>
              </a:rPr>
              <a:t> </a:t>
            </a:r>
            <a:r>
              <a:rPr lang="en-US" sz="3200" b="1" dirty="0" err="1">
                <a:latin typeface="Fjalla One" panose="02000506040000020004" pitchFamily="2" charset="0"/>
                <a:sym typeface="Wingdings" pitchFamily="2" charset="2"/>
              </a:rPr>
              <a:t>Properti</a:t>
            </a:r>
            <a:endParaRPr lang="en-US" sz="3200" b="1" dirty="0">
              <a:latin typeface="Fjalla One" panose="02000506040000020004" pitchFamily="2" charset="0"/>
            </a:endParaRPr>
          </a:p>
        </p:txBody>
      </p:sp>
      <p:sp>
        <p:nvSpPr>
          <p:cNvPr id="3" name="Content Placeholder 2"/>
          <p:cNvSpPr>
            <a:spLocks noGrp="1"/>
          </p:cNvSpPr>
          <p:nvPr>
            <p:ph type="body" sz="quarter" idx="10"/>
          </p:nvPr>
        </p:nvSpPr>
        <p:spPr>
          <a:xfrm>
            <a:off x="2566669" y="2023210"/>
            <a:ext cx="7025929" cy="4838419"/>
          </a:xfrm>
        </p:spPr>
        <p:txBody>
          <a:bodyPr>
            <a:normAutofit/>
          </a:bodyPr>
          <a:lstStyle/>
          <a:p>
            <a:pPr algn="just"/>
            <a:r>
              <a:rPr lang="en-GB" sz="2000" dirty="0" err="1"/>
              <a:t>Properti</a:t>
            </a:r>
            <a:r>
              <a:rPr lang="en-GB" sz="2000" dirty="0"/>
              <a:t> </a:t>
            </a:r>
            <a:r>
              <a:rPr lang="en-GB" sz="2000" dirty="0" err="1"/>
              <a:t>Investasi</a:t>
            </a:r>
            <a:r>
              <a:rPr lang="en-GB" sz="2000" dirty="0"/>
              <a:t> </a:t>
            </a:r>
            <a:r>
              <a:rPr lang="en-GB" sz="2000" dirty="0" err="1"/>
              <a:t>menurut</a:t>
            </a:r>
            <a:r>
              <a:rPr lang="en-GB" sz="2000" dirty="0"/>
              <a:t> PSAK 240 </a:t>
            </a:r>
            <a:r>
              <a:rPr lang="en-GB" sz="2000" dirty="0" err="1"/>
              <a:t>adalah</a:t>
            </a:r>
            <a:r>
              <a:rPr lang="en-GB" sz="2000" dirty="0"/>
              <a:t>:</a:t>
            </a:r>
          </a:p>
          <a:p>
            <a:pPr lvl="1" algn="just"/>
            <a:r>
              <a:rPr lang="en-GB" sz="2000" dirty="0" err="1"/>
              <a:t>properti</a:t>
            </a:r>
            <a:r>
              <a:rPr lang="en-GB" sz="2000" dirty="0"/>
              <a:t> (</a:t>
            </a:r>
            <a:r>
              <a:rPr lang="en-GB" sz="2000" dirty="0" err="1"/>
              <a:t>tanah</a:t>
            </a:r>
            <a:r>
              <a:rPr lang="en-GB" sz="2000" dirty="0"/>
              <a:t> </a:t>
            </a:r>
            <a:r>
              <a:rPr lang="en-GB" sz="2000" dirty="0" err="1"/>
              <a:t>atau</a:t>
            </a:r>
            <a:r>
              <a:rPr lang="en-GB" sz="2000" dirty="0"/>
              <a:t> </a:t>
            </a:r>
            <a:r>
              <a:rPr lang="en-GB" sz="2000" dirty="0" err="1"/>
              <a:t>bangunan</a:t>
            </a:r>
            <a:r>
              <a:rPr lang="en-GB" sz="2000" dirty="0"/>
              <a:t>—</a:t>
            </a:r>
            <a:r>
              <a:rPr lang="en-GB" sz="2000" dirty="0" err="1"/>
              <a:t>atau</a:t>
            </a:r>
            <a:r>
              <a:rPr lang="en-GB" sz="2000" dirty="0"/>
              <a:t> </a:t>
            </a:r>
            <a:r>
              <a:rPr lang="en-GB" sz="2000" dirty="0" err="1"/>
              <a:t>bagian</a:t>
            </a:r>
            <a:r>
              <a:rPr lang="en-GB" sz="2000" dirty="0"/>
              <a:t> </a:t>
            </a:r>
            <a:r>
              <a:rPr lang="en-GB" sz="2000" dirty="0" err="1"/>
              <a:t>dari</a:t>
            </a:r>
            <a:r>
              <a:rPr lang="en-GB" sz="2000" dirty="0"/>
              <a:t> </a:t>
            </a:r>
            <a:r>
              <a:rPr lang="en-GB" sz="2000" dirty="0" err="1"/>
              <a:t>bangunan</a:t>
            </a:r>
            <a:r>
              <a:rPr lang="en-GB" sz="2000" dirty="0"/>
              <a:t>—</a:t>
            </a:r>
            <a:r>
              <a:rPr lang="en-GB" sz="2000" dirty="0" err="1"/>
              <a:t>atau</a:t>
            </a:r>
            <a:r>
              <a:rPr lang="en-GB" sz="2000" dirty="0"/>
              <a:t> </a:t>
            </a:r>
            <a:r>
              <a:rPr lang="en-GB" sz="2000" dirty="0" err="1"/>
              <a:t>keduanya</a:t>
            </a:r>
            <a:r>
              <a:rPr lang="en-GB" sz="2000" dirty="0"/>
              <a:t>) yang </a:t>
            </a:r>
            <a:r>
              <a:rPr lang="en-GB" sz="2000" dirty="0" err="1"/>
              <a:t>dikuasai</a:t>
            </a:r>
            <a:r>
              <a:rPr lang="en-GB" sz="2000" dirty="0"/>
              <a:t> (</a:t>
            </a:r>
            <a:r>
              <a:rPr lang="en-GB" sz="2000" dirty="0" err="1"/>
              <a:t>oleh</a:t>
            </a:r>
            <a:r>
              <a:rPr lang="en-GB" sz="2000" dirty="0"/>
              <a:t> </a:t>
            </a:r>
            <a:r>
              <a:rPr lang="en-GB" sz="2000" dirty="0" err="1"/>
              <a:t>pemilik</a:t>
            </a:r>
            <a:r>
              <a:rPr lang="en-GB" sz="2000" dirty="0"/>
              <a:t> </a:t>
            </a:r>
            <a:r>
              <a:rPr lang="en-GB" sz="2000" dirty="0" err="1"/>
              <a:t>atau</a:t>
            </a:r>
            <a:r>
              <a:rPr lang="en-GB" sz="2000" dirty="0"/>
              <a:t> lessee </a:t>
            </a:r>
            <a:r>
              <a:rPr lang="en-GB" sz="2000" dirty="0" err="1"/>
              <a:t>melalui</a:t>
            </a:r>
            <a:r>
              <a:rPr lang="en-GB" sz="2000" dirty="0"/>
              <a:t> </a:t>
            </a:r>
            <a:r>
              <a:rPr lang="en-GB" sz="2000" dirty="0" err="1"/>
              <a:t>sewa</a:t>
            </a:r>
            <a:r>
              <a:rPr lang="en-GB" sz="2000" dirty="0"/>
              <a:t> </a:t>
            </a:r>
            <a:r>
              <a:rPr lang="en-GB" sz="2000" dirty="0" err="1"/>
              <a:t>pembiayaan</a:t>
            </a:r>
            <a:r>
              <a:rPr lang="en-GB" sz="2000" dirty="0"/>
              <a:t>) </a:t>
            </a:r>
            <a:r>
              <a:rPr lang="en-GB" sz="2000" dirty="0" err="1"/>
              <a:t>untuk</a:t>
            </a:r>
            <a:r>
              <a:rPr lang="en-GB" sz="2000" dirty="0"/>
              <a:t> </a:t>
            </a:r>
            <a:r>
              <a:rPr lang="en-GB" sz="2000" dirty="0" err="1"/>
              <a:t>menghasilkan</a:t>
            </a:r>
            <a:r>
              <a:rPr lang="en-GB" sz="2000" dirty="0"/>
              <a:t> rental </a:t>
            </a:r>
            <a:r>
              <a:rPr lang="en-GB" sz="2000" dirty="0" err="1"/>
              <a:t>atau</a:t>
            </a:r>
            <a:r>
              <a:rPr lang="en-GB" sz="2000" dirty="0"/>
              <a:t> </a:t>
            </a:r>
            <a:r>
              <a:rPr lang="en-GB" sz="2000" dirty="0" err="1"/>
              <a:t>untuk</a:t>
            </a:r>
            <a:r>
              <a:rPr lang="en-GB" sz="2000" dirty="0"/>
              <a:t> </a:t>
            </a:r>
            <a:r>
              <a:rPr lang="en-GB" sz="2000" dirty="0" err="1"/>
              <a:t>kenaikan</a:t>
            </a:r>
            <a:r>
              <a:rPr lang="en-GB" sz="2000" dirty="0"/>
              <a:t> </a:t>
            </a:r>
            <a:r>
              <a:rPr lang="en-GB" sz="2000" dirty="0" err="1"/>
              <a:t>nilai</a:t>
            </a:r>
            <a:r>
              <a:rPr lang="en-GB" sz="2000" dirty="0"/>
              <a:t>, </a:t>
            </a:r>
            <a:r>
              <a:rPr lang="en-GB" sz="2000" dirty="0" err="1"/>
              <a:t>atau</a:t>
            </a:r>
            <a:r>
              <a:rPr lang="en-GB" sz="2000" dirty="0"/>
              <a:t> </a:t>
            </a:r>
            <a:r>
              <a:rPr lang="en-GB" sz="2000" dirty="0" err="1"/>
              <a:t>kedua-duanya</a:t>
            </a:r>
            <a:r>
              <a:rPr lang="en-GB" sz="2000" dirty="0"/>
              <a:t>, </a:t>
            </a:r>
            <a:r>
              <a:rPr lang="en-GB" sz="2000" dirty="0" err="1"/>
              <a:t>dan</a:t>
            </a:r>
            <a:r>
              <a:rPr lang="en-GB" sz="2000" dirty="0"/>
              <a:t> </a:t>
            </a:r>
            <a:r>
              <a:rPr lang="en-GB" sz="2000" dirty="0" err="1">
                <a:solidFill>
                  <a:srgbClr val="C00000"/>
                </a:solidFill>
              </a:rPr>
              <a:t>tidak</a:t>
            </a:r>
            <a:r>
              <a:rPr lang="en-GB" sz="2000" dirty="0">
                <a:solidFill>
                  <a:srgbClr val="C00000"/>
                </a:solidFill>
              </a:rPr>
              <a:t> </a:t>
            </a:r>
            <a:r>
              <a:rPr lang="en-GB" sz="2000" dirty="0" err="1">
                <a:solidFill>
                  <a:srgbClr val="C00000"/>
                </a:solidFill>
              </a:rPr>
              <a:t>untuk</a:t>
            </a:r>
            <a:r>
              <a:rPr lang="en-GB" sz="2000" dirty="0"/>
              <a:t>:</a:t>
            </a:r>
          </a:p>
          <a:p>
            <a:pPr marL="1173163" lvl="2" indent="-477838" algn="just">
              <a:buFont typeface="Wingdings" panose="05000000000000000000" pitchFamily="2" charset="2"/>
              <a:buChar char="ü"/>
            </a:pPr>
            <a:r>
              <a:rPr lang="en-GB" sz="2000" dirty="0" err="1">
                <a:solidFill>
                  <a:srgbClr val="C00000"/>
                </a:solidFill>
              </a:rPr>
              <a:t>Digunakan</a:t>
            </a:r>
            <a:r>
              <a:rPr lang="en-GB" sz="2000" dirty="0">
                <a:solidFill>
                  <a:srgbClr val="C00000"/>
                </a:solidFill>
              </a:rPr>
              <a:t> </a:t>
            </a:r>
            <a:r>
              <a:rPr lang="en-GB" sz="2000" dirty="0" err="1">
                <a:solidFill>
                  <a:srgbClr val="C00000"/>
                </a:solidFill>
              </a:rPr>
              <a:t>dalam</a:t>
            </a:r>
            <a:r>
              <a:rPr lang="en-GB" sz="2000" dirty="0">
                <a:solidFill>
                  <a:srgbClr val="C00000"/>
                </a:solidFill>
              </a:rPr>
              <a:t> </a:t>
            </a:r>
            <a:r>
              <a:rPr lang="en-GB" sz="2000" dirty="0" err="1">
                <a:solidFill>
                  <a:srgbClr val="C00000"/>
                </a:solidFill>
              </a:rPr>
              <a:t>produksi</a:t>
            </a:r>
            <a:r>
              <a:rPr lang="en-GB" sz="2000" dirty="0">
                <a:solidFill>
                  <a:srgbClr val="C00000"/>
                </a:solidFill>
              </a:rPr>
              <a:t> </a:t>
            </a:r>
            <a:r>
              <a:rPr lang="en-GB" sz="2000" dirty="0" err="1">
                <a:solidFill>
                  <a:srgbClr val="C00000"/>
                </a:solidFill>
              </a:rPr>
              <a:t>atau</a:t>
            </a:r>
            <a:r>
              <a:rPr lang="en-GB" sz="2000" dirty="0">
                <a:solidFill>
                  <a:srgbClr val="C00000"/>
                </a:solidFill>
              </a:rPr>
              <a:t> </a:t>
            </a:r>
            <a:r>
              <a:rPr lang="en-GB" sz="2000" dirty="0" err="1">
                <a:solidFill>
                  <a:srgbClr val="C00000"/>
                </a:solidFill>
              </a:rPr>
              <a:t>penyediaan</a:t>
            </a:r>
            <a:r>
              <a:rPr lang="en-GB" sz="2000" dirty="0">
                <a:solidFill>
                  <a:srgbClr val="C00000"/>
                </a:solidFill>
              </a:rPr>
              <a:t> </a:t>
            </a:r>
            <a:r>
              <a:rPr lang="en-GB" sz="2000" dirty="0" err="1">
                <a:solidFill>
                  <a:srgbClr val="C00000"/>
                </a:solidFill>
              </a:rPr>
              <a:t>barang</a:t>
            </a:r>
            <a:r>
              <a:rPr lang="en-GB" sz="2000" dirty="0">
                <a:solidFill>
                  <a:srgbClr val="C00000"/>
                </a:solidFill>
              </a:rPr>
              <a:t> </a:t>
            </a:r>
            <a:r>
              <a:rPr lang="en-GB" sz="2000" dirty="0" err="1">
                <a:solidFill>
                  <a:srgbClr val="C00000"/>
                </a:solidFill>
              </a:rPr>
              <a:t>atau</a:t>
            </a:r>
            <a:r>
              <a:rPr lang="en-GB" sz="2000" dirty="0">
                <a:solidFill>
                  <a:srgbClr val="C00000"/>
                </a:solidFill>
              </a:rPr>
              <a:t> </a:t>
            </a:r>
            <a:r>
              <a:rPr lang="en-GB" sz="2000" dirty="0" err="1">
                <a:solidFill>
                  <a:srgbClr val="C00000"/>
                </a:solidFill>
              </a:rPr>
              <a:t>jasa</a:t>
            </a:r>
            <a:r>
              <a:rPr lang="en-GB" sz="2000" dirty="0">
                <a:solidFill>
                  <a:srgbClr val="C00000"/>
                </a:solidFill>
              </a:rPr>
              <a:t> </a:t>
            </a:r>
            <a:r>
              <a:rPr lang="en-GB" sz="2000" dirty="0" err="1">
                <a:solidFill>
                  <a:srgbClr val="C00000"/>
                </a:solidFill>
              </a:rPr>
              <a:t>atau</a:t>
            </a:r>
            <a:r>
              <a:rPr lang="en-GB" sz="2000" dirty="0">
                <a:solidFill>
                  <a:srgbClr val="C00000"/>
                </a:solidFill>
              </a:rPr>
              <a:t> </a:t>
            </a:r>
            <a:r>
              <a:rPr lang="en-GB" sz="2000" dirty="0" err="1">
                <a:solidFill>
                  <a:srgbClr val="C00000"/>
                </a:solidFill>
              </a:rPr>
              <a:t>untuk</a:t>
            </a:r>
            <a:r>
              <a:rPr lang="en-GB" sz="2000" dirty="0">
                <a:solidFill>
                  <a:srgbClr val="C00000"/>
                </a:solidFill>
              </a:rPr>
              <a:t> </a:t>
            </a:r>
            <a:r>
              <a:rPr lang="en-GB" sz="2000" dirty="0" err="1">
                <a:solidFill>
                  <a:srgbClr val="C00000"/>
                </a:solidFill>
              </a:rPr>
              <a:t>tujuan</a:t>
            </a:r>
            <a:r>
              <a:rPr lang="en-GB" sz="2000" dirty="0">
                <a:solidFill>
                  <a:srgbClr val="C00000"/>
                </a:solidFill>
              </a:rPr>
              <a:t> </a:t>
            </a:r>
            <a:r>
              <a:rPr lang="en-GB" sz="2000" dirty="0" err="1">
                <a:solidFill>
                  <a:srgbClr val="C00000"/>
                </a:solidFill>
              </a:rPr>
              <a:t>administratif</a:t>
            </a:r>
            <a:r>
              <a:rPr lang="en-GB" sz="2000" dirty="0">
                <a:solidFill>
                  <a:srgbClr val="C00000"/>
                </a:solidFill>
              </a:rPr>
              <a:t>; </a:t>
            </a:r>
            <a:r>
              <a:rPr lang="en-GB" sz="2000" dirty="0" err="1">
                <a:solidFill>
                  <a:srgbClr val="C00000"/>
                </a:solidFill>
              </a:rPr>
              <a:t>atau</a:t>
            </a:r>
            <a:endParaRPr lang="en-GB" sz="2000" dirty="0">
              <a:solidFill>
                <a:srgbClr val="C00000"/>
              </a:solidFill>
            </a:endParaRPr>
          </a:p>
          <a:p>
            <a:pPr marL="1173163" lvl="2" indent="-477838" algn="just">
              <a:buFont typeface="Wingdings" panose="05000000000000000000" pitchFamily="2" charset="2"/>
              <a:buChar char="ü"/>
            </a:pPr>
            <a:r>
              <a:rPr lang="en-GB" sz="2000" dirty="0" err="1">
                <a:solidFill>
                  <a:srgbClr val="C00000"/>
                </a:solidFill>
              </a:rPr>
              <a:t>Dijual</a:t>
            </a:r>
            <a:r>
              <a:rPr lang="en-GB" sz="2000" dirty="0">
                <a:solidFill>
                  <a:srgbClr val="C00000"/>
                </a:solidFill>
              </a:rPr>
              <a:t> </a:t>
            </a:r>
            <a:r>
              <a:rPr lang="en-GB" sz="2000" dirty="0" err="1">
                <a:solidFill>
                  <a:srgbClr val="C00000"/>
                </a:solidFill>
              </a:rPr>
              <a:t>dalam</a:t>
            </a:r>
            <a:r>
              <a:rPr lang="en-GB" sz="2000" dirty="0">
                <a:solidFill>
                  <a:srgbClr val="C00000"/>
                </a:solidFill>
              </a:rPr>
              <a:t> </a:t>
            </a:r>
            <a:r>
              <a:rPr lang="en-GB" sz="2000" dirty="0" err="1">
                <a:solidFill>
                  <a:srgbClr val="C00000"/>
                </a:solidFill>
              </a:rPr>
              <a:t>kegiatan</a:t>
            </a:r>
            <a:r>
              <a:rPr lang="en-GB" sz="2000" dirty="0">
                <a:solidFill>
                  <a:srgbClr val="C00000"/>
                </a:solidFill>
              </a:rPr>
              <a:t> </a:t>
            </a:r>
            <a:r>
              <a:rPr lang="en-GB" sz="2000" dirty="0" err="1">
                <a:solidFill>
                  <a:srgbClr val="C00000"/>
                </a:solidFill>
              </a:rPr>
              <a:t>usaha</a:t>
            </a:r>
            <a:r>
              <a:rPr lang="en-GB" sz="2000" dirty="0">
                <a:solidFill>
                  <a:srgbClr val="C00000"/>
                </a:solidFill>
              </a:rPr>
              <a:t> </a:t>
            </a:r>
            <a:r>
              <a:rPr lang="en-GB" sz="2000" dirty="0" err="1">
                <a:solidFill>
                  <a:srgbClr val="C00000"/>
                </a:solidFill>
              </a:rPr>
              <a:t>sehari-hari</a:t>
            </a:r>
            <a:r>
              <a:rPr lang="en-GB" sz="2000" dirty="0">
                <a:solidFill>
                  <a:srgbClr val="C00000"/>
                </a:solidFill>
              </a:rPr>
              <a:t>.</a:t>
            </a:r>
            <a:endParaRPr lang="id-ID" sz="2000" dirty="0">
              <a:solidFill>
                <a:srgbClr val="C00000"/>
              </a:solidFill>
            </a:endParaRPr>
          </a:p>
          <a:p>
            <a:pPr algn="just">
              <a:spcBef>
                <a:spcPts val="1200"/>
              </a:spcBef>
            </a:pPr>
            <a:r>
              <a:rPr lang="en-US" sz="2000" dirty="0"/>
              <a:t>Jika </a:t>
            </a:r>
            <a:r>
              <a:rPr lang="en-US" sz="2000" dirty="0" err="1"/>
              <a:t>aset</a:t>
            </a:r>
            <a:r>
              <a:rPr lang="en-US" sz="2000" dirty="0"/>
              <a:t> s</a:t>
            </a:r>
            <a:r>
              <a:rPr lang="id-ID" sz="2000" dirty="0"/>
              <a:t>ebagian aset digunakan </a:t>
            </a:r>
            <a:r>
              <a:rPr lang="en-US" sz="2000" dirty="0"/>
              <a:t>dan </a:t>
            </a:r>
            <a:r>
              <a:rPr lang="id-ID" sz="2000" dirty="0"/>
              <a:t>sebagian </a:t>
            </a:r>
            <a:r>
              <a:rPr lang="en-US" sz="2000" dirty="0" err="1"/>
              <a:t>disewakan</a:t>
            </a:r>
            <a:r>
              <a:rPr lang="en-US" sz="2000" dirty="0"/>
              <a:t> </a:t>
            </a:r>
            <a:r>
              <a:rPr lang="en-US" sz="2000" dirty="0" err="1"/>
              <a:t>dapat</a:t>
            </a:r>
            <a:r>
              <a:rPr lang="en-US" sz="2000" dirty="0"/>
              <a:t> </a:t>
            </a:r>
            <a:r>
              <a:rPr lang="en-US" sz="2000" dirty="0" err="1"/>
              <a:t>menggunakan</a:t>
            </a:r>
            <a:r>
              <a:rPr lang="en-US" sz="2000" dirty="0"/>
              <a:t> </a:t>
            </a:r>
            <a:r>
              <a:rPr lang="en-US" sz="2000" dirty="0" err="1"/>
              <a:t>pendekatan</a:t>
            </a:r>
            <a:r>
              <a:rPr lang="en-US" sz="2000" dirty="0"/>
              <a:t> </a:t>
            </a:r>
            <a:r>
              <a:rPr lang="id-ID" sz="2000" dirty="0">
                <a:sym typeface="Wingdings" pitchFamily="2" charset="2"/>
              </a:rPr>
              <a:t>prorate</a:t>
            </a:r>
            <a:r>
              <a:rPr lang="en-US" sz="2000" dirty="0">
                <a:sym typeface="Wingdings" pitchFamily="2" charset="2"/>
              </a:rPr>
              <a:t> </a:t>
            </a:r>
            <a:r>
              <a:rPr lang="en-US" sz="2000" dirty="0" err="1">
                <a:sym typeface="Wingdings" pitchFamily="2" charset="2"/>
              </a:rPr>
              <a:t>atau</a:t>
            </a:r>
            <a:r>
              <a:rPr lang="en-US" sz="2000" dirty="0">
                <a:sym typeface="Wingdings" pitchFamily="2" charset="2"/>
              </a:rPr>
              <a:t> </a:t>
            </a:r>
            <a:r>
              <a:rPr lang="en-US" sz="2000" dirty="0" err="1">
                <a:sym typeface="Wingdings" pitchFamily="2" charset="2"/>
              </a:rPr>
              <a:t>menganalisis</a:t>
            </a:r>
            <a:r>
              <a:rPr lang="en-US" sz="2000" dirty="0">
                <a:sym typeface="Wingdings" pitchFamily="2" charset="2"/>
              </a:rPr>
              <a:t> </a:t>
            </a:r>
            <a:r>
              <a:rPr lang="en-US" sz="2000" dirty="0" err="1">
                <a:sym typeface="Wingdings" pitchFamily="2" charset="2"/>
              </a:rPr>
              <a:t>komponen</a:t>
            </a:r>
            <a:r>
              <a:rPr lang="en-US" sz="2000" dirty="0">
                <a:sym typeface="Wingdings" pitchFamily="2" charset="2"/>
              </a:rPr>
              <a:t> yang </a:t>
            </a:r>
            <a:r>
              <a:rPr lang="en-US" sz="2000" dirty="0" err="1">
                <a:sym typeface="Wingdings" pitchFamily="2" charset="2"/>
              </a:rPr>
              <a:t>dominan</a:t>
            </a:r>
            <a:r>
              <a:rPr lang="en-US" sz="2000" dirty="0">
                <a:sym typeface="Wingdings" pitchFamily="2" charset="2"/>
              </a:rPr>
              <a:t> </a:t>
            </a:r>
            <a:r>
              <a:rPr lang="en-US" sz="2000" dirty="0" err="1">
                <a:sym typeface="Wingdings" pitchFamily="2" charset="2"/>
              </a:rPr>
              <a:t>dari</a:t>
            </a:r>
            <a:r>
              <a:rPr lang="en-US" sz="2000" dirty="0">
                <a:sym typeface="Wingdings" pitchFamily="2" charset="2"/>
              </a:rPr>
              <a:t> asset </a:t>
            </a:r>
            <a:r>
              <a:rPr lang="en-US" sz="2000" dirty="0" err="1">
                <a:sym typeface="Wingdings" pitchFamily="2" charset="2"/>
              </a:rPr>
              <a:t>tersebut</a:t>
            </a:r>
            <a:r>
              <a:rPr lang="en-US" sz="2000" dirty="0">
                <a:sym typeface="Wingdings" pitchFamily="2" charset="2"/>
              </a:rPr>
              <a:t>.</a:t>
            </a:r>
            <a:endParaRPr lang="en-GB" sz="2000" dirty="0"/>
          </a:p>
        </p:txBody>
      </p:sp>
      <p:sp>
        <p:nvSpPr>
          <p:cNvPr id="5" name="Slide Number Placeholder 1">
            <a:extLst>
              <a:ext uri="{FF2B5EF4-FFF2-40B4-BE49-F238E27FC236}">
                <a16:creationId xmlns:a16="http://schemas.microsoft.com/office/drawing/2014/main" id="{7BA156FC-AA0E-4BED-974B-1DFC8914D49A}"/>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20</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4758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a:extLst>
              <a:ext uri="{FF2B5EF4-FFF2-40B4-BE49-F238E27FC236}">
                <a16:creationId xmlns:a16="http://schemas.microsoft.com/office/drawing/2014/main" id="{60186756-F04D-41F3-8933-A7F307593096}"/>
              </a:ext>
            </a:extLst>
          </p:cNvPr>
          <p:cNvSpPr txBox="1">
            <a:spLocks noChangeArrowheads="1"/>
          </p:cNvSpPr>
          <p:nvPr/>
        </p:nvSpPr>
        <p:spPr bwMode="auto">
          <a:xfrm>
            <a:off x="1371600" y="1905000"/>
            <a:ext cx="7239000" cy="3574761"/>
          </a:xfrm>
          <a:prstGeom prst="rect">
            <a:avLst/>
          </a:prstGeom>
          <a:noFill/>
          <a:ln w="28575" cap="sq">
            <a:noFill/>
            <a:miter lim="800000"/>
            <a:headEnd type="none" w="sm" len="sm"/>
            <a:tailEnd type="none" w="sm" len="sm"/>
          </a:ln>
          <a:effectLst/>
        </p:spPr>
        <p:txBody>
          <a:bodyPr wrap="square">
            <a:spAutoFit/>
          </a:bodyPr>
          <a:lstStyle/>
          <a:p>
            <a:pPr marL="361950" indent="-361950">
              <a:lnSpc>
                <a:spcPct val="110000"/>
              </a:lnSpc>
              <a:spcBef>
                <a:spcPct val="40000"/>
              </a:spcBef>
              <a:buClr>
                <a:srgbClr val="800000"/>
              </a:buClr>
              <a:buFont typeface="Wingdings" pitchFamily="2" charset="2"/>
              <a:buChar char="§"/>
            </a:pPr>
            <a:r>
              <a:rPr lang="en-US" sz="2000" dirty="0" err="1">
                <a:latin typeface="Calibri" panose="020F0502020204030204" pitchFamily="34" charset="0"/>
                <a:cs typeface="Calibri" panose="020F0502020204030204" pitchFamily="34" charset="0"/>
              </a:rPr>
              <a:t>Peralatan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dapat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meliputi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mesin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kendaraan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peralatan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kantor</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peralatan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pabrik</a:t>
            </a:r>
            <a:r>
              <a:rPr lang="id-ID" sz="2000" dirty="0">
                <a:latin typeface="Calibri" panose="020F0502020204030204" pitchFamily="34" charset="0"/>
                <a:cs typeface="Calibri" panose="020F0502020204030204" pitchFamily="34" charset="0"/>
              </a:rPr>
              <a:t>, peralatan tambang, mesin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peralatan</a:t>
            </a:r>
            <a:r>
              <a:rPr lang="en-US" sz="2000" dirty="0">
                <a:latin typeface="Calibri" panose="020F0502020204030204" pitchFamily="34" charset="0"/>
                <a:cs typeface="Calibri" panose="020F0502020204030204" pitchFamily="34" charset="0"/>
              </a:rPr>
              <a:t> lain.</a:t>
            </a:r>
          </a:p>
          <a:p>
            <a:pPr marL="361950" indent="-361950">
              <a:lnSpc>
                <a:spcPct val="110000"/>
              </a:lnSpc>
              <a:spcBef>
                <a:spcPct val="40000"/>
              </a:spcBef>
              <a:buClr>
                <a:srgbClr val="800000"/>
              </a:buClr>
              <a:buFont typeface="Wingdings" pitchFamily="2" charset="2"/>
              <a:buChar char="§"/>
            </a:pPr>
            <a:r>
              <a:rPr lang="en-US" sz="2000" dirty="0" err="1">
                <a:latin typeface="Calibri" panose="020F0502020204030204" pitchFamily="34" charset="0"/>
                <a:cs typeface="Calibri" panose="020F0502020204030204" pitchFamily="34" charset="0"/>
              </a:rPr>
              <a:t>Biaya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perolehan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meliputi</a:t>
            </a:r>
            <a:endParaRPr lang="en-US" sz="2000" dirty="0">
              <a:latin typeface="Calibri" panose="020F0502020204030204" pitchFamily="34" charset="0"/>
              <a:cs typeface="Calibri" panose="020F0502020204030204" pitchFamily="34" charset="0"/>
            </a:endParaRPr>
          </a:p>
          <a:p>
            <a:pPr marL="1031875" lvl="1" indent="-574675">
              <a:lnSpc>
                <a:spcPct val="110000"/>
              </a:lnSpc>
              <a:buClr>
                <a:srgbClr val="800000"/>
              </a:buClr>
              <a:buFontTx/>
              <a:buAutoNum type="arabicParenBoth"/>
            </a:pPr>
            <a:r>
              <a:rPr lang="en-US" sz="2000" dirty="0" err="1">
                <a:latin typeface="Calibri" panose="020F0502020204030204" pitchFamily="34" charset="0"/>
                <a:cs typeface="Calibri" panose="020F0502020204030204" pitchFamily="34" charset="0"/>
              </a:rPr>
              <a:t>Harga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beli</a:t>
            </a:r>
            <a:r>
              <a:rPr lang="en-US" sz="2000" dirty="0">
                <a:latin typeface="Calibri" panose="020F0502020204030204" pitchFamily="34" charset="0"/>
                <a:cs typeface="Calibri" panose="020F0502020204030204" pitchFamily="34" charset="0"/>
              </a:rPr>
              <a:t>, </a:t>
            </a:r>
          </a:p>
          <a:p>
            <a:pPr marL="1031875" lvl="1" indent="-574675">
              <a:lnSpc>
                <a:spcPct val="110000"/>
              </a:lnSpc>
              <a:buClr>
                <a:srgbClr val="800000"/>
              </a:buClr>
              <a:buFontTx/>
              <a:buAutoNum type="arabicParenBoth"/>
            </a:pPr>
            <a:r>
              <a:rPr lang="en-US" sz="2000" dirty="0" err="1">
                <a:latin typeface="Calibri" panose="020F0502020204030204" pitchFamily="34" charset="0"/>
                <a:cs typeface="Calibri" panose="020F0502020204030204" pitchFamily="34" charset="0"/>
              </a:rPr>
              <a:t>Pajak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atau</a:t>
            </a:r>
            <a:r>
              <a:rPr lang="en-US" sz="2000" dirty="0">
                <a:latin typeface="Calibri" panose="020F0502020204030204" pitchFamily="34" charset="0"/>
                <a:cs typeface="Calibri" panose="020F0502020204030204" pitchFamily="34" charset="0"/>
              </a:rPr>
              <a:t> Bea yang </a:t>
            </a:r>
            <a:r>
              <a:rPr lang="en-US" sz="2000" dirty="0" err="1">
                <a:latin typeface="Calibri" panose="020F0502020204030204" pitchFamily="34" charset="0"/>
                <a:cs typeface="Calibri" panose="020F0502020204030204" pitchFamily="34" charset="0"/>
              </a:rPr>
              <a:t>tidak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dapat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dikreditkan</a:t>
            </a:r>
            <a:endParaRPr lang="en-US" sz="2000" dirty="0">
              <a:latin typeface="Calibri" panose="020F0502020204030204" pitchFamily="34" charset="0"/>
              <a:cs typeface="Calibri" panose="020F0502020204030204" pitchFamily="34" charset="0"/>
            </a:endParaRPr>
          </a:p>
          <a:p>
            <a:pPr marL="1031875" lvl="1" indent="-574675">
              <a:lnSpc>
                <a:spcPct val="110000"/>
              </a:lnSpc>
              <a:buClr>
                <a:srgbClr val="800000"/>
              </a:buClr>
              <a:buFontTx/>
              <a:buAutoNum type="arabicParenBoth"/>
            </a:pPr>
            <a:r>
              <a:rPr lang="en-US" sz="2000" dirty="0" err="1">
                <a:latin typeface="Calibri" panose="020F0502020204030204" pitchFamily="34" charset="0"/>
                <a:cs typeface="Calibri" panose="020F0502020204030204" pitchFamily="34" charset="0"/>
              </a:rPr>
              <a:t>Biaya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transportasi</a:t>
            </a:r>
            <a:endParaRPr lang="en-US" sz="2000" dirty="0">
              <a:latin typeface="Calibri" panose="020F0502020204030204" pitchFamily="34" charset="0"/>
              <a:cs typeface="Calibri" panose="020F0502020204030204" pitchFamily="34" charset="0"/>
            </a:endParaRPr>
          </a:p>
          <a:p>
            <a:pPr marL="1031875" lvl="1" indent="-574675">
              <a:lnSpc>
                <a:spcPct val="110000"/>
              </a:lnSpc>
              <a:buClr>
                <a:srgbClr val="800000"/>
              </a:buClr>
              <a:buFontTx/>
              <a:buAutoNum type="arabicParenBoth"/>
            </a:pPr>
            <a:r>
              <a:rPr lang="en-US" sz="2000" dirty="0" err="1">
                <a:latin typeface="Calibri" panose="020F0502020204030204" pitchFamily="34" charset="0"/>
                <a:cs typeface="Calibri" panose="020F0502020204030204" pitchFamily="34" charset="0"/>
              </a:rPr>
              <a:t>Biaya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asuransi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selama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pengiriman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barang</a:t>
            </a:r>
            <a:endParaRPr lang="en-US" sz="2000" dirty="0">
              <a:latin typeface="Calibri" panose="020F0502020204030204" pitchFamily="34" charset="0"/>
              <a:cs typeface="Calibri" panose="020F0502020204030204" pitchFamily="34" charset="0"/>
            </a:endParaRPr>
          </a:p>
          <a:p>
            <a:pPr marL="1031875" lvl="1" indent="-574675">
              <a:lnSpc>
                <a:spcPct val="110000"/>
              </a:lnSpc>
              <a:buClr>
                <a:srgbClr val="800000"/>
              </a:buClr>
              <a:buFontTx/>
              <a:buAutoNum type="arabicParenBoth"/>
            </a:pPr>
            <a:r>
              <a:rPr lang="en-US" sz="2000" dirty="0" err="1">
                <a:latin typeface="Calibri" panose="020F0502020204030204" pitchFamily="34" charset="0"/>
                <a:cs typeface="Calibri" panose="020F0502020204030204" pitchFamily="34" charset="0"/>
              </a:rPr>
              <a:t>Biaya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instalasi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biaya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penyiapan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tempat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untuk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melakukan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instalasi</a:t>
            </a:r>
            <a:endParaRPr lang="en-US" sz="2000" dirty="0">
              <a:latin typeface="Calibri" panose="020F0502020204030204" pitchFamily="34" charset="0"/>
              <a:cs typeface="Calibri" panose="020F0502020204030204" pitchFamily="34" charset="0"/>
            </a:endParaRPr>
          </a:p>
          <a:p>
            <a:pPr marL="1031875" lvl="1" indent="-574675">
              <a:lnSpc>
                <a:spcPct val="110000"/>
              </a:lnSpc>
              <a:buClr>
                <a:srgbClr val="800000"/>
              </a:buClr>
              <a:buFontTx/>
              <a:buAutoNum type="arabicParenBoth"/>
            </a:pPr>
            <a:r>
              <a:rPr lang="en-US" sz="2000" dirty="0" err="1">
                <a:latin typeface="Calibri" panose="020F0502020204030204" pitchFamily="34" charset="0"/>
                <a:cs typeface="Calibri" panose="020F0502020204030204" pitchFamily="34" charset="0"/>
              </a:rPr>
              <a:t>Biaya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untuk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pengetesan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peralatan</a:t>
            </a:r>
            <a:endParaRPr lang="en-US" sz="2000" dirty="0">
              <a:latin typeface="Calibri" panose="020F0502020204030204" pitchFamily="34" charset="0"/>
              <a:cs typeface="Calibri" panose="020F0502020204030204" pitchFamily="34" charset="0"/>
            </a:endParaRPr>
          </a:p>
        </p:txBody>
      </p:sp>
      <p:pic>
        <p:nvPicPr>
          <p:cNvPr id="8" name="Picture 3" descr="C:\Program Files\Microsoft Office\MEDIA\CAGCAT10\j0285750.wmf">
            <a:extLst>
              <a:ext uri="{FF2B5EF4-FFF2-40B4-BE49-F238E27FC236}">
                <a16:creationId xmlns:a16="http://schemas.microsoft.com/office/drawing/2014/main" id="{92477E75-3FDD-4D43-AF23-DD29E809D3EE}"/>
              </a:ext>
            </a:extLst>
          </p:cNvPr>
          <p:cNvPicPr>
            <a:picLocks noChangeAspect="1" noChangeArrowheads="1"/>
          </p:cNvPicPr>
          <p:nvPr/>
        </p:nvPicPr>
        <p:blipFill>
          <a:blip r:embed="rId3"/>
          <a:srcRect/>
          <a:stretch>
            <a:fillRect/>
          </a:stretch>
        </p:blipFill>
        <p:spPr bwMode="auto">
          <a:xfrm>
            <a:off x="8610600" y="2845109"/>
            <a:ext cx="2988004" cy="1981201"/>
          </a:xfrm>
          <a:prstGeom prst="rect">
            <a:avLst/>
          </a:prstGeom>
          <a:noFill/>
        </p:spPr>
      </p:pic>
      <p:sp>
        <p:nvSpPr>
          <p:cNvPr id="9" name="Title 1">
            <a:extLst>
              <a:ext uri="{FF2B5EF4-FFF2-40B4-BE49-F238E27FC236}">
                <a16:creationId xmlns:a16="http://schemas.microsoft.com/office/drawing/2014/main" id="{E7E557E2-E541-44EF-B0CB-4A156534722E}"/>
              </a:ext>
            </a:extLst>
          </p:cNvPr>
          <p:cNvSpPr>
            <a:spLocks noGrp="1"/>
          </p:cNvSpPr>
          <p:nvPr>
            <p:ph type="title"/>
          </p:nvPr>
        </p:nvSpPr>
        <p:spPr>
          <a:xfrm>
            <a:off x="732890" y="832568"/>
            <a:ext cx="8712400" cy="1091342"/>
          </a:xfrm>
        </p:spPr>
        <p:txBody>
          <a:bodyPr>
            <a:normAutofit/>
          </a:bodyPr>
          <a:lstStyle/>
          <a:p>
            <a:r>
              <a:rPr lang="id-ID" sz="4000" b="1" dirty="0">
                <a:latin typeface="Fjalla One" panose="02000506040000020004" pitchFamily="2" charset="0"/>
              </a:rPr>
              <a:t>Perolehan Peralatan</a:t>
            </a:r>
          </a:p>
        </p:txBody>
      </p:sp>
      <p:sp>
        <p:nvSpPr>
          <p:cNvPr id="5" name="Slide Number Placeholder 1">
            <a:extLst>
              <a:ext uri="{FF2B5EF4-FFF2-40B4-BE49-F238E27FC236}">
                <a16:creationId xmlns:a16="http://schemas.microsoft.com/office/drawing/2014/main" id="{53301B3F-6EDF-471D-8D55-8A9D2515DC8D}"/>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21</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24330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4977614" y="4442893"/>
            <a:ext cx="5426813" cy="1716631"/>
          </a:xfrm>
          <a:prstGeom prst="rect">
            <a:avLst/>
          </a:prstGeom>
          <a:noFill/>
          <a:ln w="9525">
            <a:noFill/>
            <a:miter lim="800000"/>
            <a:headEnd/>
            <a:tailEnd/>
          </a:ln>
        </p:spPr>
        <p:txBody>
          <a:bodyPr/>
          <a:lstStyle/>
          <a:p>
            <a:pPr>
              <a:buFontTx/>
              <a:buNone/>
              <a:defRPr/>
            </a:pPr>
            <a:endParaRPr lang="en-GB" sz="2400" dirty="0">
              <a:latin typeface="Calibri" panose="020F0502020204030204" pitchFamily="34" charset="0"/>
              <a:cs typeface="Calibri" panose="020F0502020204030204" pitchFamily="34" charset="0"/>
            </a:endParaRPr>
          </a:p>
        </p:txBody>
      </p:sp>
      <p:sp>
        <p:nvSpPr>
          <p:cNvPr id="8" name="Title 6">
            <a:extLst>
              <a:ext uri="{FF2B5EF4-FFF2-40B4-BE49-F238E27FC236}">
                <a16:creationId xmlns:a16="http://schemas.microsoft.com/office/drawing/2014/main" id="{47395D4A-D803-47D2-9B95-25BD17BDABE4}"/>
              </a:ext>
            </a:extLst>
          </p:cNvPr>
          <p:cNvSpPr txBox="1">
            <a:spLocks/>
          </p:cNvSpPr>
          <p:nvPr/>
        </p:nvSpPr>
        <p:spPr>
          <a:xfrm>
            <a:off x="1981200" y="471478"/>
            <a:ext cx="8229600" cy="548378"/>
          </a:xfrm>
          <a:prstGeom prst="rect">
            <a:avLst/>
          </a:prstGeom>
        </p:spPr>
        <p:txBody>
          <a:bodyPr>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914400"/>
            <a:r>
              <a:rPr lang="en-US" sz="3600" b="1" kern="0" dirty="0" err="1">
                <a:solidFill>
                  <a:srgbClr val="4D4A4C"/>
                </a:solidFill>
                <a:latin typeface="Fjalla One" panose="02000506040000020004" pitchFamily="2" charset="0"/>
              </a:rPr>
              <a:t>Pengukuran</a:t>
            </a:r>
            <a:r>
              <a:rPr lang="en-US" sz="3600" b="1" kern="0" dirty="0">
                <a:solidFill>
                  <a:srgbClr val="4D4A4C"/>
                </a:solidFill>
                <a:latin typeface="Fjalla One" panose="02000506040000020004" pitchFamily="2" charset="0"/>
              </a:rPr>
              <a:t> </a:t>
            </a:r>
            <a:r>
              <a:rPr lang="en-US" sz="3600" b="1" kern="0" dirty="0" err="1">
                <a:solidFill>
                  <a:srgbClr val="4D4A4C"/>
                </a:solidFill>
                <a:latin typeface="Fjalla One" panose="02000506040000020004" pitchFamily="2" charset="0"/>
              </a:rPr>
              <a:t>setelah</a:t>
            </a:r>
            <a:r>
              <a:rPr lang="en-US" sz="3600" b="1" kern="0" dirty="0">
                <a:solidFill>
                  <a:srgbClr val="4D4A4C"/>
                </a:solidFill>
                <a:latin typeface="Fjalla One" panose="02000506040000020004" pitchFamily="2" charset="0"/>
              </a:rPr>
              <a:t> </a:t>
            </a:r>
            <a:r>
              <a:rPr lang="en-US" sz="3600" b="1" kern="0" dirty="0" err="1">
                <a:solidFill>
                  <a:srgbClr val="4D4A4C"/>
                </a:solidFill>
                <a:latin typeface="Fjalla One" panose="02000506040000020004" pitchFamily="2" charset="0"/>
              </a:rPr>
              <a:t>Pengakuan</a:t>
            </a:r>
            <a:r>
              <a:rPr lang="en-US" sz="3600" b="1" kern="0" dirty="0">
                <a:solidFill>
                  <a:srgbClr val="4D4A4C"/>
                </a:solidFill>
                <a:latin typeface="Fjalla One" panose="02000506040000020004" pitchFamily="2" charset="0"/>
              </a:rPr>
              <a:t> Awal</a:t>
            </a:r>
            <a:endParaRPr lang="en-GB" sz="3600" b="1" kern="0" dirty="0">
              <a:solidFill>
                <a:srgbClr val="4D4A4C"/>
              </a:solidFill>
              <a:latin typeface="Fjalla One" panose="02000506040000020004" pitchFamily="2" charset="0"/>
            </a:endParaRPr>
          </a:p>
        </p:txBody>
      </p:sp>
      <p:sp>
        <p:nvSpPr>
          <p:cNvPr id="9" name="Rectangle 3">
            <a:extLst>
              <a:ext uri="{FF2B5EF4-FFF2-40B4-BE49-F238E27FC236}">
                <a16:creationId xmlns:a16="http://schemas.microsoft.com/office/drawing/2014/main" id="{B4DD6BAC-3E9D-446D-ACF6-C377B480B998}"/>
              </a:ext>
            </a:extLst>
          </p:cNvPr>
          <p:cNvSpPr txBox="1">
            <a:spLocks noChangeArrowheads="1"/>
          </p:cNvSpPr>
          <p:nvPr/>
        </p:nvSpPr>
        <p:spPr bwMode="auto">
          <a:xfrm>
            <a:off x="1885950" y="1385878"/>
            <a:ext cx="8420100" cy="533400"/>
          </a:xfrm>
          <a:prstGeom prst="rect">
            <a:avLst/>
          </a:prstGeom>
          <a:noFill/>
          <a:ln w="9525">
            <a:noFill/>
            <a:miter lim="800000"/>
            <a:headEnd/>
            <a:tailEnd/>
          </a:ln>
        </p:spPr>
        <p:txBody>
          <a:bodyPr/>
          <a:lstStyle/>
          <a:p>
            <a:pPr marL="228600" indent="-228600">
              <a:defRPr/>
            </a:pPr>
            <a:r>
              <a:rPr lang="en-GB" sz="2400" kern="0" dirty="0" err="1">
                <a:latin typeface="Calibri" panose="020F0502020204030204" pitchFamily="34" charset="0"/>
                <a:cs typeface="Calibri" panose="020F0502020204030204" pitchFamily="34" charset="0"/>
              </a:rPr>
              <a:t>Entitas</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harus</a:t>
            </a:r>
            <a:r>
              <a:rPr lang="en-GB" sz="2400" kern="0" dirty="0">
                <a:latin typeface="Calibri" panose="020F0502020204030204" pitchFamily="34" charset="0"/>
                <a:cs typeface="Calibri" panose="020F0502020204030204" pitchFamily="34" charset="0"/>
              </a:rPr>
              <a:t> </a:t>
            </a:r>
            <a:r>
              <a:rPr lang="en-GB" sz="2400" b="1" kern="0" dirty="0" err="1">
                <a:solidFill>
                  <a:srgbClr val="FF0000"/>
                </a:solidFill>
                <a:latin typeface="Calibri" panose="020F0502020204030204" pitchFamily="34" charset="0"/>
                <a:cs typeface="Calibri" panose="020F0502020204030204" pitchFamily="34" charset="0"/>
              </a:rPr>
              <a:t>memilih</a:t>
            </a:r>
            <a:r>
              <a:rPr lang="en-GB" sz="2400" b="1" kern="0" dirty="0">
                <a:solidFill>
                  <a:srgbClr val="FF0000"/>
                </a:solidFill>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antara</a:t>
            </a:r>
            <a:r>
              <a:rPr lang="en-GB" sz="2400" kern="0" dirty="0">
                <a:latin typeface="Calibri" panose="020F0502020204030204" pitchFamily="34" charset="0"/>
                <a:cs typeface="Calibri" panose="020F0502020204030204" pitchFamily="34" charset="0"/>
              </a:rPr>
              <a:t>:</a:t>
            </a:r>
          </a:p>
        </p:txBody>
      </p:sp>
      <p:sp>
        <p:nvSpPr>
          <p:cNvPr id="10" name="AutoShape 4">
            <a:extLst>
              <a:ext uri="{FF2B5EF4-FFF2-40B4-BE49-F238E27FC236}">
                <a16:creationId xmlns:a16="http://schemas.microsoft.com/office/drawing/2014/main" id="{57C0DEE1-6B07-49FF-BAD4-453C7C51370C}"/>
              </a:ext>
            </a:extLst>
          </p:cNvPr>
          <p:cNvSpPr>
            <a:spLocks noChangeArrowheads="1"/>
          </p:cNvSpPr>
          <p:nvPr/>
        </p:nvSpPr>
        <p:spPr bwMode="auto">
          <a:xfrm>
            <a:off x="2286000" y="2285992"/>
            <a:ext cx="2895600" cy="614362"/>
          </a:xfrm>
          <a:prstGeom prst="roundRect">
            <a:avLst>
              <a:gd name="adj" fmla="val 13449"/>
            </a:avLst>
          </a:prstGeom>
          <a:gradFill rotWithShape="0">
            <a:gsLst>
              <a:gs pos="0">
                <a:srgbClr val="FFCCCC"/>
              </a:gs>
              <a:gs pos="50000">
                <a:srgbClr val="FFFFFF"/>
              </a:gs>
              <a:gs pos="100000">
                <a:srgbClr val="FFCCCC"/>
              </a:gs>
            </a:gsLst>
            <a:lin ang="2700000" scaled="1"/>
          </a:gradFill>
          <a:ln w="9525">
            <a:solidFill>
              <a:srgbClr val="FF0000"/>
            </a:solidFill>
            <a:round/>
            <a:headEnd/>
            <a:tailEnd/>
          </a:ln>
          <a:effectLst>
            <a:outerShdw dist="71842" dir="2700000" algn="ctr" rotWithShape="0">
              <a:srgbClr val="808080"/>
            </a:outerShdw>
          </a:effectLst>
        </p:spPr>
        <p:txBody>
          <a:bodyPr wrap="none" anchor="ctr"/>
          <a:lstStyle/>
          <a:p>
            <a:pPr algn="ctr">
              <a:spcBef>
                <a:spcPct val="0"/>
              </a:spcBef>
              <a:buFontTx/>
              <a:buNone/>
              <a:defRPr/>
            </a:pPr>
            <a:r>
              <a:rPr lang="en-US" sz="2400" b="1" dirty="0">
                <a:latin typeface="Calibri" panose="020F0502020204030204" pitchFamily="34" charset="0"/>
                <a:cs typeface="Calibri" panose="020F0502020204030204" pitchFamily="34" charset="0"/>
              </a:rPr>
              <a:t>Cost Model</a:t>
            </a:r>
          </a:p>
        </p:txBody>
      </p:sp>
      <p:sp>
        <p:nvSpPr>
          <p:cNvPr id="11" name="AutoShape 5">
            <a:extLst>
              <a:ext uri="{FF2B5EF4-FFF2-40B4-BE49-F238E27FC236}">
                <a16:creationId xmlns:a16="http://schemas.microsoft.com/office/drawing/2014/main" id="{C85311B5-3806-4B87-A88F-9876640A676C}"/>
              </a:ext>
            </a:extLst>
          </p:cNvPr>
          <p:cNvSpPr>
            <a:spLocks noChangeArrowheads="1"/>
          </p:cNvSpPr>
          <p:nvPr/>
        </p:nvSpPr>
        <p:spPr bwMode="auto">
          <a:xfrm>
            <a:off x="2286000" y="3862374"/>
            <a:ext cx="2895600" cy="614362"/>
          </a:xfrm>
          <a:prstGeom prst="roundRect">
            <a:avLst>
              <a:gd name="adj" fmla="val 13449"/>
            </a:avLst>
          </a:prstGeom>
          <a:gradFill rotWithShape="0">
            <a:gsLst>
              <a:gs pos="0">
                <a:srgbClr val="CCFFCC"/>
              </a:gs>
              <a:gs pos="50000">
                <a:srgbClr val="FFFFFF"/>
              </a:gs>
              <a:gs pos="100000">
                <a:srgbClr val="CCFFCC"/>
              </a:gs>
            </a:gsLst>
            <a:lin ang="2700000" scaled="1"/>
          </a:gradFill>
          <a:ln w="9525">
            <a:solidFill>
              <a:srgbClr val="FF0000"/>
            </a:solidFill>
            <a:round/>
            <a:headEnd/>
            <a:tailEnd/>
          </a:ln>
          <a:effectLst>
            <a:outerShdw dist="71842" dir="2700000" algn="ctr" rotWithShape="0">
              <a:srgbClr val="808080"/>
            </a:outerShdw>
          </a:effectLst>
        </p:spPr>
        <p:txBody>
          <a:bodyPr wrap="none" anchor="ctr"/>
          <a:lstStyle/>
          <a:p>
            <a:pPr algn="ctr">
              <a:spcBef>
                <a:spcPct val="0"/>
              </a:spcBef>
              <a:buFontTx/>
              <a:buNone/>
              <a:defRPr/>
            </a:pPr>
            <a:r>
              <a:rPr lang="en-US" sz="2400" b="1" dirty="0">
                <a:solidFill>
                  <a:srgbClr val="FF0000"/>
                </a:solidFill>
                <a:latin typeface="Calibri" panose="020F0502020204030204" pitchFamily="34" charset="0"/>
                <a:cs typeface="Calibri" panose="020F0502020204030204" pitchFamily="34" charset="0"/>
              </a:rPr>
              <a:t>Revaluation Model</a:t>
            </a:r>
          </a:p>
        </p:txBody>
      </p:sp>
      <p:sp>
        <p:nvSpPr>
          <p:cNvPr id="12" name="Rectangle 6">
            <a:extLst>
              <a:ext uri="{FF2B5EF4-FFF2-40B4-BE49-F238E27FC236}">
                <a16:creationId xmlns:a16="http://schemas.microsoft.com/office/drawing/2014/main" id="{2050044D-F4ED-442D-8D72-3CB3F07CB00F}"/>
              </a:ext>
            </a:extLst>
          </p:cNvPr>
          <p:cNvSpPr>
            <a:spLocks noChangeArrowheads="1"/>
          </p:cNvSpPr>
          <p:nvPr/>
        </p:nvSpPr>
        <p:spPr bwMode="auto">
          <a:xfrm>
            <a:off x="5943599" y="2128846"/>
            <a:ext cx="4689427" cy="3238472"/>
          </a:xfrm>
          <a:prstGeom prst="rect">
            <a:avLst/>
          </a:prstGeom>
          <a:solidFill>
            <a:schemeClr val="accent4">
              <a:lumMod val="20000"/>
              <a:lumOff val="80000"/>
            </a:schemeClr>
          </a:solidFill>
          <a:ln w="9525">
            <a:noFill/>
            <a:miter lim="800000"/>
            <a:headEnd/>
            <a:tailEnd/>
          </a:ln>
        </p:spPr>
        <p:txBody>
          <a:bodyPr/>
          <a:lstStyle/>
          <a:p>
            <a:pPr marL="228600" indent="-228600">
              <a:spcBef>
                <a:spcPts val="1200"/>
              </a:spcBef>
              <a:buFont typeface="Wingdings" pitchFamily="2" charset="2"/>
              <a:buChar char="§"/>
            </a:pPr>
            <a:r>
              <a:rPr lang="en-GB" sz="2000" dirty="0" err="1">
                <a:latin typeface="Calibri" panose="020F0502020204030204" pitchFamily="34" charset="0"/>
                <a:cs typeface="Calibri" panose="020F0502020204030204" pitchFamily="34" charset="0"/>
              </a:rPr>
              <a:t>Sebagai</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kebijakan</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akuntansinya</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dan</a:t>
            </a:r>
            <a:endParaRPr lang="en-GB" sz="2000" dirty="0">
              <a:latin typeface="Calibri" panose="020F0502020204030204" pitchFamily="34" charset="0"/>
              <a:cs typeface="Calibri" panose="020F0502020204030204" pitchFamily="34" charset="0"/>
            </a:endParaRPr>
          </a:p>
          <a:p>
            <a:pPr marL="228600" indent="-228600">
              <a:spcBef>
                <a:spcPts val="1200"/>
              </a:spcBef>
              <a:buFont typeface="Wingdings" pitchFamily="2" charset="2"/>
              <a:buChar char="§"/>
            </a:pPr>
            <a:r>
              <a:rPr lang="en-GB" sz="2000" dirty="0" err="1">
                <a:latin typeface="Calibri" panose="020F0502020204030204" pitchFamily="34" charset="0"/>
                <a:cs typeface="Calibri" panose="020F0502020204030204" pitchFamily="34" charset="0"/>
              </a:rPr>
              <a:t>Menerapkan</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kebijakan</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tersebut</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terhadap</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seluruh</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aset</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tetap</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dalam</a:t>
            </a:r>
            <a:r>
              <a:rPr lang="en-GB" sz="2000" dirty="0">
                <a:latin typeface="Calibri" panose="020F0502020204030204" pitchFamily="34" charset="0"/>
                <a:cs typeface="Calibri" panose="020F0502020204030204" pitchFamily="34" charset="0"/>
              </a:rPr>
              <a:t> </a:t>
            </a:r>
            <a:r>
              <a:rPr lang="en-GB" sz="2000" dirty="0" err="1">
                <a:solidFill>
                  <a:srgbClr val="FF0000"/>
                </a:solidFill>
                <a:latin typeface="Calibri" panose="020F0502020204030204" pitchFamily="34" charset="0"/>
                <a:cs typeface="Calibri" panose="020F0502020204030204" pitchFamily="34" charset="0"/>
              </a:rPr>
              <a:t>kelompok</a:t>
            </a:r>
            <a:r>
              <a:rPr lang="en-GB" sz="2000" dirty="0">
                <a:solidFill>
                  <a:srgbClr val="FF0000"/>
                </a:solidFill>
                <a:latin typeface="Calibri" panose="020F0502020204030204" pitchFamily="34" charset="0"/>
                <a:cs typeface="Calibri" panose="020F0502020204030204" pitchFamily="34" charset="0"/>
              </a:rPr>
              <a:t> yang </a:t>
            </a:r>
            <a:r>
              <a:rPr lang="en-GB" sz="2000" dirty="0" err="1">
                <a:solidFill>
                  <a:srgbClr val="FF0000"/>
                </a:solidFill>
                <a:latin typeface="Calibri" panose="020F0502020204030204" pitchFamily="34" charset="0"/>
                <a:cs typeface="Calibri" panose="020F0502020204030204" pitchFamily="34" charset="0"/>
              </a:rPr>
              <a:t>sama</a:t>
            </a:r>
            <a:r>
              <a:rPr lang="en-GB" sz="2000" dirty="0">
                <a:latin typeface="Calibri" panose="020F0502020204030204" pitchFamily="34" charset="0"/>
                <a:cs typeface="Calibri" panose="020F0502020204030204" pitchFamily="34" charset="0"/>
              </a:rPr>
              <a:t>.</a:t>
            </a:r>
          </a:p>
          <a:p>
            <a:pPr marL="685800" lvl="1" indent="-228600">
              <a:spcBef>
                <a:spcPts val="1200"/>
              </a:spcBef>
              <a:buFont typeface="Wingdings" pitchFamily="2" charset="2"/>
              <a:buChar char="§"/>
            </a:pPr>
            <a:r>
              <a:rPr lang="en-GB" sz="2000" dirty="0">
                <a:latin typeface="Calibri" panose="020F0502020204030204" pitchFamily="34" charset="0"/>
                <a:cs typeface="Calibri" panose="020F0502020204030204" pitchFamily="34" charset="0"/>
              </a:rPr>
              <a:t>Tanah, </a:t>
            </a:r>
            <a:r>
              <a:rPr lang="en-GB" sz="2000" dirty="0" err="1">
                <a:latin typeface="Calibri" panose="020F0502020204030204" pitchFamily="34" charset="0"/>
                <a:cs typeface="Calibri" panose="020F0502020204030204" pitchFamily="34" charset="0"/>
              </a:rPr>
              <a:t>tanah</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dan</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bangungan</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mesin</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kapal</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pesawat</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perabotan</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peralatan</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kantor</a:t>
            </a:r>
            <a:endParaRPr lang="en-GB" sz="2000" dirty="0">
              <a:latin typeface="Calibri" panose="020F0502020204030204" pitchFamily="34" charset="0"/>
              <a:cs typeface="Calibri" panose="020F0502020204030204" pitchFamily="34" charset="0"/>
            </a:endParaRPr>
          </a:p>
          <a:p>
            <a:pPr marL="685800" lvl="1" indent="-228600">
              <a:spcBef>
                <a:spcPts val="1200"/>
              </a:spcBef>
              <a:buFont typeface="Wingdings" pitchFamily="2" charset="2"/>
              <a:buChar char="§"/>
            </a:pPr>
            <a:endParaRPr lang="en-GB" sz="2000" dirty="0">
              <a:latin typeface="Calibri" panose="020F0502020204030204" pitchFamily="34" charset="0"/>
              <a:cs typeface="Calibri" panose="020F0502020204030204" pitchFamily="34" charset="0"/>
            </a:endParaRPr>
          </a:p>
        </p:txBody>
      </p:sp>
      <p:sp>
        <p:nvSpPr>
          <p:cNvPr id="13" name="AutoShape 8">
            <a:extLst>
              <a:ext uri="{FF2B5EF4-FFF2-40B4-BE49-F238E27FC236}">
                <a16:creationId xmlns:a16="http://schemas.microsoft.com/office/drawing/2014/main" id="{64424FA8-7AF5-464D-BBB4-7398C2097CB8}"/>
              </a:ext>
            </a:extLst>
          </p:cNvPr>
          <p:cNvSpPr>
            <a:spLocks/>
          </p:cNvSpPr>
          <p:nvPr/>
        </p:nvSpPr>
        <p:spPr bwMode="auto">
          <a:xfrm>
            <a:off x="5410200" y="2347898"/>
            <a:ext cx="257172" cy="2057400"/>
          </a:xfrm>
          <a:prstGeom prst="rightBrace">
            <a:avLst>
              <a:gd name="adj1" fmla="val 37500"/>
              <a:gd name="adj2" fmla="val 50000"/>
            </a:avLst>
          </a:prstGeom>
          <a:noFill/>
          <a:ln w="28575">
            <a:solidFill>
              <a:schemeClr val="accent2"/>
            </a:solidFill>
            <a:round/>
            <a:headEnd/>
            <a:tailEnd/>
          </a:ln>
        </p:spPr>
        <p:txBody>
          <a:bodyPr wrap="none" anchor="ctr"/>
          <a:lstStyle/>
          <a:p>
            <a:endParaRPr lang="en-GB">
              <a:latin typeface="Calibri" panose="020F0502020204030204" pitchFamily="34" charset="0"/>
              <a:cs typeface="Calibri" panose="020F0502020204030204" pitchFamily="34" charset="0"/>
            </a:endParaRPr>
          </a:p>
        </p:txBody>
      </p:sp>
      <p:grpSp>
        <p:nvGrpSpPr>
          <p:cNvPr id="14" name="Group 13">
            <a:extLst>
              <a:ext uri="{FF2B5EF4-FFF2-40B4-BE49-F238E27FC236}">
                <a16:creationId xmlns:a16="http://schemas.microsoft.com/office/drawing/2014/main" id="{D119AEDF-6525-4939-A9F0-6546427A5BEF}"/>
              </a:ext>
            </a:extLst>
          </p:cNvPr>
          <p:cNvGrpSpPr/>
          <p:nvPr/>
        </p:nvGrpSpPr>
        <p:grpSpPr>
          <a:xfrm>
            <a:off x="2946603" y="5013465"/>
            <a:ext cx="2653125" cy="1158026"/>
            <a:chOff x="1148959" y="4090402"/>
            <a:chExt cx="2653125" cy="1809889"/>
          </a:xfrm>
        </p:grpSpPr>
        <p:graphicFrame>
          <p:nvGraphicFramePr>
            <p:cNvPr id="15" name="Object 14">
              <a:extLst>
                <a:ext uri="{FF2B5EF4-FFF2-40B4-BE49-F238E27FC236}">
                  <a16:creationId xmlns:a16="http://schemas.microsoft.com/office/drawing/2014/main" id="{7776CC7A-F1A6-4F30-8BF1-9AB01153151D}"/>
                </a:ext>
              </a:extLst>
            </p:cNvPr>
            <p:cNvGraphicFramePr>
              <a:graphicFrameLocks/>
            </p:cNvGraphicFramePr>
            <p:nvPr/>
          </p:nvGraphicFramePr>
          <p:xfrm>
            <a:off x="1148959" y="4090402"/>
            <a:ext cx="2578867" cy="1809889"/>
          </p:xfrm>
          <a:graphic>
            <a:graphicData uri="http://schemas.openxmlformats.org/presentationml/2006/ole">
              <mc:AlternateContent xmlns:mc="http://schemas.openxmlformats.org/markup-compatibility/2006">
                <mc:Choice xmlns:v="urn:schemas-microsoft-com:vml" Requires="v">
                  <p:oleObj spid="_x0000_s3119" name="Clip" r:id="rId4" imgW="6042660" imgH="6010910" progId="MS_ClipArt_Gallery.2">
                    <p:embed/>
                  </p:oleObj>
                </mc:Choice>
                <mc:Fallback>
                  <p:oleObj name="Clip" r:id="rId4" imgW="6042660" imgH="6010910" progId="MS_ClipArt_Gallery.2">
                    <p:embed/>
                    <p:pic>
                      <p:nvPicPr>
                        <p:cNvPr id="15" name="Object 14">
                          <a:extLst>
                            <a:ext uri="{FF2B5EF4-FFF2-40B4-BE49-F238E27FC236}">
                              <a16:creationId xmlns:a16="http://schemas.microsoft.com/office/drawing/2014/main" id="{7776CC7A-F1A6-4F30-8BF1-9AB01153151D}"/>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8959" y="4090402"/>
                          <a:ext cx="2578867" cy="1809889"/>
                        </a:xfrm>
                        <a:prstGeom prst="rect">
                          <a:avLst/>
                        </a:prstGeom>
                        <a:noFill/>
                        <a:ln>
                          <a:noFill/>
                        </a:ln>
                      </p:spPr>
                    </p:pic>
                  </p:oleObj>
                </mc:Fallback>
              </mc:AlternateContent>
            </a:graphicData>
          </a:graphic>
        </p:graphicFrame>
        <p:graphicFrame>
          <p:nvGraphicFramePr>
            <p:cNvPr id="16" name="Object 15">
              <a:extLst>
                <a:ext uri="{FF2B5EF4-FFF2-40B4-BE49-F238E27FC236}">
                  <a16:creationId xmlns:a16="http://schemas.microsoft.com/office/drawing/2014/main" id="{000113F9-C4CC-461C-B310-F2B84F572E37}"/>
                </a:ext>
              </a:extLst>
            </p:cNvPr>
            <p:cNvGraphicFramePr>
              <a:graphicFrameLocks/>
            </p:cNvGraphicFramePr>
            <p:nvPr/>
          </p:nvGraphicFramePr>
          <p:xfrm>
            <a:off x="1154198" y="4892182"/>
            <a:ext cx="842183" cy="443257"/>
          </p:xfrm>
          <a:graphic>
            <a:graphicData uri="http://schemas.openxmlformats.org/presentationml/2006/ole">
              <mc:AlternateContent xmlns:mc="http://schemas.openxmlformats.org/markup-compatibility/2006">
                <mc:Choice xmlns:v="urn:schemas-microsoft-com:vml" Requires="v">
                  <p:oleObj spid="_x0000_s3120" name="Clip" r:id="rId6" imgW="5807075" imgH="3009900" progId="MS_ClipArt_Gallery.5">
                    <p:embed/>
                  </p:oleObj>
                </mc:Choice>
                <mc:Fallback>
                  <p:oleObj name="Clip" r:id="rId6" imgW="5807075" imgH="3009900" progId="MS_ClipArt_Gallery.5">
                    <p:embed/>
                    <p:pic>
                      <p:nvPicPr>
                        <p:cNvPr id="16" name="Object 15">
                          <a:extLst>
                            <a:ext uri="{FF2B5EF4-FFF2-40B4-BE49-F238E27FC236}">
                              <a16:creationId xmlns:a16="http://schemas.microsoft.com/office/drawing/2014/main" id="{000113F9-C4CC-461C-B310-F2B84F572E37}"/>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54198" y="4892182"/>
                          <a:ext cx="842183" cy="443257"/>
                        </a:xfrm>
                        <a:prstGeom prst="rect">
                          <a:avLst/>
                        </a:prstGeom>
                        <a:noFill/>
                        <a:ln>
                          <a:noFill/>
                        </a:ln>
                      </p:spPr>
                    </p:pic>
                  </p:oleObj>
                </mc:Fallback>
              </mc:AlternateContent>
            </a:graphicData>
          </a:graphic>
        </p:graphicFrame>
        <p:graphicFrame>
          <p:nvGraphicFramePr>
            <p:cNvPr id="17" name="Object 16">
              <a:extLst>
                <a:ext uri="{FF2B5EF4-FFF2-40B4-BE49-F238E27FC236}">
                  <a16:creationId xmlns:a16="http://schemas.microsoft.com/office/drawing/2014/main" id="{F36CA698-BB28-44EB-8B2D-E240A5CB91A7}"/>
                </a:ext>
              </a:extLst>
            </p:cNvPr>
            <p:cNvGraphicFramePr>
              <a:graphicFrameLocks/>
            </p:cNvGraphicFramePr>
            <p:nvPr/>
          </p:nvGraphicFramePr>
          <p:xfrm>
            <a:off x="2707575" y="5036198"/>
            <a:ext cx="1094509" cy="352628"/>
          </p:xfrm>
          <a:graphic>
            <a:graphicData uri="http://schemas.openxmlformats.org/presentationml/2006/ole">
              <mc:AlternateContent xmlns:mc="http://schemas.openxmlformats.org/markup-compatibility/2006">
                <mc:Choice xmlns:v="urn:schemas-microsoft-com:vml" Requires="v">
                  <p:oleObj spid="_x0000_s3121" name="Clip" r:id="rId8" imgW="2285301" imgH="983609" progId="MS_ClipArt_Gallery.5">
                    <p:embed/>
                  </p:oleObj>
                </mc:Choice>
                <mc:Fallback>
                  <p:oleObj name="Clip" r:id="rId8" imgW="2285301" imgH="983609" progId="MS_ClipArt_Gallery.5">
                    <p:embed/>
                    <p:pic>
                      <p:nvPicPr>
                        <p:cNvPr id="17" name="Object 16">
                          <a:extLst>
                            <a:ext uri="{FF2B5EF4-FFF2-40B4-BE49-F238E27FC236}">
                              <a16:creationId xmlns:a16="http://schemas.microsoft.com/office/drawing/2014/main" id="{F36CA698-BB28-44EB-8B2D-E240A5CB91A7}"/>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07575" y="5036198"/>
                          <a:ext cx="1094509" cy="352628"/>
                        </a:xfrm>
                        <a:prstGeom prst="rect">
                          <a:avLst/>
                        </a:prstGeom>
                        <a:noFill/>
                        <a:ln>
                          <a:noFill/>
                        </a:ln>
                        <a:effectLst/>
                      </p:spPr>
                    </p:pic>
                  </p:oleObj>
                </mc:Fallback>
              </mc:AlternateContent>
            </a:graphicData>
          </a:graphic>
        </p:graphicFrame>
      </p:grpSp>
      <p:sp>
        <p:nvSpPr>
          <p:cNvPr id="18" name="Slide Number Placeholder 1">
            <a:extLst>
              <a:ext uri="{FF2B5EF4-FFF2-40B4-BE49-F238E27FC236}">
                <a16:creationId xmlns:a16="http://schemas.microsoft.com/office/drawing/2014/main" id="{981E9246-DCEC-4BE5-9222-0176A15E0279}"/>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22</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90764774"/>
      </p:ext>
    </p:extLst>
  </p:cSld>
  <p:clrMapOvr>
    <a:masterClrMapping/>
  </p:clrMapOvr>
  <p:transition spd="slow" advClick="0">
    <p:strips dir="rd"/>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4977614" y="4442893"/>
            <a:ext cx="5426813" cy="1716631"/>
          </a:xfrm>
          <a:prstGeom prst="rect">
            <a:avLst/>
          </a:prstGeom>
          <a:noFill/>
          <a:ln w="9525">
            <a:noFill/>
            <a:miter lim="800000"/>
            <a:headEnd/>
            <a:tailEnd/>
          </a:ln>
        </p:spPr>
        <p:txBody>
          <a:bodyPr/>
          <a:lstStyle/>
          <a:p>
            <a:pPr>
              <a:buFontTx/>
              <a:buNone/>
              <a:defRPr/>
            </a:pPr>
            <a:endParaRPr lang="en-GB" sz="2400" dirty="0">
              <a:latin typeface="Calibri" panose="020F0502020204030204" pitchFamily="34" charset="0"/>
              <a:cs typeface="Calibri" panose="020F0502020204030204" pitchFamily="34" charset="0"/>
            </a:endParaRPr>
          </a:p>
        </p:txBody>
      </p:sp>
      <p:sp>
        <p:nvSpPr>
          <p:cNvPr id="3" name="Title 6">
            <a:extLst>
              <a:ext uri="{FF2B5EF4-FFF2-40B4-BE49-F238E27FC236}">
                <a16:creationId xmlns:a16="http://schemas.microsoft.com/office/drawing/2014/main" id="{AE1887D9-6E76-4465-8D70-F0983E5C77E6}"/>
              </a:ext>
            </a:extLst>
          </p:cNvPr>
          <p:cNvSpPr txBox="1">
            <a:spLocks/>
          </p:cNvSpPr>
          <p:nvPr/>
        </p:nvSpPr>
        <p:spPr>
          <a:xfrm>
            <a:off x="1981200" y="457200"/>
            <a:ext cx="8229600" cy="548378"/>
          </a:xfrm>
          <a:prstGeom prst="rect">
            <a:avLst/>
          </a:prstGeom>
        </p:spPr>
        <p:txBody>
          <a:bodyPr>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914400"/>
            <a:r>
              <a:rPr lang="en-US" sz="3600" b="1" kern="0" dirty="0" err="1">
                <a:solidFill>
                  <a:srgbClr val="4D4A4C"/>
                </a:solidFill>
                <a:latin typeface="Fjalla One" panose="02000506040000020004" pitchFamily="2" charset="0"/>
              </a:rPr>
              <a:t>Pengukuran</a:t>
            </a:r>
            <a:r>
              <a:rPr lang="en-US" sz="3600" b="1" kern="0" dirty="0">
                <a:solidFill>
                  <a:srgbClr val="4D4A4C"/>
                </a:solidFill>
                <a:latin typeface="Fjalla One" panose="02000506040000020004" pitchFamily="2" charset="0"/>
              </a:rPr>
              <a:t> </a:t>
            </a:r>
            <a:r>
              <a:rPr lang="en-US" sz="3600" b="1" kern="0" dirty="0" err="1">
                <a:solidFill>
                  <a:srgbClr val="4D4A4C"/>
                </a:solidFill>
                <a:latin typeface="Fjalla One" panose="02000506040000020004" pitchFamily="2" charset="0"/>
              </a:rPr>
              <a:t>setelah</a:t>
            </a:r>
            <a:r>
              <a:rPr lang="en-US" sz="3600" b="1" kern="0" dirty="0">
                <a:solidFill>
                  <a:srgbClr val="4D4A4C"/>
                </a:solidFill>
                <a:latin typeface="Fjalla One" panose="02000506040000020004" pitchFamily="2" charset="0"/>
              </a:rPr>
              <a:t> </a:t>
            </a:r>
            <a:r>
              <a:rPr lang="en-US" sz="3600" b="1" kern="0" dirty="0" err="1">
                <a:solidFill>
                  <a:srgbClr val="4D4A4C"/>
                </a:solidFill>
                <a:latin typeface="Fjalla One" panose="02000506040000020004" pitchFamily="2" charset="0"/>
              </a:rPr>
              <a:t>Pengakuan</a:t>
            </a:r>
            <a:r>
              <a:rPr lang="en-US" sz="3600" b="1" kern="0" dirty="0">
                <a:solidFill>
                  <a:srgbClr val="4D4A4C"/>
                </a:solidFill>
                <a:latin typeface="Fjalla One" panose="02000506040000020004" pitchFamily="2" charset="0"/>
              </a:rPr>
              <a:t> Awal</a:t>
            </a:r>
            <a:endParaRPr lang="en-GB" sz="3600" b="1" kern="0" dirty="0">
              <a:solidFill>
                <a:srgbClr val="4D4A4C"/>
              </a:solidFill>
              <a:latin typeface="Fjalla One" panose="02000506040000020004" pitchFamily="2" charset="0"/>
            </a:endParaRPr>
          </a:p>
        </p:txBody>
      </p:sp>
      <p:sp>
        <p:nvSpPr>
          <p:cNvPr id="4" name="AutoShape 3">
            <a:extLst>
              <a:ext uri="{FF2B5EF4-FFF2-40B4-BE49-F238E27FC236}">
                <a16:creationId xmlns:a16="http://schemas.microsoft.com/office/drawing/2014/main" id="{1DE7FD73-7368-4299-927A-D4C430C407E9}"/>
              </a:ext>
            </a:extLst>
          </p:cNvPr>
          <p:cNvSpPr>
            <a:spLocks noChangeArrowheads="1"/>
          </p:cNvSpPr>
          <p:nvPr/>
        </p:nvSpPr>
        <p:spPr bwMode="auto">
          <a:xfrm>
            <a:off x="1752600" y="1471618"/>
            <a:ext cx="2895600" cy="457200"/>
          </a:xfrm>
          <a:prstGeom prst="roundRect">
            <a:avLst>
              <a:gd name="adj" fmla="val 13449"/>
            </a:avLst>
          </a:prstGeom>
          <a:gradFill rotWithShape="0">
            <a:gsLst>
              <a:gs pos="0">
                <a:srgbClr val="FFCCCC"/>
              </a:gs>
              <a:gs pos="50000">
                <a:srgbClr val="FFFFFF"/>
              </a:gs>
              <a:gs pos="100000">
                <a:srgbClr val="FFCCCC"/>
              </a:gs>
            </a:gsLst>
            <a:lin ang="2700000" scaled="1"/>
          </a:gradFill>
          <a:ln w="9525">
            <a:solidFill>
              <a:srgbClr val="FF0000"/>
            </a:solidFill>
            <a:round/>
            <a:headEnd/>
            <a:tailEnd/>
          </a:ln>
          <a:effectLst>
            <a:outerShdw dist="71842" dir="2700000" algn="ctr" rotWithShape="0">
              <a:srgbClr val="808080"/>
            </a:outerShdw>
          </a:effectLst>
        </p:spPr>
        <p:txBody>
          <a:bodyPr wrap="none" anchor="ctr"/>
          <a:lstStyle/>
          <a:p>
            <a:pPr algn="ctr">
              <a:spcBef>
                <a:spcPct val="0"/>
              </a:spcBef>
              <a:buFontTx/>
              <a:buNone/>
              <a:defRPr/>
            </a:pPr>
            <a:r>
              <a:rPr lang="en-US" sz="2000" b="1" dirty="0">
                <a:latin typeface="Calibri" panose="020F0502020204030204" pitchFamily="34" charset="0"/>
                <a:cs typeface="Calibri" panose="020F0502020204030204" pitchFamily="34" charset="0"/>
              </a:rPr>
              <a:t>Cost Model</a:t>
            </a:r>
          </a:p>
        </p:txBody>
      </p:sp>
      <p:sp>
        <p:nvSpPr>
          <p:cNvPr id="5" name="AutoShape 4">
            <a:extLst>
              <a:ext uri="{FF2B5EF4-FFF2-40B4-BE49-F238E27FC236}">
                <a16:creationId xmlns:a16="http://schemas.microsoft.com/office/drawing/2014/main" id="{16204281-BF37-4362-8A95-DCF689C98EE9}"/>
              </a:ext>
            </a:extLst>
          </p:cNvPr>
          <p:cNvSpPr>
            <a:spLocks noChangeArrowheads="1"/>
          </p:cNvSpPr>
          <p:nvPr/>
        </p:nvSpPr>
        <p:spPr bwMode="auto">
          <a:xfrm>
            <a:off x="1752600" y="3829056"/>
            <a:ext cx="2895600" cy="457200"/>
          </a:xfrm>
          <a:prstGeom prst="roundRect">
            <a:avLst>
              <a:gd name="adj" fmla="val 13449"/>
            </a:avLst>
          </a:prstGeom>
          <a:gradFill rotWithShape="0">
            <a:gsLst>
              <a:gs pos="0">
                <a:srgbClr val="CCFFCC"/>
              </a:gs>
              <a:gs pos="50000">
                <a:srgbClr val="FFFFFF"/>
              </a:gs>
              <a:gs pos="100000">
                <a:srgbClr val="CCFFCC"/>
              </a:gs>
            </a:gsLst>
            <a:lin ang="2700000" scaled="1"/>
          </a:gradFill>
          <a:ln w="9525">
            <a:solidFill>
              <a:srgbClr val="FF0000"/>
            </a:solidFill>
            <a:round/>
            <a:headEnd/>
            <a:tailEnd/>
          </a:ln>
          <a:effectLst>
            <a:outerShdw dist="71842" dir="2700000" algn="ctr" rotWithShape="0">
              <a:srgbClr val="808080"/>
            </a:outerShdw>
          </a:effectLst>
        </p:spPr>
        <p:txBody>
          <a:bodyPr wrap="none" anchor="ctr"/>
          <a:lstStyle/>
          <a:p>
            <a:pPr algn="ctr">
              <a:spcBef>
                <a:spcPct val="0"/>
              </a:spcBef>
              <a:buFontTx/>
              <a:buNone/>
              <a:defRPr/>
            </a:pPr>
            <a:r>
              <a:rPr lang="en-US" sz="2000" b="1">
                <a:solidFill>
                  <a:srgbClr val="FF0000"/>
                </a:solidFill>
                <a:latin typeface="Calibri" panose="020F0502020204030204" pitchFamily="34" charset="0"/>
                <a:cs typeface="Calibri" panose="020F0502020204030204" pitchFamily="34" charset="0"/>
              </a:rPr>
              <a:t>Revaluation Model</a:t>
            </a:r>
          </a:p>
        </p:txBody>
      </p:sp>
      <p:sp>
        <p:nvSpPr>
          <p:cNvPr id="6" name="Rectangle 5">
            <a:extLst>
              <a:ext uri="{FF2B5EF4-FFF2-40B4-BE49-F238E27FC236}">
                <a16:creationId xmlns:a16="http://schemas.microsoft.com/office/drawing/2014/main" id="{9B7AB993-5601-48A4-9C70-5C1896DFD1AC}"/>
              </a:ext>
            </a:extLst>
          </p:cNvPr>
          <p:cNvSpPr>
            <a:spLocks noChangeArrowheads="1"/>
          </p:cNvSpPr>
          <p:nvPr/>
        </p:nvSpPr>
        <p:spPr bwMode="auto">
          <a:xfrm>
            <a:off x="4881594" y="1362076"/>
            <a:ext cx="5715000" cy="2209800"/>
          </a:xfrm>
          <a:prstGeom prst="rect">
            <a:avLst/>
          </a:prstGeom>
          <a:noFill/>
          <a:ln w="9525">
            <a:noFill/>
            <a:miter lim="800000"/>
            <a:headEnd/>
            <a:tailEnd/>
          </a:ln>
        </p:spPr>
        <p:txBody>
          <a:bodyPr/>
          <a:lstStyle/>
          <a:p>
            <a:pPr>
              <a:buFontTx/>
              <a:buNone/>
            </a:pPr>
            <a:r>
              <a:rPr lang="en-GB" sz="2200" dirty="0" err="1">
                <a:latin typeface="Calibri" panose="020F0502020204030204" pitchFamily="34" charset="0"/>
                <a:cs typeface="Calibri" panose="020F0502020204030204" pitchFamily="34" charset="0"/>
              </a:rPr>
              <a:t>Setelah</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diakui</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sebagai</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aset</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aset</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tetap</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dicatat</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sebesar</a:t>
            </a:r>
            <a:r>
              <a:rPr lang="en-GB" sz="2200" dirty="0">
                <a:latin typeface="Calibri" panose="020F0502020204030204" pitchFamily="34" charset="0"/>
                <a:cs typeface="Calibri" panose="020F0502020204030204" pitchFamily="34" charset="0"/>
              </a:rPr>
              <a:t> :</a:t>
            </a:r>
          </a:p>
          <a:p>
            <a:pPr marL="344488" lvl="1" indent="-230188">
              <a:spcBef>
                <a:spcPts val="600"/>
              </a:spcBef>
              <a:buFont typeface="Wingdings" pitchFamily="2" charset="2"/>
              <a:buChar char="§"/>
            </a:pPr>
            <a:r>
              <a:rPr lang="en-GB" sz="2200" b="1" u="sng" dirty="0" err="1">
                <a:solidFill>
                  <a:srgbClr val="FF0000"/>
                </a:solidFill>
                <a:latin typeface="Calibri" panose="020F0502020204030204" pitchFamily="34" charset="0"/>
                <a:cs typeface="Calibri" panose="020F0502020204030204" pitchFamily="34" charset="0"/>
              </a:rPr>
              <a:t>Biaya</a:t>
            </a:r>
            <a:r>
              <a:rPr lang="en-GB" sz="2200" b="1" u="sng" dirty="0">
                <a:solidFill>
                  <a:srgbClr val="FF0000"/>
                </a:solidFill>
                <a:latin typeface="Calibri" panose="020F0502020204030204" pitchFamily="34" charset="0"/>
                <a:cs typeface="Calibri" panose="020F0502020204030204" pitchFamily="34" charset="0"/>
              </a:rPr>
              <a:t> </a:t>
            </a:r>
            <a:r>
              <a:rPr lang="en-GB" sz="2200" b="1" u="sng" dirty="0" err="1">
                <a:solidFill>
                  <a:srgbClr val="FF0000"/>
                </a:solidFill>
                <a:latin typeface="Calibri" panose="020F0502020204030204" pitchFamily="34" charset="0"/>
                <a:cs typeface="Calibri" panose="020F0502020204030204" pitchFamily="34" charset="0"/>
              </a:rPr>
              <a:t>perolehan</a:t>
            </a:r>
            <a:r>
              <a:rPr lang="en-GB" sz="2200" b="1" u="sng" dirty="0">
                <a:solidFill>
                  <a:srgbClr val="FF0000"/>
                </a:solidFill>
                <a:latin typeface="Calibri" panose="020F0502020204030204" pitchFamily="34" charset="0"/>
                <a:cs typeface="Calibri" panose="020F0502020204030204" pitchFamily="34" charset="0"/>
              </a:rPr>
              <a:t> </a:t>
            </a:r>
            <a:r>
              <a:rPr lang="en-GB" sz="2200" b="1" u="sng" dirty="0" err="1">
                <a:solidFill>
                  <a:srgbClr val="0070C0"/>
                </a:solidFill>
                <a:latin typeface="Calibri" panose="020F0502020204030204" pitchFamily="34" charset="0"/>
                <a:cs typeface="Calibri" panose="020F0502020204030204" pitchFamily="34" charset="0"/>
              </a:rPr>
              <a:t>dikurangi</a:t>
            </a:r>
            <a:endParaRPr lang="en-GB" sz="2200" b="1" u="sng" dirty="0">
              <a:solidFill>
                <a:srgbClr val="0070C0"/>
              </a:solidFill>
              <a:latin typeface="Calibri" panose="020F0502020204030204" pitchFamily="34" charset="0"/>
              <a:cs typeface="Calibri" panose="020F0502020204030204" pitchFamily="34" charset="0"/>
            </a:endParaRPr>
          </a:p>
          <a:p>
            <a:pPr marL="344488" lvl="1" indent="-230188">
              <a:buFont typeface="Wingdings" pitchFamily="2" charset="2"/>
              <a:buChar char="§"/>
            </a:pPr>
            <a:r>
              <a:rPr lang="en-GB" sz="2200" b="1" u="sng" dirty="0" err="1">
                <a:solidFill>
                  <a:srgbClr val="FF0000"/>
                </a:solidFill>
                <a:latin typeface="Calibri" panose="020F0502020204030204" pitchFamily="34" charset="0"/>
                <a:cs typeface="Calibri" panose="020F0502020204030204" pitchFamily="34" charset="0"/>
              </a:rPr>
              <a:t>Akumulasi</a:t>
            </a:r>
            <a:r>
              <a:rPr lang="en-GB" sz="2200" b="1" u="sng" dirty="0">
                <a:solidFill>
                  <a:srgbClr val="FF0000"/>
                </a:solidFill>
                <a:latin typeface="Calibri" panose="020F0502020204030204" pitchFamily="34" charset="0"/>
                <a:cs typeface="Calibri" panose="020F0502020204030204" pitchFamily="34" charset="0"/>
              </a:rPr>
              <a:t> </a:t>
            </a:r>
            <a:r>
              <a:rPr lang="en-GB" sz="2200" b="1" u="sng" dirty="0" err="1">
                <a:solidFill>
                  <a:srgbClr val="FF0000"/>
                </a:solidFill>
                <a:latin typeface="Calibri" panose="020F0502020204030204" pitchFamily="34" charset="0"/>
                <a:cs typeface="Calibri" panose="020F0502020204030204" pitchFamily="34" charset="0"/>
              </a:rPr>
              <a:t>penyusutan</a:t>
            </a:r>
            <a:r>
              <a:rPr lang="en-GB" sz="2200" b="1" u="sng" dirty="0">
                <a:solidFill>
                  <a:srgbClr val="FF0000"/>
                </a:solidFill>
                <a:latin typeface="Calibri" panose="020F0502020204030204" pitchFamily="34" charset="0"/>
                <a:cs typeface="Calibri" panose="020F0502020204030204" pitchFamily="34" charset="0"/>
              </a:rPr>
              <a:t> </a:t>
            </a:r>
            <a:r>
              <a:rPr lang="en-GB" sz="2200" b="1" u="sng" dirty="0" err="1">
                <a:solidFill>
                  <a:srgbClr val="FF0000"/>
                </a:solidFill>
                <a:latin typeface="Calibri" panose="020F0502020204030204" pitchFamily="34" charset="0"/>
                <a:cs typeface="Calibri" panose="020F0502020204030204" pitchFamily="34" charset="0"/>
              </a:rPr>
              <a:t>dan</a:t>
            </a:r>
            <a:r>
              <a:rPr lang="en-GB" sz="2200" b="1" u="sng" dirty="0">
                <a:solidFill>
                  <a:srgbClr val="FF0000"/>
                </a:solidFill>
                <a:latin typeface="Calibri" panose="020F0502020204030204" pitchFamily="34" charset="0"/>
                <a:cs typeface="Calibri" panose="020F0502020204030204" pitchFamily="34" charset="0"/>
              </a:rPr>
              <a:t> </a:t>
            </a:r>
            <a:r>
              <a:rPr lang="en-GB" sz="2200" b="1" u="sng" dirty="0" err="1">
                <a:solidFill>
                  <a:srgbClr val="FF0000"/>
                </a:solidFill>
                <a:latin typeface="Calibri" panose="020F0502020204030204" pitchFamily="34" charset="0"/>
                <a:cs typeface="Calibri" panose="020F0502020204030204" pitchFamily="34" charset="0"/>
              </a:rPr>
              <a:t>Akumulasi</a:t>
            </a:r>
            <a:r>
              <a:rPr lang="en-GB" sz="2200" b="1" u="sng" dirty="0">
                <a:solidFill>
                  <a:srgbClr val="FF0000"/>
                </a:solidFill>
                <a:latin typeface="Calibri" panose="020F0502020204030204" pitchFamily="34" charset="0"/>
                <a:cs typeface="Calibri" panose="020F0502020204030204" pitchFamily="34" charset="0"/>
              </a:rPr>
              <a:t> </a:t>
            </a:r>
            <a:r>
              <a:rPr lang="en-GB" sz="2200" b="1" u="sng" dirty="0" err="1">
                <a:solidFill>
                  <a:srgbClr val="FF0000"/>
                </a:solidFill>
                <a:latin typeface="Calibri" panose="020F0502020204030204" pitchFamily="34" charset="0"/>
                <a:cs typeface="Calibri" panose="020F0502020204030204" pitchFamily="34" charset="0"/>
              </a:rPr>
              <a:t>rugi</a:t>
            </a:r>
            <a:r>
              <a:rPr lang="en-GB" sz="2200" b="1" u="sng" dirty="0">
                <a:solidFill>
                  <a:srgbClr val="FF0000"/>
                </a:solidFill>
                <a:latin typeface="Calibri" panose="020F0502020204030204" pitchFamily="34" charset="0"/>
                <a:cs typeface="Calibri" panose="020F0502020204030204" pitchFamily="34" charset="0"/>
              </a:rPr>
              <a:t> </a:t>
            </a:r>
            <a:r>
              <a:rPr lang="en-GB" sz="2200" b="1" u="sng" dirty="0" err="1">
                <a:solidFill>
                  <a:srgbClr val="FF0000"/>
                </a:solidFill>
                <a:latin typeface="Calibri" panose="020F0502020204030204" pitchFamily="34" charset="0"/>
                <a:cs typeface="Calibri" panose="020F0502020204030204" pitchFamily="34" charset="0"/>
              </a:rPr>
              <a:t>penurunan</a:t>
            </a:r>
            <a:r>
              <a:rPr lang="en-GB" sz="2200" b="1" u="sng" dirty="0">
                <a:solidFill>
                  <a:srgbClr val="FF0000"/>
                </a:solidFill>
                <a:latin typeface="Calibri" panose="020F0502020204030204" pitchFamily="34" charset="0"/>
                <a:cs typeface="Calibri" panose="020F0502020204030204" pitchFamily="34" charset="0"/>
              </a:rPr>
              <a:t> </a:t>
            </a:r>
            <a:r>
              <a:rPr lang="en-GB" sz="2200" b="1" u="sng" dirty="0" err="1">
                <a:solidFill>
                  <a:srgbClr val="FF0000"/>
                </a:solidFill>
                <a:latin typeface="Calibri" panose="020F0502020204030204" pitchFamily="34" charset="0"/>
                <a:cs typeface="Calibri" panose="020F0502020204030204" pitchFamily="34" charset="0"/>
              </a:rPr>
              <a:t>nilai</a:t>
            </a:r>
            <a:r>
              <a:rPr lang="en-GB" sz="2200" b="1" u="sng" dirty="0">
                <a:solidFill>
                  <a:srgbClr val="FF0000"/>
                </a:solidFill>
                <a:latin typeface="Calibri" panose="020F0502020204030204" pitchFamily="34" charset="0"/>
                <a:cs typeface="Calibri" panose="020F0502020204030204" pitchFamily="34" charset="0"/>
              </a:rPr>
              <a:t> </a:t>
            </a:r>
            <a:r>
              <a:rPr lang="en-GB" sz="2200" b="1" u="sng" dirty="0" err="1">
                <a:solidFill>
                  <a:srgbClr val="FF0000"/>
                </a:solidFill>
                <a:latin typeface="Calibri" panose="020F0502020204030204" pitchFamily="34" charset="0"/>
                <a:cs typeface="Calibri" panose="020F0502020204030204" pitchFamily="34" charset="0"/>
              </a:rPr>
              <a:t>aset</a:t>
            </a:r>
            <a:endParaRPr lang="en-GB" sz="2200" b="1" u="sng" dirty="0">
              <a:solidFill>
                <a:srgbClr val="FF0000"/>
              </a:solidFill>
              <a:latin typeface="Calibri" panose="020F0502020204030204" pitchFamily="34" charset="0"/>
              <a:cs typeface="Calibri" panose="020F0502020204030204" pitchFamily="34" charset="0"/>
            </a:endParaRPr>
          </a:p>
        </p:txBody>
      </p:sp>
      <p:sp>
        <p:nvSpPr>
          <p:cNvPr id="8" name="Rectangle 6">
            <a:extLst>
              <a:ext uri="{FF2B5EF4-FFF2-40B4-BE49-F238E27FC236}">
                <a16:creationId xmlns:a16="http://schemas.microsoft.com/office/drawing/2014/main" id="{24D534FA-00B9-406B-A1B6-DFB72734E2F1}"/>
              </a:ext>
            </a:extLst>
          </p:cNvPr>
          <p:cNvSpPr>
            <a:spLocks noChangeArrowheads="1"/>
          </p:cNvSpPr>
          <p:nvPr/>
        </p:nvSpPr>
        <p:spPr bwMode="auto">
          <a:xfrm>
            <a:off x="4754594" y="3681434"/>
            <a:ext cx="5627687" cy="2819400"/>
          </a:xfrm>
          <a:prstGeom prst="rect">
            <a:avLst/>
          </a:prstGeom>
          <a:noFill/>
          <a:ln w="9525">
            <a:noFill/>
            <a:miter lim="800000"/>
            <a:headEnd/>
            <a:tailEnd/>
          </a:ln>
        </p:spPr>
        <p:txBody>
          <a:bodyPr/>
          <a:lstStyle/>
          <a:p>
            <a:pPr>
              <a:buFontTx/>
              <a:buNone/>
            </a:pPr>
            <a:r>
              <a:rPr lang="en-GB" sz="2200" dirty="0" err="1">
                <a:latin typeface="Calibri" panose="020F0502020204030204" pitchFamily="34" charset="0"/>
                <a:cs typeface="Calibri" panose="020F0502020204030204" pitchFamily="34" charset="0"/>
              </a:rPr>
              <a:t>Setelah</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diakui</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sebagai</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aset</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aset</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tetap</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dicatat</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sebesar</a:t>
            </a:r>
            <a:r>
              <a:rPr lang="en-GB" sz="2200" dirty="0">
                <a:latin typeface="Calibri" panose="020F0502020204030204" pitchFamily="34" charset="0"/>
                <a:cs typeface="Calibri" panose="020F0502020204030204" pitchFamily="34" charset="0"/>
              </a:rPr>
              <a:t> :</a:t>
            </a:r>
          </a:p>
          <a:p>
            <a:pPr marL="344488" lvl="1" indent="-230188">
              <a:spcBef>
                <a:spcPts val="600"/>
              </a:spcBef>
              <a:buFontTx/>
              <a:buChar char="–"/>
            </a:pPr>
            <a:r>
              <a:rPr lang="en-GB" sz="2200" b="1" u="sng" dirty="0" err="1">
                <a:solidFill>
                  <a:srgbClr val="FF0000"/>
                </a:solidFill>
                <a:latin typeface="Calibri" panose="020F0502020204030204" pitchFamily="34" charset="0"/>
                <a:cs typeface="Calibri" panose="020F0502020204030204" pitchFamily="34" charset="0"/>
              </a:rPr>
              <a:t>Jumlah</a:t>
            </a:r>
            <a:r>
              <a:rPr lang="en-GB" sz="2200" b="1" u="sng" dirty="0">
                <a:solidFill>
                  <a:srgbClr val="FF0000"/>
                </a:solidFill>
                <a:latin typeface="Calibri" panose="020F0502020204030204" pitchFamily="34" charset="0"/>
                <a:cs typeface="Calibri" panose="020F0502020204030204" pitchFamily="34" charset="0"/>
              </a:rPr>
              <a:t> </a:t>
            </a:r>
            <a:r>
              <a:rPr lang="en-GB" sz="2200" b="1" u="sng" dirty="0" err="1">
                <a:solidFill>
                  <a:srgbClr val="FF0000"/>
                </a:solidFill>
                <a:latin typeface="Calibri" panose="020F0502020204030204" pitchFamily="34" charset="0"/>
                <a:cs typeface="Calibri" panose="020F0502020204030204" pitchFamily="34" charset="0"/>
              </a:rPr>
              <a:t>revaluasian</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yaitu</a:t>
            </a:r>
            <a:r>
              <a:rPr lang="en-GB" sz="2200" dirty="0">
                <a:latin typeface="Calibri" panose="020F0502020204030204" pitchFamily="34" charset="0"/>
                <a:cs typeface="Calibri" panose="020F0502020204030204" pitchFamily="34" charset="0"/>
              </a:rPr>
              <a:t> </a:t>
            </a:r>
            <a:r>
              <a:rPr lang="en-GB" sz="2200" b="1" dirty="0" err="1">
                <a:solidFill>
                  <a:srgbClr val="FF0000"/>
                </a:solidFill>
                <a:latin typeface="Calibri" panose="020F0502020204030204" pitchFamily="34" charset="0"/>
                <a:cs typeface="Calibri" panose="020F0502020204030204" pitchFamily="34" charset="0"/>
              </a:rPr>
              <a:t>nilai</a:t>
            </a:r>
            <a:r>
              <a:rPr lang="en-GB" sz="2200" b="1" dirty="0">
                <a:solidFill>
                  <a:srgbClr val="FF0000"/>
                </a:solidFill>
                <a:latin typeface="Calibri" panose="020F0502020204030204" pitchFamily="34" charset="0"/>
                <a:cs typeface="Calibri" panose="020F0502020204030204" pitchFamily="34" charset="0"/>
              </a:rPr>
              <a:t> </a:t>
            </a:r>
            <a:r>
              <a:rPr lang="en-GB" sz="2200" b="1" dirty="0" err="1">
                <a:solidFill>
                  <a:srgbClr val="FF0000"/>
                </a:solidFill>
                <a:latin typeface="Calibri" panose="020F0502020204030204" pitchFamily="34" charset="0"/>
                <a:cs typeface="Calibri" panose="020F0502020204030204" pitchFamily="34" charset="0"/>
              </a:rPr>
              <a:t>wajar</a:t>
            </a:r>
            <a:r>
              <a:rPr lang="en-GB" sz="2200" b="1" dirty="0">
                <a:solidFill>
                  <a:srgbClr val="FF0000"/>
                </a:solidFill>
                <a:latin typeface="Calibri" panose="020F0502020204030204" pitchFamily="34" charset="0"/>
                <a:cs typeface="Calibri" panose="020F0502020204030204" pitchFamily="34" charset="0"/>
              </a:rPr>
              <a:t> </a:t>
            </a:r>
            <a:r>
              <a:rPr lang="en-GB" sz="2200" dirty="0">
                <a:latin typeface="Calibri" panose="020F0502020204030204" pitchFamily="34" charset="0"/>
                <a:cs typeface="Calibri" panose="020F0502020204030204" pitchFamily="34" charset="0"/>
              </a:rPr>
              <a:t>pada </a:t>
            </a:r>
            <a:r>
              <a:rPr lang="en-GB" sz="2200" dirty="0" err="1">
                <a:latin typeface="Calibri" panose="020F0502020204030204" pitchFamily="34" charset="0"/>
                <a:cs typeface="Calibri" panose="020F0502020204030204" pitchFamily="34" charset="0"/>
              </a:rPr>
              <a:t>tanggal</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revaluasi</a:t>
            </a:r>
            <a:r>
              <a:rPr lang="en-GB" sz="2200" dirty="0">
                <a:latin typeface="Calibri" panose="020F0502020204030204" pitchFamily="34" charset="0"/>
                <a:cs typeface="Calibri" panose="020F0502020204030204" pitchFamily="34" charset="0"/>
              </a:rPr>
              <a:t>, </a:t>
            </a:r>
            <a:r>
              <a:rPr lang="en-GB" sz="2200" b="1" u="sng" dirty="0" err="1">
                <a:solidFill>
                  <a:srgbClr val="0070C0"/>
                </a:solidFill>
                <a:latin typeface="Calibri" panose="020F0502020204030204" pitchFamily="34" charset="0"/>
                <a:cs typeface="Calibri" panose="020F0502020204030204" pitchFamily="34" charset="0"/>
              </a:rPr>
              <a:t>dikurangi</a:t>
            </a:r>
            <a:endParaRPr lang="en-GB" sz="2200" b="1" u="sng" dirty="0">
              <a:solidFill>
                <a:srgbClr val="0070C0"/>
              </a:solidFill>
              <a:latin typeface="Calibri" panose="020F0502020204030204" pitchFamily="34" charset="0"/>
              <a:cs typeface="Calibri" panose="020F0502020204030204" pitchFamily="34" charset="0"/>
            </a:endParaRPr>
          </a:p>
          <a:p>
            <a:pPr marL="344488" lvl="1" indent="-230188">
              <a:buFontTx/>
              <a:buChar char="–"/>
            </a:pPr>
            <a:r>
              <a:rPr lang="en-GB" sz="2200" b="1" u="sng" dirty="0" err="1">
                <a:solidFill>
                  <a:srgbClr val="FF0000"/>
                </a:solidFill>
                <a:latin typeface="Calibri" panose="020F0502020204030204" pitchFamily="34" charset="0"/>
                <a:cs typeface="Calibri" panose="020F0502020204030204" pitchFamily="34" charset="0"/>
              </a:rPr>
              <a:t>Akumulasi</a:t>
            </a:r>
            <a:r>
              <a:rPr lang="en-GB" sz="2200" b="1" u="sng" dirty="0">
                <a:solidFill>
                  <a:srgbClr val="FF0000"/>
                </a:solidFill>
                <a:latin typeface="Calibri" panose="020F0502020204030204" pitchFamily="34" charset="0"/>
                <a:cs typeface="Calibri" panose="020F0502020204030204" pitchFamily="34" charset="0"/>
              </a:rPr>
              <a:t> </a:t>
            </a:r>
            <a:r>
              <a:rPr lang="en-GB" sz="2200" b="1" u="sng" dirty="0" err="1">
                <a:solidFill>
                  <a:srgbClr val="FF0000"/>
                </a:solidFill>
                <a:latin typeface="Calibri" panose="020F0502020204030204" pitchFamily="34" charset="0"/>
                <a:cs typeface="Calibri" panose="020F0502020204030204" pitchFamily="34" charset="0"/>
              </a:rPr>
              <a:t>penyusutan</a:t>
            </a:r>
            <a:r>
              <a:rPr lang="en-GB" sz="2200" b="1" u="sng" dirty="0">
                <a:solidFill>
                  <a:srgbClr val="FF0000"/>
                </a:solidFill>
                <a:latin typeface="Calibri" panose="020F0502020204030204" pitchFamily="34" charset="0"/>
                <a:cs typeface="Calibri" panose="020F0502020204030204" pitchFamily="34" charset="0"/>
              </a:rPr>
              <a:t> </a:t>
            </a:r>
            <a:r>
              <a:rPr lang="en-GB" sz="2200" b="1" u="sng" dirty="0" err="1">
                <a:solidFill>
                  <a:srgbClr val="FF0000"/>
                </a:solidFill>
                <a:latin typeface="Calibri" panose="020F0502020204030204" pitchFamily="34" charset="0"/>
                <a:cs typeface="Calibri" panose="020F0502020204030204" pitchFamily="34" charset="0"/>
              </a:rPr>
              <a:t>dan</a:t>
            </a:r>
            <a:r>
              <a:rPr lang="en-GB" sz="2200" b="1" u="sng" dirty="0">
                <a:solidFill>
                  <a:srgbClr val="FF0000"/>
                </a:solidFill>
                <a:latin typeface="Calibri" panose="020F0502020204030204" pitchFamily="34" charset="0"/>
                <a:cs typeface="Calibri" panose="020F0502020204030204" pitchFamily="34" charset="0"/>
              </a:rPr>
              <a:t>  </a:t>
            </a:r>
            <a:r>
              <a:rPr lang="en-GB" sz="2200" b="1" u="sng" dirty="0" err="1">
                <a:solidFill>
                  <a:srgbClr val="FF0000"/>
                </a:solidFill>
                <a:latin typeface="Calibri" panose="020F0502020204030204" pitchFamily="34" charset="0"/>
                <a:cs typeface="Calibri" panose="020F0502020204030204" pitchFamily="34" charset="0"/>
              </a:rPr>
              <a:t>Akumulasi</a:t>
            </a:r>
            <a:r>
              <a:rPr lang="en-GB" sz="2200" b="1" u="sng" dirty="0">
                <a:solidFill>
                  <a:srgbClr val="FF0000"/>
                </a:solidFill>
                <a:latin typeface="Calibri" panose="020F0502020204030204" pitchFamily="34" charset="0"/>
                <a:cs typeface="Calibri" panose="020F0502020204030204" pitchFamily="34" charset="0"/>
              </a:rPr>
              <a:t> </a:t>
            </a:r>
            <a:r>
              <a:rPr lang="en-GB" sz="2200" b="1" u="sng" dirty="0" err="1">
                <a:solidFill>
                  <a:srgbClr val="FF0000"/>
                </a:solidFill>
                <a:latin typeface="Calibri" panose="020F0502020204030204" pitchFamily="34" charset="0"/>
                <a:cs typeface="Calibri" panose="020F0502020204030204" pitchFamily="34" charset="0"/>
              </a:rPr>
              <a:t>rugi</a:t>
            </a:r>
            <a:r>
              <a:rPr lang="en-GB" sz="2200" b="1" u="sng" dirty="0">
                <a:solidFill>
                  <a:srgbClr val="FF0000"/>
                </a:solidFill>
                <a:latin typeface="Calibri" panose="020F0502020204030204" pitchFamily="34" charset="0"/>
                <a:cs typeface="Calibri" panose="020F0502020204030204" pitchFamily="34" charset="0"/>
              </a:rPr>
              <a:t> </a:t>
            </a:r>
            <a:r>
              <a:rPr lang="en-GB" sz="2200" b="1" u="sng" dirty="0" err="1">
                <a:solidFill>
                  <a:srgbClr val="FF0000"/>
                </a:solidFill>
                <a:latin typeface="Calibri" panose="020F0502020204030204" pitchFamily="34" charset="0"/>
                <a:cs typeface="Calibri" panose="020F0502020204030204" pitchFamily="34" charset="0"/>
              </a:rPr>
              <a:t>penurunan</a:t>
            </a:r>
            <a:r>
              <a:rPr lang="en-GB" sz="2200" b="1" u="sng" dirty="0">
                <a:solidFill>
                  <a:srgbClr val="FF0000"/>
                </a:solidFill>
                <a:latin typeface="Calibri" panose="020F0502020204030204" pitchFamily="34" charset="0"/>
                <a:cs typeface="Calibri" panose="020F0502020204030204" pitchFamily="34" charset="0"/>
              </a:rPr>
              <a:t> </a:t>
            </a:r>
            <a:r>
              <a:rPr lang="en-GB" sz="2200" b="1" u="sng" dirty="0" err="1">
                <a:solidFill>
                  <a:srgbClr val="FF0000"/>
                </a:solidFill>
                <a:latin typeface="Calibri" panose="020F0502020204030204" pitchFamily="34" charset="0"/>
                <a:cs typeface="Calibri" panose="020F0502020204030204" pitchFamily="34" charset="0"/>
              </a:rPr>
              <a:t>nilai</a:t>
            </a:r>
            <a:r>
              <a:rPr lang="en-GB" sz="2200" b="1" u="sng" dirty="0">
                <a:solidFill>
                  <a:srgbClr val="FF0000"/>
                </a:solidFill>
                <a:latin typeface="Calibri" panose="020F0502020204030204" pitchFamily="34" charset="0"/>
                <a:cs typeface="Calibri" panose="020F0502020204030204" pitchFamily="34" charset="0"/>
              </a:rPr>
              <a:t> </a:t>
            </a:r>
            <a:r>
              <a:rPr lang="en-GB" sz="2200" b="1" u="sng" dirty="0" err="1">
                <a:solidFill>
                  <a:srgbClr val="FF0000"/>
                </a:solidFill>
                <a:latin typeface="Calibri" panose="020F0502020204030204" pitchFamily="34" charset="0"/>
                <a:cs typeface="Calibri" panose="020F0502020204030204" pitchFamily="34" charset="0"/>
              </a:rPr>
              <a:t>aset</a:t>
            </a:r>
            <a:endParaRPr lang="en-GB" sz="2200" b="1" u="sng" dirty="0">
              <a:solidFill>
                <a:srgbClr val="FF0000"/>
              </a:solidFill>
              <a:latin typeface="Calibri" panose="020F0502020204030204" pitchFamily="34" charset="0"/>
              <a:cs typeface="Calibri" panose="020F0502020204030204" pitchFamily="34" charset="0"/>
            </a:endParaRPr>
          </a:p>
          <a:p>
            <a:pPr marL="687388" lvl="2" indent="-228600"/>
            <a:r>
              <a:rPr lang="en-GB" sz="2200" dirty="0">
                <a:latin typeface="Calibri" panose="020F0502020204030204" pitchFamily="34" charset="0"/>
                <a:cs typeface="Calibri" panose="020F0502020204030204" pitchFamily="34" charset="0"/>
              </a:rPr>
              <a:t>	yang </a:t>
            </a:r>
            <a:r>
              <a:rPr lang="en-GB" sz="2200" dirty="0" err="1">
                <a:latin typeface="Calibri" panose="020F0502020204030204" pitchFamily="34" charset="0"/>
                <a:cs typeface="Calibri" panose="020F0502020204030204" pitchFamily="34" charset="0"/>
              </a:rPr>
              <a:t>terjadi</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setelah</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tanggal</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revaluasi</a:t>
            </a:r>
            <a:r>
              <a:rPr lang="en-GB" sz="2200" dirty="0">
                <a:latin typeface="Calibri" panose="020F0502020204030204" pitchFamily="34" charset="0"/>
                <a:cs typeface="Calibri" panose="020F0502020204030204" pitchFamily="34" charset="0"/>
              </a:rPr>
              <a:t>.</a:t>
            </a:r>
          </a:p>
        </p:txBody>
      </p:sp>
      <p:pic>
        <p:nvPicPr>
          <p:cNvPr id="9" name="Picture 1" descr="C:\Documents and Settings\dwi martani\Desktop\PSAK BARU\gambar ekonomi\office_worker_3.gif">
            <a:extLst>
              <a:ext uri="{FF2B5EF4-FFF2-40B4-BE49-F238E27FC236}">
                <a16:creationId xmlns:a16="http://schemas.microsoft.com/office/drawing/2014/main" id="{B3756D24-035C-44F6-BC76-F108165A5E02}"/>
              </a:ext>
            </a:extLst>
          </p:cNvPr>
          <p:cNvPicPr>
            <a:picLocks noChangeAspect="1" noChangeArrowheads="1"/>
          </p:cNvPicPr>
          <p:nvPr/>
        </p:nvPicPr>
        <p:blipFill>
          <a:blip r:embed="rId2"/>
          <a:srcRect/>
          <a:stretch>
            <a:fillRect/>
          </a:stretch>
        </p:blipFill>
        <p:spPr bwMode="auto">
          <a:xfrm>
            <a:off x="2166911" y="2214555"/>
            <a:ext cx="1690683" cy="1228333"/>
          </a:xfrm>
          <a:prstGeom prst="rect">
            <a:avLst/>
          </a:prstGeom>
          <a:noFill/>
        </p:spPr>
      </p:pic>
      <p:pic>
        <p:nvPicPr>
          <p:cNvPr id="10" name="Picture 2" descr="C:\Documents and Settings\dwi martani\Desktop\PSAK BARU\gambar ekonomi\office_worker_4.gif">
            <a:extLst>
              <a:ext uri="{FF2B5EF4-FFF2-40B4-BE49-F238E27FC236}">
                <a16:creationId xmlns:a16="http://schemas.microsoft.com/office/drawing/2014/main" id="{B08CF79A-39CE-43D5-B72E-A317CB3E8C16}"/>
              </a:ext>
            </a:extLst>
          </p:cNvPr>
          <p:cNvPicPr>
            <a:picLocks noChangeAspect="1" noChangeArrowheads="1"/>
          </p:cNvPicPr>
          <p:nvPr/>
        </p:nvPicPr>
        <p:blipFill>
          <a:blip r:embed="rId3"/>
          <a:srcRect/>
          <a:stretch>
            <a:fillRect/>
          </a:stretch>
        </p:blipFill>
        <p:spPr bwMode="auto">
          <a:xfrm>
            <a:off x="2262178" y="4714884"/>
            <a:ext cx="1619245" cy="1249132"/>
          </a:xfrm>
          <a:prstGeom prst="rect">
            <a:avLst/>
          </a:prstGeom>
          <a:noFill/>
        </p:spPr>
      </p:pic>
    </p:spTree>
    <p:extLst>
      <p:ext uri="{BB962C8B-B14F-4D97-AF65-F5344CB8AC3E}">
        <p14:creationId xmlns:p14="http://schemas.microsoft.com/office/powerpoint/2010/main" val="349209888"/>
      </p:ext>
    </p:extLst>
  </p:cSld>
  <p:clrMapOvr>
    <a:masterClrMapping/>
  </p:clrMapOvr>
  <p:transition spd="slow" advClick="0">
    <p:strips dir="rd"/>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B9A5D8E-A0D1-4747-AB12-EB02354EFD20}"/>
              </a:ext>
            </a:extLst>
          </p:cNvPr>
          <p:cNvSpPr txBox="1">
            <a:spLocks/>
          </p:cNvSpPr>
          <p:nvPr/>
        </p:nvSpPr>
        <p:spPr>
          <a:xfrm>
            <a:off x="1829172" y="441410"/>
            <a:ext cx="8533656" cy="924977"/>
          </a:xfrm>
          <a:prstGeom prst="rect">
            <a:avLst/>
          </a:prstGeom>
        </p:spPr>
        <p:txBody>
          <a:bodyPr>
            <a:norm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914400"/>
            <a:r>
              <a:rPr lang="en-US" sz="3600" b="1" kern="0" dirty="0" err="1">
                <a:solidFill>
                  <a:srgbClr val="4D4A4C"/>
                </a:solidFill>
                <a:latin typeface="Fjalla One" panose="02000506040000020004" pitchFamily="2" charset="0"/>
              </a:rPr>
              <a:t>Pengukuran</a:t>
            </a:r>
            <a:r>
              <a:rPr lang="en-US" sz="3600" b="1" kern="0" dirty="0">
                <a:solidFill>
                  <a:srgbClr val="4D4A4C"/>
                </a:solidFill>
                <a:latin typeface="Fjalla One" panose="02000506040000020004" pitchFamily="2" charset="0"/>
              </a:rPr>
              <a:t> </a:t>
            </a:r>
            <a:r>
              <a:rPr lang="en-US" sz="3600" b="1" kern="0" dirty="0" err="1">
                <a:solidFill>
                  <a:srgbClr val="4D4A4C"/>
                </a:solidFill>
                <a:latin typeface="Fjalla One" panose="02000506040000020004" pitchFamily="2" charset="0"/>
              </a:rPr>
              <a:t>setelah</a:t>
            </a:r>
            <a:r>
              <a:rPr lang="en-US" sz="3600" b="1" kern="0" dirty="0">
                <a:solidFill>
                  <a:srgbClr val="4D4A4C"/>
                </a:solidFill>
                <a:latin typeface="Fjalla One" panose="02000506040000020004" pitchFamily="2" charset="0"/>
              </a:rPr>
              <a:t> </a:t>
            </a:r>
            <a:r>
              <a:rPr lang="en-US" sz="3600" b="1" kern="0" dirty="0" err="1">
                <a:solidFill>
                  <a:srgbClr val="4D4A4C"/>
                </a:solidFill>
                <a:latin typeface="Fjalla One" panose="02000506040000020004" pitchFamily="2" charset="0"/>
              </a:rPr>
              <a:t>Pengakuan</a:t>
            </a:r>
            <a:r>
              <a:rPr lang="en-US" sz="3600" b="1" kern="0" dirty="0">
                <a:solidFill>
                  <a:srgbClr val="4D4A4C"/>
                </a:solidFill>
                <a:latin typeface="Fjalla One" panose="02000506040000020004" pitchFamily="2" charset="0"/>
              </a:rPr>
              <a:t> </a:t>
            </a:r>
            <a:r>
              <a:rPr lang="en-US" sz="3600" b="1" kern="0" dirty="0" err="1">
                <a:solidFill>
                  <a:srgbClr val="4D4A4C"/>
                </a:solidFill>
                <a:latin typeface="Fjalla One" panose="02000506040000020004" pitchFamily="2" charset="0"/>
              </a:rPr>
              <a:t>Awal</a:t>
            </a:r>
            <a:endParaRPr lang="id-ID" sz="3600" b="1" kern="0" dirty="0">
              <a:solidFill>
                <a:srgbClr val="4D4A4C"/>
              </a:solidFill>
              <a:latin typeface="Fjalla One" panose="02000506040000020004" pitchFamily="2" charset="0"/>
            </a:endParaRPr>
          </a:p>
        </p:txBody>
      </p:sp>
      <p:sp>
        <p:nvSpPr>
          <p:cNvPr id="6" name="AutoShape 3">
            <a:extLst>
              <a:ext uri="{FF2B5EF4-FFF2-40B4-BE49-F238E27FC236}">
                <a16:creationId xmlns:a16="http://schemas.microsoft.com/office/drawing/2014/main" id="{FDDE700A-D765-4DAC-BF05-5F920A7F7701}"/>
              </a:ext>
            </a:extLst>
          </p:cNvPr>
          <p:cNvSpPr>
            <a:spLocks noChangeArrowheads="1"/>
          </p:cNvSpPr>
          <p:nvPr/>
        </p:nvSpPr>
        <p:spPr bwMode="auto">
          <a:xfrm>
            <a:off x="7543800" y="1295400"/>
            <a:ext cx="3048000" cy="457200"/>
          </a:xfrm>
          <a:prstGeom prst="roundRect">
            <a:avLst>
              <a:gd name="adj" fmla="val 13449"/>
            </a:avLst>
          </a:prstGeom>
          <a:solidFill>
            <a:srgbClr val="DCDCBA"/>
          </a:solidFill>
          <a:ln w="9525">
            <a:noFill/>
            <a:round/>
            <a:headEnd/>
            <a:tailEnd/>
          </a:ln>
          <a:effectLst>
            <a:outerShdw dist="71842" dir="2700000" algn="ctr" rotWithShape="0">
              <a:srgbClr val="808080"/>
            </a:outerShdw>
          </a:effectLst>
        </p:spPr>
        <p:txBody>
          <a:bodyPr wrap="none" anchor="ctr"/>
          <a:lstStyle/>
          <a:p>
            <a:pPr algn="ctr">
              <a:spcBef>
                <a:spcPct val="0"/>
              </a:spcBef>
              <a:buFontTx/>
              <a:buNone/>
              <a:defRPr/>
            </a:pPr>
            <a:r>
              <a:rPr lang="en-US" sz="2000" b="1" dirty="0">
                <a:latin typeface="Calibri" panose="020F0502020204030204" pitchFamily="34" charset="0"/>
                <a:cs typeface="Calibri" panose="020F0502020204030204" pitchFamily="34" charset="0"/>
              </a:rPr>
              <a:t>Revaluation Model</a:t>
            </a:r>
          </a:p>
        </p:txBody>
      </p:sp>
      <p:sp>
        <p:nvSpPr>
          <p:cNvPr id="8" name="AutoShape 6">
            <a:extLst>
              <a:ext uri="{FF2B5EF4-FFF2-40B4-BE49-F238E27FC236}">
                <a16:creationId xmlns:a16="http://schemas.microsoft.com/office/drawing/2014/main" id="{44F60BDA-B8C2-4A22-AB9B-D7A868190F7D}"/>
              </a:ext>
            </a:extLst>
          </p:cNvPr>
          <p:cNvSpPr>
            <a:spLocks noChangeArrowheads="1"/>
          </p:cNvSpPr>
          <p:nvPr/>
        </p:nvSpPr>
        <p:spPr bwMode="auto">
          <a:xfrm>
            <a:off x="8839200" y="1905151"/>
            <a:ext cx="1676400" cy="600472"/>
          </a:xfrm>
          <a:prstGeom prst="leftArrow">
            <a:avLst>
              <a:gd name="adj1" fmla="val 100000"/>
              <a:gd name="adj2" fmla="val 32199"/>
            </a:avLst>
          </a:prstGeom>
          <a:solidFill>
            <a:schemeClr val="accent6">
              <a:lumMod val="40000"/>
              <a:lumOff val="60000"/>
            </a:schemeClr>
          </a:solidFill>
          <a:ln w="9525">
            <a:noFill/>
            <a:miter lim="800000"/>
            <a:headEnd/>
            <a:tailEnd/>
          </a:ln>
          <a:effectLst>
            <a:outerShdw dist="71842" dir="2700000" algn="ctr" rotWithShape="0">
              <a:schemeClr val="bg2"/>
            </a:outerShdw>
          </a:effectLst>
        </p:spPr>
        <p:txBody>
          <a:bodyPr anchor="ctr"/>
          <a:lstStyle/>
          <a:p>
            <a:pPr>
              <a:buFontTx/>
              <a:buNone/>
              <a:defRPr/>
            </a:pPr>
            <a:r>
              <a:rPr lang="en-GB" sz="2000" b="1" dirty="0">
                <a:latin typeface="Calibri" panose="020F0502020204030204" pitchFamily="34" charset="0"/>
                <a:cs typeface="Calibri" panose="020F0502020204030204" pitchFamily="34" charset="0"/>
              </a:rPr>
              <a:t>Entire class</a:t>
            </a:r>
          </a:p>
        </p:txBody>
      </p:sp>
      <p:sp>
        <p:nvSpPr>
          <p:cNvPr id="9" name="AutoShape 7">
            <a:extLst>
              <a:ext uri="{FF2B5EF4-FFF2-40B4-BE49-F238E27FC236}">
                <a16:creationId xmlns:a16="http://schemas.microsoft.com/office/drawing/2014/main" id="{A5B7A2E4-DB4A-4549-A9D0-774D33247845}"/>
              </a:ext>
            </a:extLst>
          </p:cNvPr>
          <p:cNvSpPr>
            <a:spLocks noChangeArrowheads="1"/>
          </p:cNvSpPr>
          <p:nvPr/>
        </p:nvSpPr>
        <p:spPr bwMode="auto">
          <a:xfrm>
            <a:off x="8991600" y="3429000"/>
            <a:ext cx="1524000" cy="716632"/>
          </a:xfrm>
          <a:prstGeom prst="leftArrow">
            <a:avLst>
              <a:gd name="adj1" fmla="val 100000"/>
              <a:gd name="adj2" fmla="val 32199"/>
            </a:avLst>
          </a:prstGeom>
          <a:solidFill>
            <a:schemeClr val="accent2"/>
          </a:solidFill>
          <a:ln w="9525">
            <a:noFill/>
            <a:miter lim="800000"/>
            <a:headEnd/>
            <a:tailEnd/>
          </a:ln>
          <a:effectLst>
            <a:outerShdw dist="71842" dir="2700000" algn="ctr" rotWithShape="0">
              <a:schemeClr val="bg2"/>
            </a:outerShdw>
          </a:effectLst>
        </p:spPr>
        <p:txBody>
          <a:bodyPr anchor="ctr"/>
          <a:lstStyle/>
          <a:p>
            <a:pPr>
              <a:buFontTx/>
              <a:buNone/>
              <a:defRPr/>
            </a:pPr>
            <a:r>
              <a:rPr lang="en-GB" sz="2000" b="1">
                <a:latin typeface="Calibri" panose="020F0502020204030204" pitchFamily="34" charset="0"/>
                <a:cs typeface="Calibri" panose="020F0502020204030204" pitchFamily="34" charset="0"/>
              </a:rPr>
              <a:t>To Equity directly</a:t>
            </a:r>
          </a:p>
        </p:txBody>
      </p:sp>
      <p:sp>
        <p:nvSpPr>
          <p:cNvPr id="10" name="AutoShape 8">
            <a:extLst>
              <a:ext uri="{FF2B5EF4-FFF2-40B4-BE49-F238E27FC236}">
                <a16:creationId xmlns:a16="http://schemas.microsoft.com/office/drawing/2014/main" id="{FD2089C2-DF77-4F10-8063-DAE0DE49D818}"/>
              </a:ext>
            </a:extLst>
          </p:cNvPr>
          <p:cNvSpPr>
            <a:spLocks noChangeArrowheads="1"/>
          </p:cNvSpPr>
          <p:nvPr/>
        </p:nvSpPr>
        <p:spPr bwMode="auto">
          <a:xfrm>
            <a:off x="8991600" y="4581128"/>
            <a:ext cx="1524000" cy="572616"/>
          </a:xfrm>
          <a:prstGeom prst="leftArrow">
            <a:avLst>
              <a:gd name="adj1" fmla="val 100000"/>
              <a:gd name="adj2" fmla="val 32199"/>
            </a:avLst>
          </a:prstGeom>
          <a:solidFill>
            <a:schemeClr val="accent1"/>
          </a:solidFill>
          <a:ln w="9525">
            <a:noFill/>
            <a:miter lim="800000"/>
            <a:headEnd/>
            <a:tailEnd/>
          </a:ln>
          <a:effectLst>
            <a:outerShdw dist="71842" dir="2700000" algn="ctr" rotWithShape="0">
              <a:schemeClr val="bg2"/>
            </a:outerShdw>
          </a:effectLst>
        </p:spPr>
        <p:txBody>
          <a:bodyPr anchor="ctr"/>
          <a:lstStyle/>
          <a:p>
            <a:pPr>
              <a:buFontTx/>
              <a:buNone/>
              <a:defRPr/>
            </a:pPr>
            <a:r>
              <a:rPr lang="en-GB" sz="2000" b="1">
                <a:latin typeface="Calibri" panose="020F0502020204030204" pitchFamily="34" charset="0"/>
                <a:cs typeface="Calibri" panose="020F0502020204030204" pitchFamily="34" charset="0"/>
              </a:rPr>
              <a:t>Negative to P/L</a:t>
            </a:r>
          </a:p>
        </p:txBody>
      </p:sp>
      <p:sp>
        <p:nvSpPr>
          <p:cNvPr id="11" name="Rectangle 4">
            <a:extLst>
              <a:ext uri="{FF2B5EF4-FFF2-40B4-BE49-F238E27FC236}">
                <a16:creationId xmlns:a16="http://schemas.microsoft.com/office/drawing/2014/main" id="{F524BBC7-3110-48BF-9640-5EB5164A76AF}"/>
              </a:ext>
            </a:extLst>
          </p:cNvPr>
          <p:cNvSpPr txBox="1">
            <a:spLocks noChangeArrowheads="1"/>
          </p:cNvSpPr>
          <p:nvPr/>
        </p:nvSpPr>
        <p:spPr>
          <a:xfrm>
            <a:off x="1637928" y="1724744"/>
            <a:ext cx="7011888" cy="4841776"/>
          </a:xfrm>
          <a:noFill/>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42900" indent="-342900" defTabSz="914400">
              <a:buFont typeface="Arial" panose="020B0604020202020204" pitchFamily="34" charset="0"/>
              <a:buChar char="•"/>
              <a:tabLst>
                <a:tab pos="2857500" algn="l"/>
                <a:tab pos="3206750" algn="l"/>
              </a:tabLst>
            </a:pPr>
            <a:r>
              <a:rPr lang="en-GB" kern="0" dirty="0" err="1">
                <a:latin typeface="Calibri" panose="020F0502020204030204" pitchFamily="34" charset="0"/>
                <a:cs typeface="Calibri" panose="020F0502020204030204" pitchFamily="34" charset="0"/>
              </a:rPr>
              <a:t>Jika</a:t>
            </a:r>
            <a:r>
              <a:rPr lang="en-GB" kern="0" dirty="0">
                <a:latin typeface="Calibri" panose="020F0502020204030204" pitchFamily="34" charset="0"/>
                <a:cs typeface="Calibri" panose="020F0502020204030204" pitchFamily="34" charset="0"/>
              </a:rPr>
              <a:t> </a:t>
            </a:r>
            <a:r>
              <a:rPr lang="en-GB" kern="0" dirty="0" err="1">
                <a:latin typeface="Calibri" panose="020F0502020204030204" pitchFamily="34" charset="0"/>
                <a:cs typeface="Calibri" panose="020F0502020204030204" pitchFamily="34" charset="0"/>
              </a:rPr>
              <a:t>suatu</a:t>
            </a:r>
            <a:r>
              <a:rPr lang="en-GB" kern="0" dirty="0">
                <a:latin typeface="Calibri" panose="020F0502020204030204" pitchFamily="34" charset="0"/>
                <a:cs typeface="Calibri" panose="020F0502020204030204" pitchFamily="34" charset="0"/>
              </a:rPr>
              <a:t> </a:t>
            </a:r>
            <a:r>
              <a:rPr lang="en-GB" kern="0" dirty="0" err="1">
                <a:latin typeface="Calibri" panose="020F0502020204030204" pitchFamily="34" charset="0"/>
                <a:cs typeface="Calibri" panose="020F0502020204030204" pitchFamily="34" charset="0"/>
              </a:rPr>
              <a:t>aset</a:t>
            </a:r>
            <a:r>
              <a:rPr lang="en-GB" kern="0" dirty="0">
                <a:latin typeface="Calibri" panose="020F0502020204030204" pitchFamily="34" charset="0"/>
                <a:cs typeface="Calibri" panose="020F0502020204030204" pitchFamily="34" charset="0"/>
              </a:rPr>
              <a:t> </a:t>
            </a:r>
            <a:r>
              <a:rPr lang="en-GB" kern="0" dirty="0" err="1">
                <a:latin typeface="Calibri" panose="020F0502020204030204" pitchFamily="34" charset="0"/>
                <a:cs typeface="Calibri" panose="020F0502020204030204" pitchFamily="34" charset="0"/>
              </a:rPr>
              <a:t>tetap</a:t>
            </a:r>
            <a:r>
              <a:rPr lang="en-GB" kern="0" dirty="0">
                <a:latin typeface="Calibri" panose="020F0502020204030204" pitchFamily="34" charset="0"/>
                <a:cs typeface="Calibri" panose="020F0502020204030204" pitchFamily="34" charset="0"/>
              </a:rPr>
              <a:t> </a:t>
            </a:r>
            <a:r>
              <a:rPr lang="en-GB" kern="0" dirty="0" err="1">
                <a:latin typeface="Calibri" panose="020F0502020204030204" pitchFamily="34" charset="0"/>
                <a:cs typeface="Calibri" panose="020F0502020204030204" pitchFamily="34" charset="0"/>
              </a:rPr>
              <a:t>direvaluasi</a:t>
            </a:r>
            <a:r>
              <a:rPr lang="en-GB" kern="0" dirty="0">
                <a:latin typeface="Calibri" panose="020F0502020204030204" pitchFamily="34" charset="0"/>
                <a:cs typeface="Calibri" panose="020F0502020204030204" pitchFamily="34" charset="0"/>
              </a:rPr>
              <a:t>, </a:t>
            </a:r>
            <a:r>
              <a:rPr lang="en-GB" kern="0" dirty="0" err="1">
                <a:latin typeface="Calibri" panose="020F0502020204030204" pitchFamily="34" charset="0"/>
                <a:cs typeface="Calibri" panose="020F0502020204030204" pitchFamily="34" charset="0"/>
              </a:rPr>
              <a:t>maka</a:t>
            </a:r>
            <a:endParaRPr lang="en-GB" kern="0" dirty="0">
              <a:latin typeface="Calibri" panose="020F0502020204030204" pitchFamily="34" charset="0"/>
              <a:cs typeface="Calibri" panose="020F0502020204030204" pitchFamily="34" charset="0"/>
            </a:endParaRPr>
          </a:p>
          <a:p>
            <a:pPr marL="685800" lvl="1" indent="-342900" defTabSz="914400">
              <a:buFont typeface="Arial" panose="020B0604020202020204" pitchFamily="34" charset="0"/>
              <a:buChar char="•"/>
              <a:tabLst>
                <a:tab pos="2857500" algn="l"/>
                <a:tab pos="3206750" algn="l"/>
              </a:tabLst>
            </a:pPr>
            <a:r>
              <a:rPr lang="en-GB" sz="2000" u="sng" kern="0" dirty="0" err="1">
                <a:latin typeface="Calibri" panose="020F0502020204030204" pitchFamily="34" charset="0"/>
                <a:cs typeface="Calibri" panose="020F0502020204030204" pitchFamily="34" charset="0"/>
              </a:rPr>
              <a:t>seluruh</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aset</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tetap</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dalam</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kelompok</a:t>
            </a:r>
            <a:r>
              <a:rPr lang="en-GB" sz="2000" kern="0" dirty="0">
                <a:latin typeface="Calibri" panose="020F0502020204030204" pitchFamily="34" charset="0"/>
                <a:cs typeface="Calibri" panose="020F0502020204030204" pitchFamily="34" charset="0"/>
              </a:rPr>
              <a:t> yang </a:t>
            </a:r>
            <a:r>
              <a:rPr lang="en-GB" sz="2000" kern="0" dirty="0" err="1">
                <a:latin typeface="Calibri" panose="020F0502020204030204" pitchFamily="34" charset="0"/>
                <a:cs typeface="Calibri" panose="020F0502020204030204" pitchFamily="34" charset="0"/>
              </a:rPr>
              <a:t>sama</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harus</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direvaluasi</a:t>
            </a:r>
            <a:endParaRPr lang="en-GB" sz="2000" kern="0" dirty="0">
              <a:latin typeface="Calibri" panose="020F0502020204030204" pitchFamily="34" charset="0"/>
              <a:cs typeface="Calibri" panose="020F0502020204030204" pitchFamily="34" charset="0"/>
            </a:endParaRPr>
          </a:p>
          <a:p>
            <a:pPr marL="342900" indent="-342900" defTabSz="914400">
              <a:buFont typeface="Arial" panose="020B0604020202020204" pitchFamily="34" charset="0"/>
              <a:buChar char="•"/>
              <a:tabLst>
                <a:tab pos="2857500" algn="l"/>
                <a:tab pos="3206750" algn="l"/>
              </a:tabLst>
            </a:pPr>
            <a:r>
              <a:rPr lang="en-GB" kern="0" dirty="0" err="1">
                <a:latin typeface="Calibri" panose="020F0502020204030204" pitchFamily="34" charset="0"/>
                <a:cs typeface="Calibri" panose="020F0502020204030204" pitchFamily="34" charset="0"/>
              </a:rPr>
              <a:t>Jika</a:t>
            </a:r>
            <a:r>
              <a:rPr lang="en-GB" kern="0" dirty="0">
                <a:latin typeface="Calibri" panose="020F0502020204030204" pitchFamily="34" charset="0"/>
                <a:cs typeface="Calibri" panose="020F0502020204030204" pitchFamily="34" charset="0"/>
              </a:rPr>
              <a:t> </a:t>
            </a:r>
            <a:r>
              <a:rPr lang="en-GB" kern="0" dirty="0" err="1">
                <a:latin typeface="Calibri" panose="020F0502020204030204" pitchFamily="34" charset="0"/>
                <a:cs typeface="Calibri" panose="020F0502020204030204" pitchFamily="34" charset="0"/>
              </a:rPr>
              <a:t>jumlah</a:t>
            </a:r>
            <a:r>
              <a:rPr lang="en-GB" kern="0" dirty="0">
                <a:latin typeface="Calibri" panose="020F0502020204030204" pitchFamily="34" charset="0"/>
                <a:cs typeface="Calibri" panose="020F0502020204030204" pitchFamily="34" charset="0"/>
              </a:rPr>
              <a:t> </a:t>
            </a:r>
            <a:r>
              <a:rPr lang="en-GB" kern="0" dirty="0" err="1">
                <a:latin typeface="Calibri" panose="020F0502020204030204" pitchFamily="34" charset="0"/>
                <a:cs typeface="Calibri" panose="020F0502020204030204" pitchFamily="34" charset="0"/>
              </a:rPr>
              <a:t>tercatat</a:t>
            </a:r>
            <a:r>
              <a:rPr lang="en-GB" kern="0" dirty="0">
                <a:latin typeface="Calibri" panose="020F0502020204030204" pitchFamily="34" charset="0"/>
                <a:cs typeface="Calibri" panose="020F0502020204030204" pitchFamily="34" charset="0"/>
              </a:rPr>
              <a:t> </a:t>
            </a:r>
            <a:r>
              <a:rPr lang="en-GB" kern="0" dirty="0" err="1">
                <a:latin typeface="Calibri" panose="020F0502020204030204" pitchFamily="34" charset="0"/>
                <a:cs typeface="Calibri" panose="020F0502020204030204" pitchFamily="34" charset="0"/>
              </a:rPr>
              <a:t>aset</a:t>
            </a:r>
            <a:r>
              <a:rPr lang="en-GB" kern="0" dirty="0">
                <a:latin typeface="Calibri" panose="020F0502020204030204" pitchFamily="34" charset="0"/>
                <a:cs typeface="Calibri" panose="020F0502020204030204" pitchFamily="34" charset="0"/>
              </a:rPr>
              <a:t> </a:t>
            </a:r>
            <a:r>
              <a:rPr lang="en-GB" u="sng" kern="0" dirty="0" err="1">
                <a:latin typeface="Calibri" panose="020F0502020204030204" pitchFamily="34" charset="0"/>
                <a:cs typeface="Calibri" panose="020F0502020204030204" pitchFamily="34" charset="0"/>
              </a:rPr>
              <a:t>meningkat</a:t>
            </a:r>
            <a:r>
              <a:rPr lang="en-GB" u="sng" kern="0" dirty="0">
                <a:latin typeface="Calibri" panose="020F0502020204030204" pitchFamily="34" charset="0"/>
                <a:cs typeface="Calibri" panose="020F0502020204030204" pitchFamily="34" charset="0"/>
              </a:rPr>
              <a:t> </a:t>
            </a:r>
            <a:r>
              <a:rPr lang="en-GB" u="sng" kern="0" dirty="0" err="1">
                <a:latin typeface="Calibri" panose="020F0502020204030204" pitchFamily="34" charset="0"/>
                <a:cs typeface="Calibri" panose="020F0502020204030204" pitchFamily="34" charset="0"/>
              </a:rPr>
              <a:t>akibat</a:t>
            </a:r>
            <a:r>
              <a:rPr lang="en-GB" u="sng" kern="0" dirty="0">
                <a:latin typeface="Calibri" panose="020F0502020204030204" pitchFamily="34" charset="0"/>
                <a:cs typeface="Calibri" panose="020F0502020204030204" pitchFamily="34" charset="0"/>
              </a:rPr>
              <a:t> </a:t>
            </a:r>
            <a:r>
              <a:rPr lang="en-GB" u="sng" kern="0" dirty="0" err="1">
                <a:latin typeface="Calibri" panose="020F0502020204030204" pitchFamily="34" charset="0"/>
                <a:cs typeface="Calibri" panose="020F0502020204030204" pitchFamily="34" charset="0"/>
              </a:rPr>
              <a:t>revaluasi</a:t>
            </a:r>
            <a:r>
              <a:rPr lang="en-GB" kern="0" dirty="0">
                <a:latin typeface="Calibri" panose="020F0502020204030204" pitchFamily="34" charset="0"/>
                <a:cs typeface="Calibri" panose="020F0502020204030204" pitchFamily="34" charset="0"/>
              </a:rPr>
              <a:t>, </a:t>
            </a:r>
            <a:r>
              <a:rPr lang="en-GB" kern="0" dirty="0" err="1">
                <a:latin typeface="Calibri" panose="020F0502020204030204" pitchFamily="34" charset="0"/>
                <a:cs typeface="Calibri" panose="020F0502020204030204" pitchFamily="34" charset="0"/>
              </a:rPr>
              <a:t>kenaikan</a:t>
            </a:r>
            <a:r>
              <a:rPr lang="en-GB" kern="0" dirty="0">
                <a:latin typeface="Calibri" panose="020F0502020204030204" pitchFamily="34" charset="0"/>
                <a:cs typeface="Calibri" panose="020F0502020204030204" pitchFamily="34" charset="0"/>
              </a:rPr>
              <a:t> </a:t>
            </a:r>
            <a:r>
              <a:rPr lang="en-GB" kern="0" dirty="0" err="1">
                <a:latin typeface="Calibri" panose="020F0502020204030204" pitchFamily="34" charset="0"/>
                <a:cs typeface="Calibri" panose="020F0502020204030204" pitchFamily="34" charset="0"/>
              </a:rPr>
              <a:t>tersebut</a:t>
            </a:r>
            <a:r>
              <a:rPr lang="en-GB" kern="0" dirty="0">
                <a:latin typeface="Calibri" panose="020F0502020204030204" pitchFamily="34" charset="0"/>
                <a:cs typeface="Calibri" panose="020F0502020204030204" pitchFamily="34" charset="0"/>
              </a:rPr>
              <a:t>  </a:t>
            </a:r>
            <a:r>
              <a:rPr lang="en-GB" u="sng" kern="0" dirty="0" err="1">
                <a:latin typeface="Calibri" panose="020F0502020204030204" pitchFamily="34" charset="0"/>
                <a:cs typeface="Calibri" panose="020F0502020204030204" pitchFamily="34" charset="0"/>
              </a:rPr>
              <a:t>langsung</a:t>
            </a:r>
            <a:r>
              <a:rPr lang="en-GB" u="sng" kern="0" dirty="0">
                <a:latin typeface="Calibri" panose="020F0502020204030204" pitchFamily="34" charset="0"/>
                <a:cs typeface="Calibri" panose="020F0502020204030204" pitchFamily="34" charset="0"/>
              </a:rPr>
              <a:t> </a:t>
            </a:r>
            <a:r>
              <a:rPr lang="en-GB" u="sng" kern="0" dirty="0" err="1">
                <a:latin typeface="Calibri" panose="020F0502020204030204" pitchFamily="34" charset="0"/>
                <a:cs typeface="Calibri" panose="020F0502020204030204" pitchFamily="34" charset="0"/>
              </a:rPr>
              <a:t>dikreditkan</a:t>
            </a:r>
            <a:r>
              <a:rPr lang="en-GB" u="sng" kern="0" dirty="0">
                <a:latin typeface="Calibri" panose="020F0502020204030204" pitchFamily="34" charset="0"/>
                <a:cs typeface="Calibri" panose="020F0502020204030204" pitchFamily="34" charset="0"/>
              </a:rPr>
              <a:t> </a:t>
            </a:r>
            <a:r>
              <a:rPr lang="en-GB" u="sng" kern="0" dirty="0" err="1">
                <a:latin typeface="Calibri" panose="020F0502020204030204" pitchFamily="34" charset="0"/>
                <a:cs typeface="Calibri" panose="020F0502020204030204" pitchFamily="34" charset="0"/>
              </a:rPr>
              <a:t>ke</a:t>
            </a:r>
            <a:r>
              <a:rPr lang="en-GB" u="sng" kern="0" dirty="0">
                <a:latin typeface="Calibri" panose="020F0502020204030204" pitchFamily="34" charset="0"/>
                <a:cs typeface="Calibri" panose="020F0502020204030204" pitchFamily="34" charset="0"/>
              </a:rPr>
              <a:t> </a:t>
            </a:r>
            <a:r>
              <a:rPr lang="en-GB" u="sng" kern="0" dirty="0" err="1">
                <a:latin typeface="Calibri" panose="020F0502020204030204" pitchFamily="34" charset="0"/>
                <a:cs typeface="Calibri" panose="020F0502020204030204" pitchFamily="34" charset="0"/>
              </a:rPr>
              <a:t>ekuitas</a:t>
            </a:r>
            <a:r>
              <a:rPr lang="en-GB" kern="0" dirty="0">
                <a:latin typeface="Calibri" panose="020F0502020204030204" pitchFamily="34" charset="0"/>
                <a:cs typeface="Calibri" panose="020F0502020204030204" pitchFamily="34" charset="0"/>
              </a:rPr>
              <a:t> pada </a:t>
            </a:r>
            <a:r>
              <a:rPr lang="en-GB" kern="0" dirty="0" err="1">
                <a:latin typeface="Calibri" panose="020F0502020204030204" pitchFamily="34" charset="0"/>
                <a:cs typeface="Calibri" panose="020F0502020204030204" pitchFamily="34" charset="0"/>
              </a:rPr>
              <a:t>bagian</a:t>
            </a:r>
            <a:r>
              <a:rPr lang="en-GB" kern="0" dirty="0">
                <a:latin typeface="Calibri" panose="020F0502020204030204" pitchFamily="34" charset="0"/>
                <a:cs typeface="Calibri" panose="020F0502020204030204" pitchFamily="34" charset="0"/>
              </a:rPr>
              <a:t> surplus </a:t>
            </a:r>
            <a:r>
              <a:rPr lang="en-GB" kern="0" dirty="0" err="1">
                <a:latin typeface="Calibri" panose="020F0502020204030204" pitchFamily="34" charset="0"/>
                <a:cs typeface="Calibri" panose="020F0502020204030204" pitchFamily="34" charset="0"/>
              </a:rPr>
              <a:t>revaluasi</a:t>
            </a:r>
            <a:r>
              <a:rPr lang="en-GB" kern="0" dirty="0">
                <a:latin typeface="Calibri" panose="020F0502020204030204" pitchFamily="34" charset="0"/>
                <a:cs typeface="Calibri" panose="020F0502020204030204" pitchFamily="34" charset="0"/>
              </a:rPr>
              <a:t>.</a:t>
            </a:r>
          </a:p>
          <a:p>
            <a:pPr marL="685800" lvl="1" indent="-342900" defTabSz="914400">
              <a:buFont typeface="Arial" panose="020B0604020202020204" pitchFamily="34" charset="0"/>
              <a:buChar char="•"/>
              <a:tabLst>
                <a:tab pos="2857500" algn="l"/>
                <a:tab pos="3206750" algn="l"/>
              </a:tabLst>
            </a:pPr>
            <a:r>
              <a:rPr lang="en-GB" sz="2000" kern="0" dirty="0" err="1">
                <a:latin typeface="Calibri" panose="020F0502020204030204" pitchFamily="34" charset="0"/>
                <a:cs typeface="Calibri" panose="020F0502020204030204" pitchFamily="34" charset="0"/>
              </a:rPr>
              <a:t>Diakui</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sebagai</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keuntungan</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pembalikan</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penurunan</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nilai</a:t>
            </a:r>
            <a:r>
              <a:rPr lang="en-GB" sz="2000" kern="0" dirty="0">
                <a:latin typeface="Calibri" panose="020F0502020204030204" pitchFamily="34" charset="0"/>
                <a:cs typeface="Calibri" panose="020F0502020204030204" pitchFamily="34" charset="0"/>
              </a:rPr>
              <a:t> </a:t>
            </a:r>
            <a:r>
              <a:rPr lang="id-ID" sz="2000" kern="0" dirty="0">
                <a:latin typeface="Calibri" panose="020F0502020204030204" pitchFamily="34" charset="0"/>
                <a:cs typeface="Calibri" panose="020F0502020204030204" pitchFamily="34" charset="0"/>
              </a:rPr>
              <a:t>jika sebelumnya ada </a:t>
            </a:r>
            <a:r>
              <a:rPr lang="en-GB" sz="2000" kern="0" dirty="0" err="1">
                <a:latin typeface="Calibri" panose="020F0502020204030204" pitchFamily="34" charset="0"/>
                <a:cs typeface="Calibri" panose="020F0502020204030204" pitchFamily="34" charset="0"/>
              </a:rPr>
              <a:t>penurunan</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akibat</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revaluasi</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terdahulu</a:t>
            </a:r>
            <a:r>
              <a:rPr lang="id-ID" sz="2000" kern="0" dirty="0">
                <a:latin typeface="Calibri" panose="020F0502020204030204" pitchFamily="34" charset="0"/>
                <a:cs typeface="Calibri" panose="020F0502020204030204" pitchFamily="34" charset="0"/>
              </a:rPr>
              <a:t> / impairment</a:t>
            </a:r>
            <a:r>
              <a:rPr lang="en-GB" sz="2000" kern="0" dirty="0">
                <a:latin typeface="Calibri" panose="020F0502020204030204" pitchFamily="34" charset="0"/>
                <a:cs typeface="Calibri" panose="020F0502020204030204" pitchFamily="34" charset="0"/>
              </a:rPr>
              <a:t>.</a:t>
            </a:r>
          </a:p>
          <a:p>
            <a:pPr marL="342900" indent="-342900" defTabSz="914400">
              <a:buFont typeface="Arial" panose="020B0604020202020204" pitchFamily="34" charset="0"/>
              <a:buChar char="•"/>
              <a:tabLst>
                <a:tab pos="2857500" algn="l"/>
                <a:tab pos="3206750" algn="l"/>
              </a:tabLst>
            </a:pPr>
            <a:r>
              <a:rPr lang="en-GB" kern="0" dirty="0" err="1">
                <a:latin typeface="Calibri" panose="020F0502020204030204" pitchFamily="34" charset="0"/>
                <a:cs typeface="Calibri" panose="020F0502020204030204" pitchFamily="34" charset="0"/>
              </a:rPr>
              <a:t>Jika</a:t>
            </a:r>
            <a:r>
              <a:rPr lang="en-GB" kern="0" dirty="0">
                <a:latin typeface="Calibri" panose="020F0502020204030204" pitchFamily="34" charset="0"/>
                <a:cs typeface="Calibri" panose="020F0502020204030204" pitchFamily="34" charset="0"/>
              </a:rPr>
              <a:t> </a:t>
            </a:r>
            <a:r>
              <a:rPr lang="en-GB" kern="0" dirty="0" err="1">
                <a:latin typeface="Calibri" panose="020F0502020204030204" pitchFamily="34" charset="0"/>
                <a:cs typeface="Calibri" panose="020F0502020204030204" pitchFamily="34" charset="0"/>
              </a:rPr>
              <a:t>jumlah</a:t>
            </a:r>
            <a:r>
              <a:rPr lang="en-GB" kern="0" dirty="0">
                <a:latin typeface="Calibri" panose="020F0502020204030204" pitchFamily="34" charset="0"/>
                <a:cs typeface="Calibri" panose="020F0502020204030204" pitchFamily="34" charset="0"/>
              </a:rPr>
              <a:t> </a:t>
            </a:r>
            <a:r>
              <a:rPr lang="en-GB" kern="0" dirty="0" err="1">
                <a:latin typeface="Calibri" panose="020F0502020204030204" pitchFamily="34" charset="0"/>
                <a:cs typeface="Calibri" panose="020F0502020204030204" pitchFamily="34" charset="0"/>
              </a:rPr>
              <a:t>tercatat</a:t>
            </a:r>
            <a:r>
              <a:rPr lang="en-GB" kern="0" dirty="0">
                <a:latin typeface="Calibri" panose="020F0502020204030204" pitchFamily="34" charset="0"/>
                <a:cs typeface="Calibri" panose="020F0502020204030204" pitchFamily="34" charset="0"/>
              </a:rPr>
              <a:t> </a:t>
            </a:r>
            <a:r>
              <a:rPr lang="en-GB" kern="0" dirty="0" err="1">
                <a:latin typeface="Calibri" panose="020F0502020204030204" pitchFamily="34" charset="0"/>
                <a:cs typeface="Calibri" panose="020F0502020204030204" pitchFamily="34" charset="0"/>
              </a:rPr>
              <a:t>aset</a:t>
            </a:r>
            <a:r>
              <a:rPr lang="en-GB" kern="0" dirty="0">
                <a:latin typeface="Calibri" panose="020F0502020204030204" pitchFamily="34" charset="0"/>
                <a:cs typeface="Calibri" panose="020F0502020204030204" pitchFamily="34" charset="0"/>
              </a:rPr>
              <a:t> </a:t>
            </a:r>
            <a:r>
              <a:rPr lang="en-GB" u="sng" kern="0" dirty="0" err="1">
                <a:latin typeface="Calibri" panose="020F0502020204030204" pitchFamily="34" charset="0"/>
                <a:cs typeface="Calibri" panose="020F0502020204030204" pitchFamily="34" charset="0"/>
              </a:rPr>
              <a:t>menurun</a:t>
            </a:r>
            <a:r>
              <a:rPr lang="en-GB" u="sng" kern="0" dirty="0">
                <a:latin typeface="Calibri" panose="020F0502020204030204" pitchFamily="34" charset="0"/>
                <a:cs typeface="Calibri" panose="020F0502020204030204" pitchFamily="34" charset="0"/>
              </a:rPr>
              <a:t> </a:t>
            </a:r>
            <a:r>
              <a:rPr lang="en-GB" u="sng" kern="0" dirty="0" err="1">
                <a:latin typeface="Calibri" panose="020F0502020204030204" pitchFamily="34" charset="0"/>
                <a:cs typeface="Calibri" panose="020F0502020204030204" pitchFamily="34" charset="0"/>
              </a:rPr>
              <a:t>akibat</a:t>
            </a:r>
            <a:r>
              <a:rPr lang="en-GB" u="sng" kern="0" dirty="0">
                <a:latin typeface="Calibri" panose="020F0502020204030204" pitchFamily="34" charset="0"/>
                <a:cs typeface="Calibri" panose="020F0502020204030204" pitchFamily="34" charset="0"/>
              </a:rPr>
              <a:t> </a:t>
            </a:r>
            <a:r>
              <a:rPr lang="en-GB" u="sng" kern="0" dirty="0" err="1">
                <a:latin typeface="Calibri" panose="020F0502020204030204" pitchFamily="34" charset="0"/>
                <a:cs typeface="Calibri" panose="020F0502020204030204" pitchFamily="34" charset="0"/>
              </a:rPr>
              <a:t>revaluasi</a:t>
            </a:r>
            <a:r>
              <a:rPr lang="en-GB" kern="0" dirty="0">
                <a:latin typeface="Calibri" panose="020F0502020204030204" pitchFamily="34" charset="0"/>
                <a:cs typeface="Calibri" panose="020F0502020204030204" pitchFamily="34" charset="0"/>
              </a:rPr>
              <a:t>, </a:t>
            </a:r>
            <a:r>
              <a:rPr lang="en-GB" kern="0" dirty="0" err="1">
                <a:latin typeface="Calibri" panose="020F0502020204030204" pitchFamily="34" charset="0"/>
                <a:cs typeface="Calibri" panose="020F0502020204030204" pitchFamily="34" charset="0"/>
              </a:rPr>
              <a:t>penurunan</a:t>
            </a:r>
            <a:r>
              <a:rPr lang="en-GB" kern="0" dirty="0">
                <a:latin typeface="Calibri" panose="020F0502020204030204" pitchFamily="34" charset="0"/>
                <a:cs typeface="Calibri" panose="020F0502020204030204" pitchFamily="34" charset="0"/>
              </a:rPr>
              <a:t> </a:t>
            </a:r>
            <a:r>
              <a:rPr lang="en-GB" kern="0" dirty="0" err="1">
                <a:latin typeface="Calibri" panose="020F0502020204030204" pitchFamily="34" charset="0"/>
                <a:cs typeface="Calibri" panose="020F0502020204030204" pitchFamily="34" charset="0"/>
              </a:rPr>
              <a:t>tersebut</a:t>
            </a:r>
            <a:r>
              <a:rPr lang="en-GB" kern="0" dirty="0">
                <a:latin typeface="Calibri" panose="020F0502020204030204" pitchFamily="34" charset="0"/>
                <a:cs typeface="Calibri" panose="020F0502020204030204" pitchFamily="34" charset="0"/>
              </a:rPr>
              <a:t> </a:t>
            </a:r>
            <a:r>
              <a:rPr lang="en-GB" u="sng" kern="0" dirty="0" err="1">
                <a:latin typeface="Calibri" panose="020F0502020204030204" pitchFamily="34" charset="0"/>
                <a:cs typeface="Calibri" panose="020F0502020204030204" pitchFamily="34" charset="0"/>
              </a:rPr>
              <a:t>diakui</a:t>
            </a:r>
            <a:r>
              <a:rPr lang="en-GB" u="sng" kern="0" dirty="0">
                <a:latin typeface="Calibri" panose="020F0502020204030204" pitchFamily="34" charset="0"/>
                <a:cs typeface="Calibri" panose="020F0502020204030204" pitchFamily="34" charset="0"/>
              </a:rPr>
              <a:t> </a:t>
            </a:r>
            <a:r>
              <a:rPr lang="en-GB" u="sng" kern="0" dirty="0" err="1">
                <a:latin typeface="Calibri" panose="020F0502020204030204" pitchFamily="34" charset="0"/>
                <a:cs typeface="Calibri" panose="020F0502020204030204" pitchFamily="34" charset="0"/>
              </a:rPr>
              <a:t>dalam</a:t>
            </a:r>
            <a:r>
              <a:rPr lang="en-GB" u="sng" kern="0" dirty="0">
                <a:latin typeface="Calibri" panose="020F0502020204030204" pitchFamily="34" charset="0"/>
                <a:cs typeface="Calibri" panose="020F0502020204030204" pitchFamily="34" charset="0"/>
              </a:rPr>
              <a:t> </a:t>
            </a:r>
            <a:r>
              <a:rPr lang="en-GB" u="sng" kern="0" dirty="0" err="1">
                <a:latin typeface="Calibri" panose="020F0502020204030204" pitchFamily="34" charset="0"/>
                <a:cs typeface="Calibri" panose="020F0502020204030204" pitchFamily="34" charset="0"/>
              </a:rPr>
              <a:t>laporan</a:t>
            </a:r>
            <a:r>
              <a:rPr lang="en-GB" u="sng" kern="0" dirty="0">
                <a:latin typeface="Calibri" panose="020F0502020204030204" pitchFamily="34" charset="0"/>
                <a:cs typeface="Calibri" panose="020F0502020204030204" pitchFamily="34" charset="0"/>
              </a:rPr>
              <a:t> </a:t>
            </a:r>
            <a:r>
              <a:rPr lang="en-GB" u="sng" kern="0" dirty="0" err="1">
                <a:latin typeface="Calibri" panose="020F0502020204030204" pitchFamily="34" charset="0"/>
                <a:cs typeface="Calibri" panose="020F0502020204030204" pitchFamily="34" charset="0"/>
              </a:rPr>
              <a:t>laba</a:t>
            </a:r>
            <a:r>
              <a:rPr lang="en-GB" u="sng" kern="0" dirty="0">
                <a:latin typeface="Calibri" panose="020F0502020204030204" pitchFamily="34" charset="0"/>
                <a:cs typeface="Calibri" panose="020F0502020204030204" pitchFamily="34" charset="0"/>
              </a:rPr>
              <a:t> </a:t>
            </a:r>
            <a:r>
              <a:rPr lang="en-GB" u="sng" kern="0" dirty="0" err="1">
                <a:latin typeface="Calibri" panose="020F0502020204030204" pitchFamily="34" charset="0"/>
                <a:cs typeface="Calibri" panose="020F0502020204030204" pitchFamily="34" charset="0"/>
              </a:rPr>
              <a:t>rugi</a:t>
            </a:r>
            <a:r>
              <a:rPr lang="en-GB" kern="0" dirty="0">
                <a:latin typeface="Calibri" panose="020F0502020204030204" pitchFamily="34" charset="0"/>
                <a:cs typeface="Calibri" panose="020F0502020204030204" pitchFamily="34" charset="0"/>
              </a:rPr>
              <a:t>.</a:t>
            </a:r>
          </a:p>
          <a:p>
            <a:pPr marL="685800" lvl="1" indent="-342900" defTabSz="914400">
              <a:buFont typeface="Arial" panose="020B0604020202020204" pitchFamily="34" charset="0"/>
              <a:buChar char="•"/>
              <a:tabLst>
                <a:tab pos="2857500" algn="l"/>
                <a:tab pos="3206750" algn="l"/>
              </a:tabLst>
            </a:pPr>
            <a:r>
              <a:rPr lang="en-GB" sz="2000" kern="0" dirty="0" err="1">
                <a:latin typeface="Calibri" panose="020F0502020204030204" pitchFamily="34" charset="0"/>
                <a:cs typeface="Calibri" panose="020F0502020204030204" pitchFamily="34" charset="0"/>
              </a:rPr>
              <a:t>Didebit</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ke</a:t>
            </a:r>
            <a:r>
              <a:rPr lang="en-GB" sz="2000" kern="0" dirty="0">
                <a:latin typeface="Calibri" panose="020F0502020204030204" pitchFamily="34" charset="0"/>
                <a:cs typeface="Calibri" panose="020F0502020204030204" pitchFamily="34" charset="0"/>
              </a:rPr>
              <a:t> </a:t>
            </a:r>
            <a:r>
              <a:rPr lang="id-ID" sz="2000" kern="0" dirty="0">
                <a:latin typeface="Calibri" panose="020F0502020204030204" pitchFamily="34" charset="0"/>
                <a:cs typeface="Calibri" panose="020F0502020204030204" pitchFamily="34" charset="0"/>
              </a:rPr>
              <a:t>surplus revaluasi (</a:t>
            </a:r>
            <a:r>
              <a:rPr lang="en-GB" sz="2000" kern="0" dirty="0" err="1">
                <a:latin typeface="Calibri" panose="020F0502020204030204" pitchFamily="34" charset="0"/>
                <a:cs typeface="Calibri" panose="020F0502020204030204" pitchFamily="34" charset="0"/>
              </a:rPr>
              <a:t>ekuitas</a:t>
            </a:r>
            <a:r>
              <a:rPr lang="id-ID" sz="2000" kern="0" dirty="0">
                <a:latin typeface="Calibri" panose="020F0502020204030204" pitchFamily="34" charset="0"/>
                <a:cs typeface="Calibri" panose="020F0502020204030204" pitchFamily="34" charset="0"/>
              </a:rPr>
              <a:t>)</a:t>
            </a:r>
            <a:r>
              <a:rPr lang="en-GB" sz="2000" kern="0" dirty="0">
                <a:latin typeface="Calibri" panose="020F0502020204030204" pitchFamily="34" charset="0"/>
                <a:cs typeface="Calibri" panose="020F0502020204030204" pitchFamily="34" charset="0"/>
              </a:rPr>
              <a:t> – </a:t>
            </a:r>
            <a:r>
              <a:rPr lang="en-GB" sz="2000" kern="0" dirty="0" err="1">
                <a:latin typeface="Calibri" panose="020F0502020204030204" pitchFamily="34" charset="0"/>
                <a:cs typeface="Calibri" panose="020F0502020204030204" pitchFamily="34" charset="0"/>
              </a:rPr>
              <a:t>sejumlah</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saldo</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kredit</a:t>
            </a:r>
            <a:r>
              <a:rPr lang="en-GB" sz="2000" kern="0" dirty="0">
                <a:latin typeface="Calibri" panose="020F0502020204030204" pitchFamily="34" charset="0"/>
                <a:cs typeface="Calibri" panose="020F0502020204030204" pitchFamily="34" charset="0"/>
              </a:rPr>
              <a:t> surplus </a:t>
            </a:r>
            <a:r>
              <a:rPr lang="en-GB" sz="2000" kern="0" dirty="0" err="1">
                <a:latin typeface="Calibri" panose="020F0502020204030204" pitchFamily="34" charset="0"/>
                <a:cs typeface="Calibri" panose="020F0502020204030204" pitchFamily="34" charset="0"/>
              </a:rPr>
              <a:t>revaluasi</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jika</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ada</a:t>
            </a:r>
            <a:r>
              <a:rPr lang="en-GB" sz="2000" kern="0" dirty="0">
                <a:latin typeface="Calibri" panose="020F0502020204030204" pitchFamily="34" charset="0"/>
                <a:cs typeface="Calibri" panose="020F0502020204030204" pitchFamily="34" charset="0"/>
              </a:rPr>
              <a:t>)</a:t>
            </a:r>
            <a:r>
              <a:rPr lang="id-ID" sz="2000" kern="0" dirty="0">
                <a:latin typeface="Calibri" panose="020F0502020204030204" pitchFamily="34" charset="0"/>
                <a:cs typeface="Calibri" panose="020F0502020204030204" pitchFamily="34" charset="0"/>
              </a:rPr>
              <a:t> sebelum </a:t>
            </a:r>
            <a:r>
              <a:rPr lang="en-US" sz="2000" kern="0" dirty="0" err="1">
                <a:latin typeface="Calibri" panose="020F0502020204030204" pitchFamily="34" charset="0"/>
                <a:cs typeface="Calibri" panose="020F0502020204030204" pitchFamily="34" charset="0"/>
              </a:rPr>
              <a:t>diakui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dalam</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laba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rugi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tahun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berjalan</a:t>
            </a:r>
            <a:r>
              <a:rPr lang="en-GB" sz="2000" kern="0" dirty="0">
                <a:latin typeface="Calibri" panose="020F0502020204030204" pitchFamily="34" charset="0"/>
                <a:cs typeface="Calibri" panose="020F0502020204030204" pitchFamily="34" charset="0"/>
              </a:rPr>
              <a:t>.</a:t>
            </a:r>
          </a:p>
        </p:txBody>
      </p:sp>
      <p:sp>
        <p:nvSpPr>
          <p:cNvPr id="12" name="Slide Number Placeholder 1">
            <a:extLst>
              <a:ext uri="{FF2B5EF4-FFF2-40B4-BE49-F238E27FC236}">
                <a16:creationId xmlns:a16="http://schemas.microsoft.com/office/drawing/2014/main" id="{22EB85DC-21F6-4E29-A9B7-ADA94233D8B0}"/>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24</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45586068"/>
      </p:ext>
    </p:extLst>
  </p:cSld>
  <p:clrMapOvr>
    <a:masterClrMapping/>
  </p:clrMapOvr>
  <p:transition spd="slow" advClick="0">
    <p:strips dir="rd"/>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B9A5D8E-A0D1-4747-AB12-EB02354EFD20}"/>
              </a:ext>
            </a:extLst>
          </p:cNvPr>
          <p:cNvSpPr txBox="1">
            <a:spLocks/>
          </p:cNvSpPr>
          <p:nvPr/>
        </p:nvSpPr>
        <p:spPr>
          <a:xfrm>
            <a:off x="2580047" y="683218"/>
            <a:ext cx="6629400" cy="763600"/>
          </a:xfrm>
          <a:prstGeom prst="rect">
            <a:avLst/>
          </a:prstGeom>
        </p:spPr>
        <p:txBody>
          <a:bodyPr>
            <a:norm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914400"/>
            <a:r>
              <a:rPr lang="en-US" sz="4000" b="1" kern="0" dirty="0" err="1">
                <a:solidFill>
                  <a:srgbClr val="4D4A4C"/>
                </a:solidFill>
                <a:latin typeface="Fjalla One" panose="02000506040000020004" pitchFamily="2" charset="0"/>
              </a:rPr>
              <a:t>Revalution</a:t>
            </a:r>
            <a:r>
              <a:rPr lang="en-US" sz="4000" b="1" kern="0" dirty="0">
                <a:solidFill>
                  <a:srgbClr val="4D4A4C"/>
                </a:solidFill>
                <a:latin typeface="Fjalla One" panose="02000506040000020004" pitchFamily="2" charset="0"/>
              </a:rPr>
              <a:t> Model</a:t>
            </a:r>
            <a:endParaRPr lang="id-ID" sz="4000" b="1" kern="0" dirty="0">
              <a:solidFill>
                <a:srgbClr val="4D4A4C"/>
              </a:solidFill>
              <a:latin typeface="Fjalla One" panose="02000506040000020004" pitchFamily="2" charset="0"/>
            </a:endParaRPr>
          </a:p>
        </p:txBody>
      </p:sp>
      <p:sp>
        <p:nvSpPr>
          <p:cNvPr id="12" name="AutoShape 3">
            <a:extLst>
              <a:ext uri="{FF2B5EF4-FFF2-40B4-BE49-F238E27FC236}">
                <a16:creationId xmlns:a16="http://schemas.microsoft.com/office/drawing/2014/main" id="{19951F43-44AA-406D-B4AF-667AD6B9CAA8}"/>
              </a:ext>
            </a:extLst>
          </p:cNvPr>
          <p:cNvSpPr>
            <a:spLocks noChangeArrowheads="1"/>
          </p:cNvSpPr>
          <p:nvPr/>
        </p:nvSpPr>
        <p:spPr bwMode="auto">
          <a:xfrm>
            <a:off x="8029575" y="1022626"/>
            <a:ext cx="2895600" cy="457200"/>
          </a:xfrm>
          <a:prstGeom prst="roundRect">
            <a:avLst>
              <a:gd name="adj" fmla="val 13449"/>
            </a:avLst>
          </a:prstGeom>
          <a:solidFill>
            <a:schemeClr val="accent1"/>
          </a:solidFill>
          <a:ln w="9525">
            <a:noFill/>
            <a:round/>
            <a:headEnd/>
            <a:tailEnd/>
          </a:ln>
          <a:effectLst>
            <a:outerShdw dist="71842" dir="2700000" algn="ctr" rotWithShape="0">
              <a:srgbClr val="808080"/>
            </a:outerShdw>
          </a:effectLst>
        </p:spPr>
        <p:txBody>
          <a:bodyPr wrap="none" anchor="ctr"/>
          <a:lstStyle/>
          <a:p>
            <a:pPr algn="ctr">
              <a:spcBef>
                <a:spcPct val="0"/>
              </a:spcBef>
              <a:buFontTx/>
              <a:buNone/>
              <a:defRPr/>
            </a:pPr>
            <a:r>
              <a:rPr lang="en-US" sz="2400" b="1" dirty="0">
                <a:latin typeface="Calibri" panose="020F0502020204030204" pitchFamily="34" charset="0"/>
                <a:cs typeface="Calibri" panose="020F0502020204030204" pitchFamily="34" charset="0"/>
              </a:rPr>
              <a:t>Revaluation Model</a:t>
            </a:r>
          </a:p>
        </p:txBody>
      </p:sp>
      <p:sp>
        <p:nvSpPr>
          <p:cNvPr id="13" name="Rectangle 4">
            <a:extLst>
              <a:ext uri="{FF2B5EF4-FFF2-40B4-BE49-F238E27FC236}">
                <a16:creationId xmlns:a16="http://schemas.microsoft.com/office/drawing/2014/main" id="{288C45A9-CB03-4FB9-928A-CD93FD06D2D1}"/>
              </a:ext>
            </a:extLst>
          </p:cNvPr>
          <p:cNvSpPr txBox="1">
            <a:spLocks noChangeArrowheads="1"/>
          </p:cNvSpPr>
          <p:nvPr/>
        </p:nvSpPr>
        <p:spPr>
          <a:xfrm>
            <a:off x="1576387" y="1911286"/>
            <a:ext cx="9039225" cy="2907748"/>
          </a:xfrm>
          <a:noFill/>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42900" indent="-342900" algn="just" defTabSz="914400">
              <a:buFont typeface="Wingdings" panose="05000000000000000000" pitchFamily="2" charset="2"/>
              <a:buChar char="§"/>
              <a:tabLst>
                <a:tab pos="2857500" algn="l"/>
                <a:tab pos="3206750" algn="l"/>
              </a:tabLst>
            </a:pPr>
            <a:r>
              <a:rPr lang="en-GB" sz="2000" kern="0" dirty="0">
                <a:latin typeface="Calibri" panose="020F0502020204030204" pitchFamily="34" charset="0"/>
                <a:cs typeface="Calibri" panose="020F0502020204030204" pitchFamily="34" charset="0"/>
              </a:rPr>
              <a:t>Surplus </a:t>
            </a:r>
            <a:r>
              <a:rPr lang="en-GB" sz="2000" kern="0" dirty="0" err="1">
                <a:latin typeface="Calibri" panose="020F0502020204030204" pitchFamily="34" charset="0"/>
                <a:cs typeface="Calibri" panose="020F0502020204030204" pitchFamily="34" charset="0"/>
              </a:rPr>
              <a:t>revaluasi</a:t>
            </a:r>
            <a:r>
              <a:rPr lang="en-GB" sz="2000" kern="0" dirty="0">
                <a:latin typeface="Calibri" panose="020F0502020204030204" pitchFamily="34" charset="0"/>
                <a:cs typeface="Calibri" panose="020F0502020204030204" pitchFamily="34" charset="0"/>
              </a:rPr>
              <a:t> di </a:t>
            </a:r>
            <a:r>
              <a:rPr lang="en-GB" sz="2000" kern="0" dirty="0" err="1">
                <a:latin typeface="Calibri" panose="020F0502020204030204" pitchFamily="34" charset="0"/>
                <a:cs typeface="Calibri" panose="020F0502020204030204" pitchFamily="34" charset="0"/>
              </a:rPr>
              <a:t>ekuitas</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dapat</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dipindahkan</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langsung</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ke</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sado</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laba</a:t>
            </a:r>
            <a:r>
              <a:rPr lang="en-GB" sz="2000" kern="0" dirty="0">
                <a:latin typeface="Calibri" panose="020F0502020204030204" pitchFamily="34" charset="0"/>
                <a:cs typeface="Calibri" panose="020F0502020204030204" pitchFamily="34" charset="0"/>
              </a:rPr>
              <a:t> pada </a:t>
            </a:r>
            <a:r>
              <a:rPr lang="en-GB" sz="2000" kern="0" dirty="0" err="1">
                <a:latin typeface="Calibri" panose="020F0502020204030204" pitchFamily="34" charset="0"/>
                <a:cs typeface="Calibri" panose="020F0502020204030204" pitchFamily="34" charset="0"/>
              </a:rPr>
              <a:t>saat</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aset</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tersebut</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dihentikan</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penggunaannya</a:t>
            </a:r>
            <a:r>
              <a:rPr lang="en-GB" sz="2000" kern="0" dirty="0">
                <a:latin typeface="Calibri" panose="020F0502020204030204" pitchFamily="34" charset="0"/>
                <a:cs typeface="Calibri" panose="020F0502020204030204" pitchFamily="34" charset="0"/>
              </a:rPr>
              <a:t>. </a:t>
            </a:r>
          </a:p>
          <a:p>
            <a:pPr marL="342900" indent="-342900" algn="just" defTabSz="914400">
              <a:buFont typeface="Wingdings" panose="05000000000000000000" pitchFamily="2" charset="2"/>
              <a:buChar char="§"/>
              <a:tabLst>
                <a:tab pos="2857500" algn="l"/>
                <a:tab pos="3206750" algn="l"/>
              </a:tabLst>
            </a:pPr>
            <a:r>
              <a:rPr lang="en-GB" sz="2000" kern="0" dirty="0" err="1">
                <a:latin typeface="Calibri" panose="020F0502020204030204" pitchFamily="34" charset="0"/>
                <a:cs typeface="Calibri" panose="020F0502020204030204" pitchFamily="34" charset="0"/>
              </a:rPr>
              <a:t>Namun</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pemindahan</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ke</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saldo</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laba</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dapat</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dilakukan</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seiring</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dengan</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penggunaan</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aset</a:t>
            </a:r>
            <a:r>
              <a:rPr lang="en-GB" sz="2000" kern="0" dirty="0">
                <a:latin typeface="Calibri" panose="020F0502020204030204" pitchFamily="34" charset="0"/>
                <a:cs typeface="Calibri" panose="020F0502020204030204" pitchFamily="34" charset="0"/>
              </a:rPr>
              <a:t> oleh </a:t>
            </a:r>
            <a:r>
              <a:rPr lang="en-GB" sz="2000" kern="0" dirty="0" err="1">
                <a:latin typeface="Calibri" panose="020F0502020204030204" pitchFamily="34" charset="0"/>
                <a:cs typeface="Calibri" panose="020F0502020204030204" pitchFamily="34" charset="0"/>
              </a:rPr>
              <a:t>Entitas</a:t>
            </a:r>
            <a:r>
              <a:rPr lang="en-GB" sz="2000" kern="0" dirty="0">
                <a:latin typeface="Calibri" panose="020F0502020204030204" pitchFamily="34" charset="0"/>
                <a:cs typeface="Calibri" panose="020F0502020204030204" pitchFamily="34" charset="0"/>
              </a:rPr>
              <a:t> </a:t>
            </a:r>
            <a:r>
              <a:rPr lang="en-GB" sz="2000" kern="0" dirty="0">
                <a:latin typeface="Calibri" panose="020F0502020204030204" pitchFamily="34" charset="0"/>
                <a:cs typeface="Calibri" panose="020F0502020204030204" pitchFamily="34" charset="0"/>
                <a:sym typeface="Wingdings" panose="05000000000000000000" pitchFamily="2" charset="2"/>
              </a:rPr>
              <a:t></a:t>
            </a:r>
            <a:r>
              <a:rPr lang="en-GB" sz="2000" kern="0" dirty="0">
                <a:latin typeface="Calibri" panose="020F0502020204030204" pitchFamily="34" charset="0"/>
                <a:cs typeface="Calibri" panose="020F0502020204030204" pitchFamily="34" charset="0"/>
              </a:rPr>
              <a:t> (</a:t>
            </a:r>
            <a:r>
              <a:rPr lang="en-GB" sz="2000" i="1" kern="0" dirty="0">
                <a:latin typeface="Calibri" panose="020F0502020204030204" pitchFamily="34" charset="0"/>
                <a:cs typeface="Calibri" panose="020F0502020204030204" pitchFamily="34" charset="0"/>
              </a:rPr>
              <a:t>partially realized</a:t>
            </a:r>
            <a:r>
              <a:rPr lang="en-GB" sz="2000" kern="0" dirty="0">
                <a:latin typeface="Calibri" panose="020F0502020204030204" pitchFamily="34" charset="0"/>
                <a:cs typeface="Calibri" panose="020F0502020204030204" pitchFamily="34" charset="0"/>
              </a:rPr>
              <a:t>)</a:t>
            </a:r>
            <a:r>
              <a:rPr lang="id-ID" sz="2000" kern="0" dirty="0">
                <a:latin typeface="Calibri" panose="020F0502020204030204" pitchFamily="34" charset="0"/>
                <a:cs typeface="Calibri" panose="020F0502020204030204" pitchFamily="34" charset="0"/>
              </a:rPr>
              <a:t> </a:t>
            </a:r>
            <a:r>
              <a:rPr lang="id-ID" sz="2000" kern="0" dirty="0">
                <a:latin typeface="Calibri" panose="020F0502020204030204" pitchFamily="34" charset="0"/>
                <a:cs typeface="Calibri" panose="020F0502020204030204" pitchFamily="34" charset="0"/>
                <a:sym typeface="Wingdings" pitchFamily="2" charset="2"/>
              </a:rPr>
              <a:t> saat penyusutan</a:t>
            </a:r>
            <a:endParaRPr lang="en-GB" sz="2000" kern="0" dirty="0">
              <a:latin typeface="Calibri" panose="020F0502020204030204" pitchFamily="34" charset="0"/>
              <a:cs typeface="Calibri" panose="020F0502020204030204" pitchFamily="34" charset="0"/>
            </a:endParaRPr>
          </a:p>
          <a:p>
            <a:pPr marL="685800" lvl="1" indent="-342900" algn="just" defTabSz="914400">
              <a:spcBef>
                <a:spcPts val="600"/>
              </a:spcBef>
              <a:buFont typeface="Wingdings" panose="05000000000000000000" pitchFamily="2" charset="2"/>
              <a:buChar char="§"/>
              <a:tabLst>
                <a:tab pos="2857500" algn="l"/>
                <a:tab pos="3206750" algn="l"/>
              </a:tabLst>
            </a:pPr>
            <a:r>
              <a:rPr lang="en-GB" sz="2000" kern="0" dirty="0" err="1">
                <a:latin typeface="Calibri" panose="020F0502020204030204" pitchFamily="34" charset="0"/>
                <a:cs typeface="Calibri" panose="020F0502020204030204" pitchFamily="34" charset="0"/>
              </a:rPr>
              <a:t>Dipindahkan</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sebesar</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perbedaan</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penyusutan</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dengan</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revaluasian</a:t>
            </a:r>
            <a:r>
              <a:rPr lang="en-GB" sz="2000" kern="0" dirty="0">
                <a:latin typeface="Calibri" panose="020F0502020204030204" pitchFamily="34" charset="0"/>
                <a:cs typeface="Calibri" panose="020F0502020204030204" pitchFamily="34" charset="0"/>
              </a:rPr>
              <a:t> dan </a:t>
            </a:r>
            <a:r>
              <a:rPr lang="en-GB" sz="2000" kern="0" dirty="0" err="1">
                <a:latin typeface="Calibri" panose="020F0502020204030204" pitchFamily="34" charset="0"/>
                <a:cs typeface="Calibri" panose="020F0502020204030204" pitchFamily="34" charset="0"/>
              </a:rPr>
              <a:t>penyusutan</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dengan</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biaya</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perolehan</a:t>
            </a:r>
            <a:r>
              <a:rPr lang="id-ID" sz="2000" kern="0" dirty="0">
                <a:latin typeface="Calibri" panose="020F0502020204030204" pitchFamily="34" charset="0"/>
                <a:cs typeface="Calibri" panose="020F0502020204030204" pitchFamily="34" charset="0"/>
              </a:rPr>
              <a:t> </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atau</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nilai</a:t>
            </a:r>
            <a:r>
              <a:rPr lang="en-GB" sz="2000" kern="0" dirty="0">
                <a:latin typeface="Calibri" panose="020F0502020204030204" pitchFamily="34" charset="0"/>
                <a:cs typeface="Calibri" panose="020F0502020204030204" pitchFamily="34" charset="0"/>
              </a:rPr>
              <a:t> surplus </a:t>
            </a:r>
            <a:r>
              <a:rPr lang="en-GB" sz="2000" kern="0" dirty="0" err="1">
                <a:latin typeface="Calibri" panose="020F0502020204030204" pitchFamily="34" charset="0"/>
                <a:cs typeface="Calibri" panose="020F0502020204030204" pitchFamily="34" charset="0"/>
              </a:rPr>
              <a:t>revaluasi</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dibagi</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sisa</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manfaat</a:t>
            </a:r>
            <a:r>
              <a:rPr lang="en-GB" sz="2000" kern="0" dirty="0">
                <a:latin typeface="Calibri" panose="020F0502020204030204" pitchFamily="34" charset="0"/>
                <a:cs typeface="Calibri" panose="020F0502020204030204" pitchFamily="34" charset="0"/>
              </a:rPr>
              <a:t> </a:t>
            </a:r>
            <a:r>
              <a:rPr lang="en-GB" sz="2000" kern="0" dirty="0" err="1">
                <a:latin typeface="Calibri" panose="020F0502020204030204" pitchFamily="34" charset="0"/>
                <a:cs typeface="Calibri" panose="020F0502020204030204" pitchFamily="34" charset="0"/>
              </a:rPr>
              <a:t>ekonomis</a:t>
            </a:r>
            <a:r>
              <a:rPr lang="en-GB" sz="2000" kern="0" dirty="0">
                <a:latin typeface="Calibri" panose="020F0502020204030204" pitchFamily="34" charset="0"/>
                <a:cs typeface="Calibri" panose="020F0502020204030204" pitchFamily="34" charset="0"/>
              </a:rPr>
              <a:t>)</a:t>
            </a:r>
          </a:p>
        </p:txBody>
      </p:sp>
      <p:sp>
        <p:nvSpPr>
          <p:cNvPr id="14" name="Rectangle 5">
            <a:extLst>
              <a:ext uri="{FF2B5EF4-FFF2-40B4-BE49-F238E27FC236}">
                <a16:creationId xmlns:a16="http://schemas.microsoft.com/office/drawing/2014/main" id="{03E07DA4-5154-47F1-9AA9-5F4DDCE2DCEB}"/>
              </a:ext>
            </a:extLst>
          </p:cNvPr>
          <p:cNvSpPr>
            <a:spLocks noChangeArrowheads="1"/>
          </p:cNvSpPr>
          <p:nvPr/>
        </p:nvSpPr>
        <p:spPr bwMode="auto">
          <a:xfrm>
            <a:off x="1323975" y="5584478"/>
            <a:ext cx="9141544" cy="762000"/>
          </a:xfrm>
          <a:prstGeom prst="rect">
            <a:avLst/>
          </a:prstGeom>
          <a:noFill/>
          <a:ln w="9525">
            <a:noFill/>
            <a:miter lim="800000"/>
            <a:headEnd/>
            <a:tailEnd/>
          </a:ln>
        </p:spPr>
        <p:txBody>
          <a:bodyPr/>
          <a:lstStyle/>
          <a:p>
            <a:pPr marL="342900" indent="-342900">
              <a:buFont typeface="Arial" pitchFamily="34" charset="0"/>
              <a:buChar char="•"/>
              <a:tabLst>
                <a:tab pos="2857500" algn="l"/>
                <a:tab pos="3206750" algn="l"/>
              </a:tabLst>
            </a:pPr>
            <a:r>
              <a:rPr lang="en-GB" sz="2000" dirty="0" err="1">
                <a:latin typeface="Calibri" panose="020F0502020204030204" pitchFamily="34" charset="0"/>
                <a:cs typeface="Calibri" panose="020F0502020204030204" pitchFamily="34" charset="0"/>
              </a:rPr>
              <a:t>Pemindahan</a:t>
            </a:r>
            <a:r>
              <a:rPr lang="en-GB" sz="2000" dirty="0">
                <a:latin typeface="Calibri" panose="020F0502020204030204" pitchFamily="34" charset="0"/>
                <a:cs typeface="Calibri" panose="020F0502020204030204" pitchFamily="34" charset="0"/>
              </a:rPr>
              <a:t> surplus </a:t>
            </a:r>
            <a:r>
              <a:rPr lang="en-GB" sz="2000" dirty="0" err="1">
                <a:latin typeface="Calibri" panose="020F0502020204030204" pitchFamily="34" charset="0"/>
                <a:cs typeface="Calibri" panose="020F0502020204030204" pitchFamily="34" charset="0"/>
              </a:rPr>
              <a:t>revaluasi</a:t>
            </a:r>
            <a:r>
              <a:rPr lang="en-GB" sz="2000" dirty="0">
                <a:latin typeface="Calibri" panose="020F0502020204030204" pitchFamily="34" charset="0"/>
                <a:cs typeface="Calibri" panose="020F0502020204030204" pitchFamily="34" charset="0"/>
              </a:rPr>
              <a:t> </a:t>
            </a:r>
            <a:r>
              <a:rPr lang="en-GB" sz="2000" b="1" dirty="0" err="1">
                <a:latin typeface="Calibri" panose="020F0502020204030204" pitchFamily="34" charset="0"/>
                <a:cs typeface="Calibri" panose="020F0502020204030204" pitchFamily="34" charset="0"/>
              </a:rPr>
              <a:t>tidak</a:t>
            </a:r>
            <a:r>
              <a:rPr lang="en-GB" sz="2000" b="1" dirty="0">
                <a:latin typeface="Calibri" panose="020F0502020204030204" pitchFamily="34" charset="0"/>
                <a:cs typeface="Calibri" panose="020F0502020204030204" pitchFamily="34" charset="0"/>
              </a:rPr>
              <a:t> </a:t>
            </a:r>
            <a:r>
              <a:rPr lang="en-GB" sz="2000" b="1" dirty="0" err="1">
                <a:latin typeface="Calibri" panose="020F0502020204030204" pitchFamily="34" charset="0"/>
                <a:cs typeface="Calibri" panose="020F0502020204030204" pitchFamily="34" charset="0"/>
              </a:rPr>
              <a:t>dilakukan</a:t>
            </a:r>
            <a:r>
              <a:rPr lang="en-GB" sz="2000" b="1" dirty="0">
                <a:latin typeface="Calibri" panose="020F0502020204030204" pitchFamily="34" charset="0"/>
                <a:cs typeface="Calibri" panose="020F0502020204030204" pitchFamily="34" charset="0"/>
              </a:rPr>
              <a:t> </a:t>
            </a:r>
            <a:r>
              <a:rPr lang="en-GB" sz="2000" b="1" dirty="0" err="1">
                <a:latin typeface="Calibri" panose="020F0502020204030204" pitchFamily="34" charset="0"/>
                <a:cs typeface="Calibri" panose="020F0502020204030204" pitchFamily="34" charset="0"/>
              </a:rPr>
              <a:t>melalui</a:t>
            </a:r>
            <a:r>
              <a:rPr lang="en-GB" sz="2000" b="1" dirty="0">
                <a:latin typeface="Calibri" panose="020F0502020204030204" pitchFamily="34" charset="0"/>
                <a:cs typeface="Calibri" panose="020F0502020204030204" pitchFamily="34" charset="0"/>
              </a:rPr>
              <a:t> </a:t>
            </a:r>
            <a:r>
              <a:rPr lang="en-GB" sz="2000" b="1" dirty="0" err="1">
                <a:latin typeface="Calibri" panose="020F0502020204030204" pitchFamily="34" charset="0"/>
                <a:cs typeface="Calibri" panose="020F0502020204030204" pitchFamily="34" charset="0"/>
              </a:rPr>
              <a:t>Laporan</a:t>
            </a:r>
            <a:r>
              <a:rPr lang="en-GB" sz="2000" b="1" dirty="0">
                <a:latin typeface="Calibri" panose="020F0502020204030204" pitchFamily="34" charset="0"/>
                <a:cs typeface="Calibri" panose="020F0502020204030204" pitchFamily="34" charset="0"/>
              </a:rPr>
              <a:t> </a:t>
            </a:r>
            <a:r>
              <a:rPr lang="en-GB" sz="2000" b="1" dirty="0" err="1">
                <a:latin typeface="Calibri" panose="020F0502020204030204" pitchFamily="34" charset="0"/>
                <a:cs typeface="Calibri" panose="020F0502020204030204" pitchFamily="34" charset="0"/>
              </a:rPr>
              <a:t>Laba</a:t>
            </a:r>
            <a:r>
              <a:rPr lang="en-GB" sz="2000" b="1" dirty="0">
                <a:latin typeface="Calibri" panose="020F0502020204030204" pitchFamily="34" charset="0"/>
                <a:cs typeface="Calibri" panose="020F0502020204030204" pitchFamily="34" charset="0"/>
              </a:rPr>
              <a:t> </a:t>
            </a:r>
            <a:r>
              <a:rPr lang="en-GB" sz="2000" b="1" dirty="0" err="1">
                <a:latin typeface="Calibri" panose="020F0502020204030204" pitchFamily="34" charset="0"/>
                <a:cs typeface="Calibri" panose="020F0502020204030204" pitchFamily="34" charset="0"/>
              </a:rPr>
              <a:t>Rugi</a:t>
            </a:r>
            <a:r>
              <a:rPr lang="en-GB" sz="2000" dirty="0">
                <a:latin typeface="Calibri" panose="020F0502020204030204" pitchFamily="34" charset="0"/>
                <a:cs typeface="Calibri" panose="020F0502020204030204" pitchFamily="34" charset="0"/>
              </a:rPr>
              <a:t>.</a:t>
            </a:r>
          </a:p>
        </p:txBody>
      </p:sp>
      <p:sp>
        <p:nvSpPr>
          <p:cNvPr id="15" name="Rectangle 6">
            <a:extLst>
              <a:ext uri="{FF2B5EF4-FFF2-40B4-BE49-F238E27FC236}">
                <a16:creationId xmlns:a16="http://schemas.microsoft.com/office/drawing/2014/main" id="{4CEB072F-798F-48AF-A638-1B2FB4466427}"/>
              </a:ext>
            </a:extLst>
          </p:cNvPr>
          <p:cNvSpPr>
            <a:spLocks noChangeArrowheads="1"/>
          </p:cNvSpPr>
          <p:nvPr/>
        </p:nvSpPr>
        <p:spPr bwMode="auto">
          <a:xfrm>
            <a:off x="2362200" y="4402828"/>
            <a:ext cx="5034136" cy="798928"/>
          </a:xfrm>
          <a:prstGeom prst="rect">
            <a:avLst/>
          </a:prstGeom>
          <a:solidFill>
            <a:schemeClr val="accent6"/>
          </a:solidFill>
          <a:ln>
            <a:headEnd/>
            <a:tailEnd/>
          </a:ln>
        </p:spPr>
        <p:style>
          <a:lnRef idx="2">
            <a:schemeClr val="accent4"/>
          </a:lnRef>
          <a:fillRef idx="1">
            <a:schemeClr val="lt1"/>
          </a:fillRef>
          <a:effectRef idx="0">
            <a:schemeClr val="accent4"/>
          </a:effectRef>
          <a:fontRef idx="minor">
            <a:schemeClr val="dk1"/>
          </a:fontRef>
        </p:style>
        <p:txBody>
          <a:bodyPr tIns="91440" rIns="0" bIns="91440"/>
          <a:lstStyle/>
          <a:p>
            <a:pPr marL="455613" indent="-455613">
              <a:spcBef>
                <a:spcPts val="600"/>
              </a:spcBef>
              <a:tabLst>
                <a:tab pos="912813" algn="l"/>
                <a:tab pos="4117975" algn="l"/>
                <a:tab pos="5434013" algn="l"/>
              </a:tabLst>
              <a:defRPr/>
            </a:pPr>
            <a:r>
              <a:rPr lang="en-GB" sz="2000" dirty="0">
                <a:latin typeface="Calibri" panose="020F0502020204030204" pitchFamily="34" charset="0"/>
                <a:cs typeface="Calibri" panose="020F0502020204030204" pitchFamily="34" charset="0"/>
              </a:rPr>
              <a:t>Dr	Surplus </a:t>
            </a:r>
            <a:r>
              <a:rPr lang="en-GB" sz="2000" dirty="0" err="1">
                <a:latin typeface="Calibri" panose="020F0502020204030204" pitchFamily="34" charset="0"/>
                <a:cs typeface="Calibri" panose="020F0502020204030204" pitchFamily="34" charset="0"/>
              </a:rPr>
              <a:t>Revaluasi</a:t>
            </a:r>
            <a:endParaRPr lang="en-GB" sz="2000" dirty="0">
              <a:latin typeface="Calibri" panose="020F0502020204030204" pitchFamily="34" charset="0"/>
              <a:cs typeface="Calibri" panose="020F0502020204030204" pitchFamily="34" charset="0"/>
            </a:endParaRPr>
          </a:p>
          <a:p>
            <a:pPr marL="455613" indent="-455613">
              <a:spcBef>
                <a:spcPts val="600"/>
              </a:spcBef>
              <a:tabLst>
                <a:tab pos="912813" algn="l"/>
                <a:tab pos="4117975" algn="l"/>
                <a:tab pos="5434013" algn="l"/>
              </a:tabLst>
              <a:defRPr/>
            </a:pPr>
            <a:r>
              <a:rPr lang="en-GB" sz="2000" dirty="0">
                <a:latin typeface="Calibri" panose="020F0502020204030204" pitchFamily="34" charset="0"/>
                <a:cs typeface="Calibri" panose="020F0502020204030204" pitchFamily="34" charset="0"/>
              </a:rPr>
              <a:t>	Cr	</a:t>
            </a:r>
            <a:r>
              <a:rPr lang="en-GB" sz="2000" dirty="0" err="1">
                <a:latin typeface="Calibri" panose="020F0502020204030204" pitchFamily="34" charset="0"/>
                <a:cs typeface="Calibri" panose="020F0502020204030204" pitchFamily="34" charset="0"/>
              </a:rPr>
              <a:t>Saldo</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Laba</a:t>
            </a:r>
            <a:endParaRPr lang="en-GB" sz="1600" dirty="0">
              <a:latin typeface="Calibri" panose="020F0502020204030204" pitchFamily="34" charset="0"/>
              <a:cs typeface="Calibri" panose="020F0502020204030204" pitchFamily="34" charset="0"/>
            </a:endParaRPr>
          </a:p>
          <a:p>
            <a:pPr marL="455613" indent="-455613">
              <a:lnSpc>
                <a:spcPct val="90000"/>
              </a:lnSpc>
              <a:spcBef>
                <a:spcPct val="10000"/>
              </a:spcBef>
              <a:tabLst>
                <a:tab pos="912813" algn="l"/>
                <a:tab pos="4117975" algn="l"/>
                <a:tab pos="5434013" algn="l"/>
              </a:tabLst>
              <a:defRPr/>
            </a:pPr>
            <a:r>
              <a:rPr lang="en-GB" sz="1600" dirty="0">
                <a:latin typeface="Calibri" panose="020F0502020204030204" pitchFamily="34" charset="0"/>
                <a:cs typeface="Calibri" panose="020F0502020204030204" pitchFamily="34" charset="0"/>
              </a:rPr>
              <a:t> </a:t>
            </a:r>
          </a:p>
        </p:txBody>
      </p:sp>
      <p:sp>
        <p:nvSpPr>
          <p:cNvPr id="7" name="Slide Number Placeholder 1">
            <a:extLst>
              <a:ext uri="{FF2B5EF4-FFF2-40B4-BE49-F238E27FC236}">
                <a16:creationId xmlns:a16="http://schemas.microsoft.com/office/drawing/2014/main" id="{545E41E5-6C16-4F89-92E6-21839B349294}"/>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25</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70065995"/>
      </p:ext>
    </p:extLst>
  </p:cSld>
  <p:clrMapOvr>
    <a:masterClrMapping/>
  </p:clrMapOvr>
  <p:transition spd="slow" advClick="0">
    <p:strips dir="rd"/>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4977614" y="4442893"/>
            <a:ext cx="5426813" cy="1716631"/>
          </a:xfrm>
          <a:prstGeom prst="rect">
            <a:avLst/>
          </a:prstGeom>
          <a:noFill/>
          <a:ln w="9525">
            <a:noFill/>
            <a:miter lim="800000"/>
            <a:headEnd/>
            <a:tailEnd/>
          </a:ln>
        </p:spPr>
        <p:txBody>
          <a:bodyPr/>
          <a:lstStyle/>
          <a:p>
            <a:pPr>
              <a:buFontTx/>
              <a:buNone/>
              <a:defRPr/>
            </a:pPr>
            <a:endParaRPr lang="en-GB" sz="2400" dirty="0"/>
          </a:p>
        </p:txBody>
      </p:sp>
      <p:sp>
        <p:nvSpPr>
          <p:cNvPr id="3" name="Title 1">
            <a:extLst>
              <a:ext uri="{FF2B5EF4-FFF2-40B4-BE49-F238E27FC236}">
                <a16:creationId xmlns:a16="http://schemas.microsoft.com/office/drawing/2014/main" id="{AB9A5D8E-A0D1-4747-AB12-EB02354EFD20}"/>
              </a:ext>
            </a:extLst>
          </p:cNvPr>
          <p:cNvSpPr txBox="1">
            <a:spLocks/>
          </p:cNvSpPr>
          <p:nvPr/>
        </p:nvSpPr>
        <p:spPr>
          <a:xfrm>
            <a:off x="1981944" y="533400"/>
            <a:ext cx="6629400" cy="763600"/>
          </a:xfrm>
          <a:prstGeom prst="rect">
            <a:avLst/>
          </a:prstGeom>
        </p:spPr>
        <p:txBody>
          <a:bodyPr>
            <a:norm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914400"/>
            <a:r>
              <a:rPr lang="id-ID" sz="4000" b="1" kern="0" dirty="0">
                <a:solidFill>
                  <a:srgbClr val="4D4A4C"/>
                </a:solidFill>
                <a:latin typeface="Fjalla One" panose="02000506040000020004" pitchFamily="2" charset="0"/>
              </a:rPr>
              <a:t>Frekuensi Penilaian</a:t>
            </a:r>
          </a:p>
        </p:txBody>
      </p:sp>
      <p:sp>
        <p:nvSpPr>
          <p:cNvPr id="4" name="Content Placeholder 5">
            <a:extLst>
              <a:ext uri="{FF2B5EF4-FFF2-40B4-BE49-F238E27FC236}">
                <a16:creationId xmlns:a16="http://schemas.microsoft.com/office/drawing/2014/main" id="{34E99B27-CE08-43DF-9FA3-0975D2F2EE08}"/>
              </a:ext>
            </a:extLst>
          </p:cNvPr>
          <p:cNvSpPr txBox="1">
            <a:spLocks/>
          </p:cNvSpPr>
          <p:nvPr/>
        </p:nvSpPr>
        <p:spPr>
          <a:xfrm>
            <a:off x="1905000" y="1500174"/>
            <a:ext cx="8305800" cy="4748226"/>
          </a:xfr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42900" indent="-342900" defTabSz="914400">
              <a:buFont typeface="Wingdings" panose="05000000000000000000" pitchFamily="2" charset="2"/>
              <a:buChar char="§"/>
            </a:pPr>
            <a:r>
              <a:rPr lang="en-US" sz="2400" kern="0" dirty="0" err="1">
                <a:latin typeface="Calibri" panose="020F0502020204030204" pitchFamily="34" charset="0"/>
                <a:cs typeface="Calibri" panose="020F0502020204030204" pitchFamily="34" charset="0"/>
              </a:rPr>
              <a:t>Frekuensi</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revaluasi</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tergantung</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perubahan</a:t>
            </a:r>
            <a:r>
              <a:rPr lang="en-US" sz="2400" kern="0" dirty="0">
                <a:latin typeface="Calibri" panose="020F0502020204030204" pitchFamily="34" charset="0"/>
                <a:cs typeface="Calibri" panose="020F0502020204030204" pitchFamily="34" charset="0"/>
              </a:rPr>
              <a:t> </a:t>
            </a:r>
            <a:endParaRPr lang="id-ID" sz="2400" kern="0" dirty="0">
              <a:latin typeface="Calibri" panose="020F0502020204030204" pitchFamily="34" charset="0"/>
              <a:cs typeface="Calibri" panose="020F0502020204030204" pitchFamily="34" charset="0"/>
            </a:endParaRPr>
          </a:p>
          <a:p>
            <a:pPr marL="342900" indent="-342900" defTabSz="914400">
              <a:buFont typeface="Wingdings" panose="05000000000000000000" pitchFamily="2" charset="2"/>
              <a:buChar char="§"/>
              <a:tabLst>
                <a:tab pos="361950" algn="l"/>
              </a:tabLst>
            </a:pPr>
            <a:r>
              <a:rPr lang="id-ID"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nilai</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wajar</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dari</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suatu</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aset</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tetap</a:t>
            </a:r>
            <a:r>
              <a:rPr lang="id-ID" sz="2400" kern="0" dirty="0">
                <a:latin typeface="Calibri" panose="020F0502020204030204" pitchFamily="34" charset="0"/>
                <a:cs typeface="Calibri" panose="020F0502020204030204" pitchFamily="34" charset="0"/>
              </a:rPr>
              <a:t>.</a:t>
            </a:r>
            <a:r>
              <a:rPr lang="en-US" sz="2400" kern="0" dirty="0">
                <a:latin typeface="Calibri" panose="020F0502020204030204" pitchFamily="34" charset="0"/>
                <a:cs typeface="Calibri" panose="020F0502020204030204" pitchFamily="34" charset="0"/>
              </a:rPr>
              <a:t> </a:t>
            </a:r>
            <a:endParaRPr lang="id-ID" sz="2400" kern="0" dirty="0">
              <a:latin typeface="Calibri" panose="020F0502020204030204" pitchFamily="34" charset="0"/>
              <a:cs typeface="Calibri" panose="020F0502020204030204" pitchFamily="34" charset="0"/>
            </a:endParaRPr>
          </a:p>
          <a:p>
            <a:pPr marL="342900" indent="-342900" defTabSz="914400">
              <a:buFont typeface="Wingdings" panose="05000000000000000000" pitchFamily="2" charset="2"/>
              <a:buChar char="§"/>
            </a:pPr>
            <a:r>
              <a:rPr lang="en-US" sz="2400" kern="0" dirty="0" err="1">
                <a:latin typeface="Calibri" panose="020F0502020204030204" pitchFamily="34" charset="0"/>
                <a:cs typeface="Calibri" panose="020F0502020204030204" pitchFamily="34" charset="0"/>
              </a:rPr>
              <a:t>Jika</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nilai</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wajar</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dari</a:t>
            </a:r>
            <a:r>
              <a:rPr lang="en-US" sz="2400" kern="0" dirty="0">
                <a:latin typeface="Calibri" panose="020F0502020204030204" pitchFamily="34" charset="0"/>
                <a:cs typeface="Calibri" panose="020F0502020204030204" pitchFamily="34" charset="0"/>
              </a:rPr>
              <a:t> asset yang </a:t>
            </a:r>
            <a:r>
              <a:rPr lang="en-US" sz="2400" kern="0" dirty="0" err="1">
                <a:latin typeface="Calibri" panose="020F0502020204030204" pitchFamily="34" charset="0"/>
                <a:cs typeface="Calibri" panose="020F0502020204030204" pitchFamily="34" charset="0"/>
              </a:rPr>
              <a:t>direvaluasi</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berbeda</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secara</a:t>
            </a:r>
            <a:r>
              <a:rPr lang="en-US" sz="2400" kern="0" dirty="0">
                <a:latin typeface="Calibri" panose="020F0502020204030204" pitchFamily="34" charset="0"/>
                <a:cs typeface="Calibri" panose="020F0502020204030204" pitchFamily="34" charset="0"/>
              </a:rPr>
              <a:t> material </a:t>
            </a:r>
            <a:r>
              <a:rPr lang="en-US" sz="2400" kern="0" dirty="0" err="1">
                <a:latin typeface="Calibri" panose="020F0502020204030204" pitchFamily="34" charset="0"/>
                <a:cs typeface="Calibri" panose="020F0502020204030204" pitchFamily="34" charset="0"/>
              </a:rPr>
              <a:t>dari</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jumlah</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tercatatnya</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maka</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revaluasi</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lanjutan</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perlu</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dilakukan</a:t>
            </a:r>
            <a:r>
              <a:rPr lang="en-US" sz="2400" kern="0" dirty="0">
                <a:latin typeface="Calibri" panose="020F0502020204030204" pitchFamily="34" charset="0"/>
                <a:cs typeface="Calibri" panose="020F0502020204030204" pitchFamily="34" charset="0"/>
              </a:rPr>
              <a:t>. </a:t>
            </a:r>
            <a:endParaRPr lang="id-ID" sz="2400" kern="0" dirty="0">
              <a:latin typeface="Calibri" panose="020F0502020204030204" pitchFamily="34" charset="0"/>
              <a:cs typeface="Calibri" panose="020F0502020204030204" pitchFamily="34" charset="0"/>
            </a:endParaRPr>
          </a:p>
          <a:p>
            <a:pPr marL="342900" indent="-342900" defTabSz="914400">
              <a:buFont typeface="Wingdings" panose="05000000000000000000" pitchFamily="2" charset="2"/>
              <a:buChar char="§"/>
            </a:pPr>
            <a:r>
              <a:rPr lang="en-US" sz="2400" kern="0" dirty="0" err="1">
                <a:latin typeface="Calibri" panose="020F0502020204030204" pitchFamily="34" charset="0"/>
                <a:cs typeface="Calibri" panose="020F0502020204030204" pitchFamily="34" charset="0"/>
              </a:rPr>
              <a:t>Beberapa</a:t>
            </a:r>
            <a:r>
              <a:rPr lang="en-US" sz="2400" kern="0" dirty="0">
                <a:latin typeface="Calibri" panose="020F0502020204030204" pitchFamily="34" charset="0"/>
                <a:cs typeface="Calibri" panose="020F0502020204030204" pitchFamily="34" charset="0"/>
              </a:rPr>
              <a:t> asset </a:t>
            </a:r>
            <a:r>
              <a:rPr lang="en-US" sz="2400" kern="0" dirty="0" err="1">
                <a:latin typeface="Calibri" panose="020F0502020204030204" pitchFamily="34" charset="0"/>
                <a:cs typeface="Calibri" panose="020F0502020204030204" pitchFamily="34" charset="0"/>
              </a:rPr>
              <a:t>tetap</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mengalami</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perubahan</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nilai</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wajar</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secara</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signifikan</a:t>
            </a:r>
            <a:r>
              <a:rPr lang="en-US" sz="2400" kern="0" dirty="0">
                <a:latin typeface="Calibri" panose="020F0502020204030204" pitchFamily="34" charset="0"/>
                <a:cs typeface="Calibri" panose="020F0502020204030204" pitchFamily="34" charset="0"/>
              </a:rPr>
              <a:t> dan </a:t>
            </a:r>
            <a:r>
              <a:rPr lang="en-US" sz="2400" kern="0" dirty="0" err="1">
                <a:solidFill>
                  <a:srgbClr val="C00000"/>
                </a:solidFill>
                <a:latin typeface="Calibri" panose="020F0502020204030204" pitchFamily="34" charset="0"/>
                <a:cs typeface="Calibri" panose="020F0502020204030204" pitchFamily="34" charset="0"/>
              </a:rPr>
              <a:t>fluktuatif</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sehingga</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perlu</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direvaluasi</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secara</a:t>
            </a:r>
            <a:r>
              <a:rPr lang="en-US" sz="2400" kern="0" dirty="0">
                <a:latin typeface="Calibri" panose="020F0502020204030204" pitchFamily="34" charset="0"/>
                <a:cs typeface="Calibri" panose="020F0502020204030204" pitchFamily="34" charset="0"/>
              </a:rPr>
              <a:t> </a:t>
            </a:r>
            <a:r>
              <a:rPr lang="en-US" sz="2400" kern="0" dirty="0" err="1">
                <a:solidFill>
                  <a:srgbClr val="C00000"/>
                </a:solidFill>
                <a:latin typeface="Calibri" panose="020F0502020204030204" pitchFamily="34" charset="0"/>
                <a:cs typeface="Calibri" panose="020F0502020204030204" pitchFamily="34" charset="0"/>
              </a:rPr>
              <a:t>tahunan</a:t>
            </a:r>
            <a:r>
              <a:rPr lang="en-US" sz="2400" kern="0" dirty="0">
                <a:latin typeface="Calibri" panose="020F0502020204030204" pitchFamily="34" charset="0"/>
                <a:cs typeface="Calibri" panose="020F0502020204030204" pitchFamily="34" charset="0"/>
              </a:rPr>
              <a:t>. </a:t>
            </a:r>
            <a:endParaRPr lang="id-ID" sz="2400" kern="0" dirty="0">
              <a:latin typeface="Calibri" panose="020F0502020204030204" pitchFamily="34" charset="0"/>
              <a:cs typeface="Calibri" panose="020F0502020204030204" pitchFamily="34" charset="0"/>
            </a:endParaRPr>
          </a:p>
          <a:p>
            <a:pPr marL="342900" indent="-342900" defTabSz="914400">
              <a:buFont typeface="Wingdings" panose="05000000000000000000" pitchFamily="2" charset="2"/>
              <a:buChar char="§"/>
            </a:pPr>
            <a:r>
              <a:rPr lang="en-US" sz="2400" kern="0" dirty="0" err="1">
                <a:latin typeface="Calibri" panose="020F0502020204030204" pitchFamily="34" charset="0"/>
                <a:cs typeface="Calibri" panose="020F0502020204030204" pitchFamily="34" charset="0"/>
              </a:rPr>
              <a:t>Revaluasi</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tahunan</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tidak</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perlu</a:t>
            </a:r>
            <a:r>
              <a:rPr lang="id-ID" sz="2400" kern="0" dirty="0">
                <a:latin typeface="Calibri" panose="020F0502020204030204" pitchFamily="34" charset="0"/>
                <a:cs typeface="Calibri" panose="020F0502020204030204" pitchFamily="34" charset="0"/>
              </a:rPr>
              <a:t>,</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apabila</a:t>
            </a:r>
            <a:r>
              <a:rPr lang="en-US" sz="2400" kern="0" dirty="0">
                <a:latin typeface="Calibri" panose="020F0502020204030204" pitchFamily="34" charset="0"/>
                <a:cs typeface="Calibri" panose="020F0502020204030204" pitchFamily="34" charset="0"/>
              </a:rPr>
              <a:t> </a:t>
            </a:r>
            <a:r>
              <a:rPr lang="en-US" sz="2400" kern="0" dirty="0" err="1">
                <a:solidFill>
                  <a:srgbClr val="C00000"/>
                </a:solidFill>
                <a:latin typeface="Calibri" panose="020F0502020204030204" pitchFamily="34" charset="0"/>
                <a:cs typeface="Calibri" panose="020F0502020204030204" pitchFamily="34" charset="0"/>
              </a:rPr>
              <a:t>perubahan</a:t>
            </a:r>
            <a:r>
              <a:rPr lang="en-US" sz="2400" kern="0" dirty="0">
                <a:solidFill>
                  <a:srgbClr val="C00000"/>
                </a:solidFill>
                <a:latin typeface="Calibri" panose="020F0502020204030204" pitchFamily="34" charset="0"/>
                <a:cs typeface="Calibri" panose="020F0502020204030204" pitchFamily="34" charset="0"/>
              </a:rPr>
              <a:t> </a:t>
            </a:r>
            <a:r>
              <a:rPr lang="en-US" sz="2400" kern="0" dirty="0" err="1">
                <a:solidFill>
                  <a:srgbClr val="C00000"/>
                </a:solidFill>
                <a:latin typeface="Calibri" panose="020F0502020204030204" pitchFamily="34" charset="0"/>
                <a:cs typeface="Calibri" panose="020F0502020204030204" pitchFamily="34" charset="0"/>
              </a:rPr>
              <a:t>nilai</a:t>
            </a:r>
            <a:r>
              <a:rPr lang="en-US" sz="2400" kern="0" dirty="0">
                <a:solidFill>
                  <a:srgbClr val="C00000"/>
                </a:solidFill>
                <a:latin typeface="Calibri" panose="020F0502020204030204" pitchFamily="34" charset="0"/>
                <a:cs typeface="Calibri" panose="020F0502020204030204" pitchFamily="34" charset="0"/>
              </a:rPr>
              <a:t> </a:t>
            </a:r>
            <a:r>
              <a:rPr lang="en-US" sz="2400" kern="0" dirty="0" err="1">
                <a:solidFill>
                  <a:srgbClr val="C00000"/>
                </a:solidFill>
                <a:latin typeface="Calibri" panose="020F0502020204030204" pitchFamily="34" charset="0"/>
                <a:cs typeface="Calibri" panose="020F0502020204030204" pitchFamily="34" charset="0"/>
              </a:rPr>
              <a:t>wajar</a:t>
            </a:r>
            <a:r>
              <a:rPr lang="en-US" sz="2400" kern="0" dirty="0">
                <a:solidFill>
                  <a:srgbClr val="C00000"/>
                </a:solidFill>
                <a:latin typeface="Calibri" panose="020F0502020204030204" pitchFamily="34" charset="0"/>
                <a:cs typeface="Calibri" panose="020F0502020204030204" pitchFamily="34" charset="0"/>
              </a:rPr>
              <a:t> </a:t>
            </a:r>
            <a:r>
              <a:rPr lang="en-US" sz="2400" kern="0" dirty="0" err="1">
                <a:solidFill>
                  <a:srgbClr val="C00000"/>
                </a:solidFill>
                <a:latin typeface="Calibri" panose="020F0502020204030204" pitchFamily="34" charset="0"/>
                <a:cs typeface="Calibri" panose="020F0502020204030204" pitchFamily="34" charset="0"/>
              </a:rPr>
              <a:t>tidak</a:t>
            </a:r>
            <a:r>
              <a:rPr lang="en-US" sz="2400" kern="0" dirty="0">
                <a:solidFill>
                  <a:srgbClr val="C00000"/>
                </a:solidFill>
                <a:latin typeface="Calibri" panose="020F0502020204030204" pitchFamily="34" charset="0"/>
                <a:cs typeface="Calibri" panose="020F0502020204030204" pitchFamily="34" charset="0"/>
              </a:rPr>
              <a:t> </a:t>
            </a:r>
            <a:r>
              <a:rPr lang="en-US" sz="2400" kern="0" dirty="0" err="1">
                <a:solidFill>
                  <a:srgbClr val="C00000"/>
                </a:solidFill>
                <a:latin typeface="Calibri" panose="020F0502020204030204" pitchFamily="34" charset="0"/>
                <a:cs typeface="Calibri" panose="020F0502020204030204" pitchFamily="34" charset="0"/>
              </a:rPr>
              <a:t>signifikan</a:t>
            </a:r>
            <a:r>
              <a:rPr lang="id-ID" sz="2400" kern="0" dirty="0">
                <a:latin typeface="Calibri" panose="020F0502020204030204" pitchFamily="34" charset="0"/>
                <a:cs typeface="Calibri" panose="020F0502020204030204" pitchFamily="34" charset="0"/>
              </a:rPr>
              <a:t>, </a:t>
            </a:r>
            <a:r>
              <a:rPr lang="en-US" sz="2400" kern="0" dirty="0">
                <a:latin typeface="Calibri" panose="020F0502020204030204" pitchFamily="34" charset="0"/>
                <a:cs typeface="Calibri" panose="020F0502020204030204" pitchFamily="34" charset="0"/>
              </a:rPr>
              <a:t>asset </a:t>
            </a:r>
            <a:r>
              <a:rPr lang="id-ID" sz="2400" kern="0" dirty="0">
                <a:latin typeface="Calibri" panose="020F0502020204030204" pitchFamily="34" charset="0"/>
                <a:cs typeface="Calibri" panose="020F0502020204030204" pitchFamily="34" charset="0"/>
              </a:rPr>
              <a:t>dapat </a:t>
            </a:r>
            <a:r>
              <a:rPr lang="en-US" sz="2400" kern="0" dirty="0" err="1">
                <a:latin typeface="Calibri" panose="020F0502020204030204" pitchFamily="34" charset="0"/>
                <a:cs typeface="Calibri" panose="020F0502020204030204" pitchFamily="34" charset="0"/>
              </a:rPr>
              <a:t>direvaluasi</a:t>
            </a:r>
            <a:r>
              <a:rPr lang="en-US" sz="2400" kern="0" dirty="0">
                <a:latin typeface="Calibri" panose="020F0502020204030204" pitchFamily="34" charset="0"/>
                <a:cs typeface="Calibri" panose="020F0502020204030204" pitchFamily="34" charset="0"/>
              </a:rPr>
              <a:t> </a:t>
            </a:r>
            <a:r>
              <a:rPr lang="en-US" sz="2400" kern="0" dirty="0" err="1">
                <a:latin typeface="Calibri" panose="020F0502020204030204" pitchFamily="34" charset="0"/>
                <a:cs typeface="Calibri" panose="020F0502020204030204" pitchFamily="34" charset="0"/>
              </a:rPr>
              <a:t>setiap</a:t>
            </a:r>
            <a:r>
              <a:rPr lang="en-US" sz="2400" kern="0" dirty="0">
                <a:latin typeface="Calibri" panose="020F0502020204030204" pitchFamily="34" charset="0"/>
                <a:cs typeface="Calibri" panose="020F0502020204030204" pitchFamily="34" charset="0"/>
              </a:rPr>
              <a:t> </a:t>
            </a:r>
            <a:r>
              <a:rPr lang="en-US" sz="2400" kern="0" dirty="0" err="1">
                <a:solidFill>
                  <a:srgbClr val="C00000"/>
                </a:solidFill>
                <a:latin typeface="Calibri" panose="020F0502020204030204" pitchFamily="34" charset="0"/>
                <a:cs typeface="Calibri" panose="020F0502020204030204" pitchFamily="34" charset="0"/>
              </a:rPr>
              <a:t>tiga</a:t>
            </a:r>
            <a:r>
              <a:rPr lang="en-US" sz="2400" kern="0" dirty="0">
                <a:solidFill>
                  <a:srgbClr val="C00000"/>
                </a:solidFill>
                <a:latin typeface="Calibri" panose="020F0502020204030204" pitchFamily="34" charset="0"/>
                <a:cs typeface="Calibri" panose="020F0502020204030204" pitchFamily="34" charset="0"/>
              </a:rPr>
              <a:t> </a:t>
            </a:r>
            <a:r>
              <a:rPr lang="en-US" sz="2400" kern="0" dirty="0" err="1">
                <a:solidFill>
                  <a:srgbClr val="C00000"/>
                </a:solidFill>
                <a:latin typeface="Calibri" panose="020F0502020204030204" pitchFamily="34" charset="0"/>
                <a:cs typeface="Calibri" panose="020F0502020204030204" pitchFamily="34" charset="0"/>
              </a:rPr>
              <a:t>atau</a:t>
            </a:r>
            <a:r>
              <a:rPr lang="en-US" sz="2400" kern="0" dirty="0">
                <a:solidFill>
                  <a:srgbClr val="C00000"/>
                </a:solidFill>
                <a:latin typeface="Calibri" panose="020F0502020204030204" pitchFamily="34" charset="0"/>
                <a:cs typeface="Calibri" panose="020F0502020204030204" pitchFamily="34" charset="0"/>
              </a:rPr>
              <a:t> lima </a:t>
            </a:r>
            <a:r>
              <a:rPr lang="en-US" sz="2400" kern="0" dirty="0" err="1">
                <a:solidFill>
                  <a:srgbClr val="C00000"/>
                </a:solidFill>
                <a:latin typeface="Calibri" panose="020F0502020204030204" pitchFamily="34" charset="0"/>
                <a:cs typeface="Calibri" panose="020F0502020204030204" pitchFamily="34" charset="0"/>
              </a:rPr>
              <a:t>tahun</a:t>
            </a:r>
            <a:r>
              <a:rPr lang="en-US" sz="2400" kern="0" dirty="0">
                <a:solidFill>
                  <a:srgbClr val="C00000"/>
                </a:solidFill>
                <a:latin typeface="Calibri" panose="020F0502020204030204" pitchFamily="34" charset="0"/>
                <a:cs typeface="Calibri" panose="020F0502020204030204" pitchFamily="34" charset="0"/>
              </a:rPr>
              <a:t> </a:t>
            </a:r>
            <a:r>
              <a:rPr lang="en-US" sz="2400" kern="0" dirty="0" err="1">
                <a:solidFill>
                  <a:srgbClr val="C00000"/>
                </a:solidFill>
                <a:latin typeface="Calibri" panose="020F0502020204030204" pitchFamily="34" charset="0"/>
                <a:cs typeface="Calibri" panose="020F0502020204030204" pitchFamily="34" charset="0"/>
              </a:rPr>
              <a:t>sekali</a:t>
            </a:r>
            <a:r>
              <a:rPr lang="en-US" sz="2400" kern="0" dirty="0">
                <a:latin typeface="Calibri" panose="020F0502020204030204" pitchFamily="34" charset="0"/>
                <a:cs typeface="Calibri" panose="020F0502020204030204" pitchFamily="34" charset="0"/>
              </a:rPr>
              <a:t>.</a:t>
            </a:r>
            <a:endParaRPr lang="id-ID" sz="2400" kern="0" dirty="0">
              <a:latin typeface="Calibri" panose="020F0502020204030204" pitchFamily="34" charset="0"/>
              <a:cs typeface="Calibri" panose="020F0502020204030204" pitchFamily="34" charset="0"/>
            </a:endParaRPr>
          </a:p>
        </p:txBody>
      </p:sp>
      <p:graphicFrame>
        <p:nvGraphicFramePr>
          <p:cNvPr id="5" name="Object 4">
            <a:extLst>
              <a:ext uri="{FF2B5EF4-FFF2-40B4-BE49-F238E27FC236}">
                <a16:creationId xmlns:a16="http://schemas.microsoft.com/office/drawing/2014/main" id="{2AFEF5B5-6A77-4E6B-9A90-895DC0C5080B}"/>
              </a:ext>
            </a:extLst>
          </p:cNvPr>
          <p:cNvGraphicFramePr>
            <a:graphicFrameLocks noChangeAspect="1"/>
          </p:cNvGraphicFramePr>
          <p:nvPr/>
        </p:nvGraphicFramePr>
        <p:xfrm>
          <a:off x="8688288" y="560241"/>
          <a:ext cx="2286398" cy="1573359"/>
        </p:xfrm>
        <a:graphic>
          <a:graphicData uri="http://schemas.openxmlformats.org/presentationml/2006/ole">
            <mc:AlternateContent xmlns:mc="http://schemas.openxmlformats.org/markup-compatibility/2006">
              <mc:Choice xmlns:v="urn:schemas-microsoft-com:vml" Requires="v">
                <p:oleObj spid="_x0000_s4113" name="Clip" r:id="rId3" imgW="2924269" imgH="2192448" progId="MS_ClipArt_Gallery.2">
                  <p:embed/>
                </p:oleObj>
              </mc:Choice>
              <mc:Fallback>
                <p:oleObj name="Clip" r:id="rId3" imgW="2924269" imgH="2192448" progId="MS_ClipArt_Gallery.2">
                  <p:embed/>
                  <p:pic>
                    <p:nvPicPr>
                      <p:cNvPr id="5" name="Object 4">
                        <a:extLst>
                          <a:ext uri="{FF2B5EF4-FFF2-40B4-BE49-F238E27FC236}">
                            <a16:creationId xmlns:a16="http://schemas.microsoft.com/office/drawing/2014/main" id="{2AFEF5B5-6A77-4E6B-9A90-895DC0C508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8288" y="560241"/>
                        <a:ext cx="2286398" cy="1573359"/>
                      </a:xfrm>
                      <a:prstGeom prst="rect">
                        <a:avLst/>
                      </a:prstGeom>
                      <a:noFill/>
                      <a:ln>
                        <a:noFill/>
                      </a:ln>
                      <a:effectLst/>
                    </p:spPr>
                  </p:pic>
                </p:oleObj>
              </mc:Fallback>
            </mc:AlternateContent>
          </a:graphicData>
        </a:graphic>
      </p:graphicFrame>
      <p:sp>
        <p:nvSpPr>
          <p:cNvPr id="6" name="Slide Number Placeholder 1">
            <a:extLst>
              <a:ext uri="{FF2B5EF4-FFF2-40B4-BE49-F238E27FC236}">
                <a16:creationId xmlns:a16="http://schemas.microsoft.com/office/drawing/2014/main" id="{BF58D978-F830-4D7A-A6F6-858662952AC7}"/>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26</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93685088"/>
      </p:ext>
    </p:extLst>
  </p:cSld>
  <p:clrMapOvr>
    <a:masterClrMapping/>
  </p:clrMapOvr>
  <p:transition spd="slow" advClick="0">
    <p:strips dir="rd"/>
  </p:transition>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4977614" y="4442893"/>
            <a:ext cx="5426813" cy="1716631"/>
          </a:xfrm>
          <a:prstGeom prst="rect">
            <a:avLst/>
          </a:prstGeom>
          <a:noFill/>
          <a:ln w="9525">
            <a:noFill/>
            <a:miter lim="800000"/>
            <a:headEnd/>
            <a:tailEnd/>
          </a:ln>
        </p:spPr>
        <p:txBody>
          <a:bodyPr/>
          <a:lstStyle/>
          <a:p>
            <a:pPr>
              <a:buFontTx/>
              <a:buNone/>
              <a:defRPr/>
            </a:pPr>
            <a:endParaRPr lang="en-GB" sz="2400" dirty="0">
              <a:latin typeface="Calibri" panose="020F0502020204030204" pitchFamily="34" charset="0"/>
              <a:cs typeface="Calibri" panose="020F0502020204030204" pitchFamily="34" charset="0"/>
            </a:endParaRPr>
          </a:p>
        </p:txBody>
      </p:sp>
      <p:sp>
        <p:nvSpPr>
          <p:cNvPr id="3" name="Title 1">
            <a:extLst>
              <a:ext uri="{FF2B5EF4-FFF2-40B4-BE49-F238E27FC236}">
                <a16:creationId xmlns:a16="http://schemas.microsoft.com/office/drawing/2014/main" id="{AB9A5D8E-A0D1-4747-AB12-EB02354EFD20}"/>
              </a:ext>
            </a:extLst>
          </p:cNvPr>
          <p:cNvSpPr txBox="1">
            <a:spLocks/>
          </p:cNvSpPr>
          <p:nvPr/>
        </p:nvSpPr>
        <p:spPr>
          <a:xfrm>
            <a:off x="2519154" y="265880"/>
            <a:ext cx="6629400" cy="763600"/>
          </a:xfrm>
          <a:prstGeom prst="rect">
            <a:avLst/>
          </a:prstGeom>
        </p:spPr>
        <p:txBody>
          <a:bodyPr>
            <a:norm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914400"/>
            <a:r>
              <a:rPr lang="en-US" sz="3600" b="1" kern="0" dirty="0" err="1">
                <a:solidFill>
                  <a:srgbClr val="4D4A4C"/>
                </a:solidFill>
                <a:latin typeface="Fjalla One" panose="02000506040000020004" pitchFamily="2" charset="0"/>
              </a:rPr>
              <a:t>Revalution</a:t>
            </a:r>
            <a:r>
              <a:rPr lang="en-US" sz="3600" b="1" kern="0" dirty="0">
                <a:solidFill>
                  <a:srgbClr val="4D4A4C"/>
                </a:solidFill>
                <a:latin typeface="Fjalla One" panose="02000506040000020004" pitchFamily="2" charset="0"/>
              </a:rPr>
              <a:t> Model - </a:t>
            </a:r>
            <a:r>
              <a:rPr lang="en-US" sz="3600" b="1" kern="0" dirty="0" err="1">
                <a:solidFill>
                  <a:srgbClr val="4D4A4C"/>
                </a:solidFill>
                <a:latin typeface="Fjalla One" panose="02000506040000020004" pitchFamily="2" charset="0"/>
              </a:rPr>
              <a:t>Ilustrasi</a:t>
            </a:r>
            <a:endParaRPr lang="id-ID" sz="3600" b="1" kern="0" dirty="0">
              <a:solidFill>
                <a:srgbClr val="4D4A4C"/>
              </a:solidFill>
              <a:latin typeface="Fjalla One" panose="02000506040000020004" pitchFamily="2" charset="0"/>
            </a:endParaRPr>
          </a:p>
        </p:txBody>
      </p:sp>
      <p:sp>
        <p:nvSpPr>
          <p:cNvPr id="6" name="Rectangle 5">
            <a:extLst>
              <a:ext uri="{FF2B5EF4-FFF2-40B4-BE49-F238E27FC236}">
                <a16:creationId xmlns:a16="http://schemas.microsoft.com/office/drawing/2014/main" id="{DC5791E7-1955-4C6D-AAB7-2E0B6AB2EF03}"/>
              </a:ext>
            </a:extLst>
          </p:cNvPr>
          <p:cNvSpPr>
            <a:spLocks noChangeArrowheads="1"/>
          </p:cNvSpPr>
          <p:nvPr/>
        </p:nvSpPr>
        <p:spPr bwMode="auto">
          <a:xfrm>
            <a:off x="4977614" y="4442893"/>
            <a:ext cx="5426813" cy="1716631"/>
          </a:xfrm>
          <a:prstGeom prst="rect">
            <a:avLst/>
          </a:prstGeom>
          <a:noFill/>
          <a:ln w="9525">
            <a:noFill/>
            <a:miter lim="800000"/>
            <a:headEnd/>
            <a:tailEnd/>
          </a:ln>
        </p:spPr>
        <p:txBody>
          <a:bodyPr/>
          <a:lstStyle/>
          <a:p>
            <a:pPr>
              <a:buFontTx/>
              <a:buNone/>
              <a:defRPr/>
            </a:pPr>
            <a:endParaRPr lang="en-GB" sz="2400"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C19D2957-38F2-478C-B4A4-F7CF1B289CB1}"/>
              </a:ext>
            </a:extLst>
          </p:cNvPr>
          <p:cNvSpPr>
            <a:spLocks noChangeArrowheads="1"/>
          </p:cNvSpPr>
          <p:nvPr/>
        </p:nvSpPr>
        <p:spPr bwMode="auto">
          <a:xfrm>
            <a:off x="4977614" y="4442893"/>
            <a:ext cx="5426813" cy="1716631"/>
          </a:xfrm>
          <a:prstGeom prst="rect">
            <a:avLst/>
          </a:prstGeom>
          <a:noFill/>
          <a:ln w="9525">
            <a:noFill/>
            <a:miter lim="800000"/>
            <a:headEnd/>
            <a:tailEnd/>
          </a:ln>
        </p:spPr>
        <p:txBody>
          <a:bodyPr/>
          <a:lstStyle/>
          <a:p>
            <a:pPr>
              <a:buFontTx/>
              <a:buNone/>
              <a:defRPr/>
            </a:pPr>
            <a:endParaRPr lang="en-GB" sz="2400" dirty="0">
              <a:latin typeface="Calibri" panose="020F0502020204030204" pitchFamily="34" charset="0"/>
              <a:cs typeface="Calibri" panose="020F0502020204030204" pitchFamily="34" charset="0"/>
            </a:endParaRPr>
          </a:p>
        </p:txBody>
      </p:sp>
      <p:pic>
        <p:nvPicPr>
          <p:cNvPr id="9" name="Picture 2" descr="C:\Users\siina\Desktop\MOM'S\PSAK BARU\gambar ekonomi\0511-0901-0904-4510_Smoke_Pouring_Out_of_a_Factory_clipart_image.jpg">
            <a:extLst>
              <a:ext uri="{FF2B5EF4-FFF2-40B4-BE49-F238E27FC236}">
                <a16:creationId xmlns:a16="http://schemas.microsoft.com/office/drawing/2014/main" id="{35B779EA-798F-4C99-95E8-24BAF9FC14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5665" y="2438400"/>
            <a:ext cx="2467412" cy="3522610"/>
          </a:xfrm>
          <a:prstGeom prst="rect">
            <a:avLst/>
          </a:prstGeom>
          <a:noFill/>
          <a:extLst>
            <a:ext uri="{909E8E84-426E-40DD-AFC4-6F175D3DCCD1}">
              <a14:hiddenFill xmlns:a14="http://schemas.microsoft.com/office/drawing/2010/main">
                <a:solidFill>
                  <a:srgbClr val="FFFFFF"/>
                </a:solidFill>
              </a14:hiddenFill>
            </a:ext>
          </a:extLst>
        </p:spPr>
      </p:pic>
      <p:sp>
        <p:nvSpPr>
          <p:cNvPr id="10" name="AutoShape 3">
            <a:extLst>
              <a:ext uri="{FF2B5EF4-FFF2-40B4-BE49-F238E27FC236}">
                <a16:creationId xmlns:a16="http://schemas.microsoft.com/office/drawing/2014/main" id="{DC864B0A-84F0-4761-82BC-06B95C7C4165}"/>
              </a:ext>
            </a:extLst>
          </p:cNvPr>
          <p:cNvSpPr>
            <a:spLocks noChangeArrowheads="1"/>
          </p:cNvSpPr>
          <p:nvPr/>
        </p:nvSpPr>
        <p:spPr bwMode="auto">
          <a:xfrm>
            <a:off x="1377540" y="1314440"/>
            <a:ext cx="2895600" cy="457200"/>
          </a:xfrm>
          <a:prstGeom prst="roundRect">
            <a:avLst>
              <a:gd name="adj" fmla="val 13449"/>
            </a:avLst>
          </a:prstGeom>
          <a:solidFill>
            <a:srgbClr val="DCDCBA"/>
          </a:solidFill>
          <a:ln w="9525">
            <a:noFill/>
            <a:round/>
            <a:headEnd/>
            <a:tailEnd/>
          </a:ln>
          <a:effectLst>
            <a:outerShdw dist="71842" dir="2700000" algn="ctr" rotWithShape="0">
              <a:srgbClr val="808080"/>
            </a:outerShdw>
          </a:effectLst>
        </p:spPr>
        <p:txBody>
          <a:bodyPr wrap="none" anchor="ctr"/>
          <a:lstStyle/>
          <a:p>
            <a:pPr algn="ctr">
              <a:spcBef>
                <a:spcPct val="0"/>
              </a:spcBef>
              <a:buFontTx/>
              <a:buNone/>
              <a:defRPr/>
            </a:pPr>
            <a:r>
              <a:rPr lang="en-US" sz="2000" b="1" dirty="0">
                <a:latin typeface="Calibri" panose="020F0502020204030204" pitchFamily="34" charset="0"/>
                <a:cs typeface="Calibri" panose="020F0502020204030204" pitchFamily="34" charset="0"/>
              </a:rPr>
              <a:t>Revaluation Model</a:t>
            </a:r>
          </a:p>
        </p:txBody>
      </p:sp>
      <p:sp>
        <p:nvSpPr>
          <p:cNvPr id="11" name="Rectangle 10">
            <a:extLst>
              <a:ext uri="{FF2B5EF4-FFF2-40B4-BE49-F238E27FC236}">
                <a16:creationId xmlns:a16="http://schemas.microsoft.com/office/drawing/2014/main" id="{B725DF4D-CCAB-4444-91FD-12E9A23DA387}"/>
              </a:ext>
            </a:extLst>
          </p:cNvPr>
          <p:cNvSpPr>
            <a:spLocks noChangeArrowheads="1"/>
          </p:cNvSpPr>
          <p:nvPr/>
        </p:nvSpPr>
        <p:spPr bwMode="auto">
          <a:xfrm>
            <a:off x="4495799" y="1314440"/>
            <a:ext cx="6346371" cy="1352560"/>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lstStyle/>
          <a:p>
            <a:pPr>
              <a:lnSpc>
                <a:spcPct val="120000"/>
              </a:lnSpc>
              <a:buFontTx/>
              <a:buNone/>
              <a:defRPr/>
            </a:pPr>
            <a:r>
              <a:rPr lang="en-GB" sz="2000" dirty="0" err="1">
                <a:solidFill>
                  <a:schemeClr val="bg1"/>
                </a:solidFill>
                <a:latin typeface="Calibri" panose="020F0502020204030204" pitchFamily="34" charset="0"/>
                <a:cs typeface="Calibri" panose="020F0502020204030204" pitchFamily="34" charset="0"/>
              </a:rPr>
              <a:t>Revaluasi</a:t>
            </a:r>
            <a:r>
              <a:rPr lang="en-GB" sz="2000" dirty="0">
                <a:solidFill>
                  <a:schemeClr val="bg1"/>
                </a:solidFill>
                <a:latin typeface="Calibri" panose="020F0502020204030204" pitchFamily="34" charset="0"/>
                <a:cs typeface="Calibri" panose="020F0502020204030204" pitchFamily="34" charset="0"/>
              </a:rPr>
              <a:t> </a:t>
            </a:r>
            <a:r>
              <a:rPr lang="en-GB" sz="2000" dirty="0" err="1">
                <a:solidFill>
                  <a:schemeClr val="bg1"/>
                </a:solidFill>
                <a:latin typeface="Calibri" panose="020F0502020204030204" pitchFamily="34" charset="0"/>
                <a:cs typeface="Calibri" panose="020F0502020204030204" pitchFamily="34" charset="0"/>
              </a:rPr>
              <a:t>harus</a:t>
            </a:r>
            <a:r>
              <a:rPr lang="en-GB" sz="2000" dirty="0">
                <a:solidFill>
                  <a:schemeClr val="bg1"/>
                </a:solidFill>
                <a:latin typeface="Calibri" panose="020F0502020204030204" pitchFamily="34" charset="0"/>
                <a:cs typeface="Calibri" panose="020F0502020204030204" pitchFamily="34" charset="0"/>
              </a:rPr>
              <a:t> </a:t>
            </a:r>
            <a:r>
              <a:rPr lang="en-GB" sz="2000" dirty="0" err="1">
                <a:solidFill>
                  <a:schemeClr val="bg1"/>
                </a:solidFill>
                <a:latin typeface="Calibri" panose="020F0502020204030204" pitchFamily="34" charset="0"/>
                <a:cs typeface="Calibri" panose="020F0502020204030204" pitchFamily="34" charset="0"/>
              </a:rPr>
              <a:t>dilakukan</a:t>
            </a:r>
            <a:r>
              <a:rPr lang="en-GB" sz="2000" dirty="0">
                <a:solidFill>
                  <a:schemeClr val="bg1"/>
                </a:solidFill>
                <a:latin typeface="Calibri" panose="020F0502020204030204" pitchFamily="34" charset="0"/>
                <a:cs typeface="Calibri" panose="020F0502020204030204" pitchFamily="34" charset="0"/>
              </a:rPr>
              <a:t> </a:t>
            </a:r>
            <a:r>
              <a:rPr lang="en-GB" sz="2000" dirty="0" err="1">
                <a:solidFill>
                  <a:schemeClr val="bg1"/>
                </a:solidFill>
                <a:latin typeface="Calibri" panose="020F0502020204030204" pitchFamily="34" charset="0"/>
                <a:cs typeface="Calibri" panose="020F0502020204030204" pitchFamily="34" charset="0"/>
              </a:rPr>
              <a:t>secara</a:t>
            </a:r>
            <a:r>
              <a:rPr lang="en-GB" sz="2000" dirty="0">
                <a:solidFill>
                  <a:schemeClr val="bg1"/>
                </a:solidFill>
                <a:latin typeface="Calibri" panose="020F0502020204030204" pitchFamily="34" charset="0"/>
                <a:cs typeface="Calibri" panose="020F0502020204030204" pitchFamily="34" charset="0"/>
              </a:rPr>
              <a:t> </a:t>
            </a:r>
            <a:r>
              <a:rPr lang="en-GB" sz="2000" dirty="0" err="1">
                <a:solidFill>
                  <a:schemeClr val="bg1"/>
                </a:solidFill>
                <a:latin typeface="Calibri" panose="020F0502020204030204" pitchFamily="34" charset="0"/>
                <a:cs typeface="Calibri" panose="020F0502020204030204" pitchFamily="34" charset="0"/>
              </a:rPr>
              <a:t>reguler</a:t>
            </a:r>
            <a:r>
              <a:rPr lang="id-ID" sz="2000" dirty="0">
                <a:solidFill>
                  <a:schemeClr val="bg1"/>
                </a:solidFill>
                <a:latin typeface="Calibri" panose="020F0502020204030204" pitchFamily="34" charset="0"/>
                <a:cs typeface="Calibri" panose="020F0502020204030204" pitchFamily="34" charset="0"/>
              </a:rPr>
              <a:t> </a:t>
            </a:r>
            <a:r>
              <a:rPr lang="en-GB" sz="2000" dirty="0" err="1">
                <a:solidFill>
                  <a:schemeClr val="bg1"/>
                </a:solidFill>
                <a:latin typeface="Calibri" panose="020F0502020204030204" pitchFamily="34" charset="0"/>
                <a:cs typeface="Calibri" panose="020F0502020204030204" pitchFamily="34" charset="0"/>
              </a:rPr>
              <a:t>Untuk</a:t>
            </a:r>
            <a:r>
              <a:rPr lang="en-GB" sz="2000" dirty="0">
                <a:solidFill>
                  <a:schemeClr val="bg1"/>
                </a:solidFill>
                <a:latin typeface="Calibri" panose="020F0502020204030204" pitchFamily="34" charset="0"/>
                <a:cs typeface="Calibri" panose="020F0502020204030204" pitchFamily="34" charset="0"/>
              </a:rPr>
              <a:t>  </a:t>
            </a:r>
            <a:r>
              <a:rPr lang="en-GB" sz="2000" b="1" dirty="0" err="1">
                <a:solidFill>
                  <a:schemeClr val="bg1"/>
                </a:solidFill>
                <a:latin typeface="Calibri" panose="020F0502020204030204" pitchFamily="34" charset="0"/>
                <a:cs typeface="Calibri" panose="020F0502020204030204" pitchFamily="34" charset="0"/>
              </a:rPr>
              <a:t>memastikan</a:t>
            </a:r>
            <a:r>
              <a:rPr lang="en-GB" sz="2000" b="1" dirty="0">
                <a:solidFill>
                  <a:schemeClr val="bg1"/>
                </a:solidFill>
                <a:latin typeface="Calibri" panose="020F0502020204030204" pitchFamily="34" charset="0"/>
                <a:cs typeface="Calibri" panose="020F0502020204030204" pitchFamily="34" charset="0"/>
              </a:rPr>
              <a:t> </a:t>
            </a:r>
            <a:r>
              <a:rPr lang="en-GB" sz="2000" b="1" dirty="0" err="1">
                <a:solidFill>
                  <a:schemeClr val="bg1"/>
                </a:solidFill>
                <a:latin typeface="Calibri" panose="020F0502020204030204" pitchFamily="34" charset="0"/>
                <a:cs typeface="Calibri" panose="020F0502020204030204" pitchFamily="34" charset="0"/>
              </a:rPr>
              <a:t>jumlah</a:t>
            </a:r>
            <a:r>
              <a:rPr lang="en-GB" sz="2000" b="1" dirty="0">
                <a:solidFill>
                  <a:schemeClr val="bg1"/>
                </a:solidFill>
                <a:latin typeface="Calibri" panose="020F0502020204030204" pitchFamily="34" charset="0"/>
                <a:cs typeface="Calibri" panose="020F0502020204030204" pitchFamily="34" charset="0"/>
              </a:rPr>
              <a:t> </a:t>
            </a:r>
            <a:r>
              <a:rPr lang="en-GB" sz="2000" b="1" dirty="0" err="1">
                <a:solidFill>
                  <a:schemeClr val="bg1"/>
                </a:solidFill>
                <a:latin typeface="Calibri" panose="020F0502020204030204" pitchFamily="34" charset="0"/>
                <a:cs typeface="Calibri" panose="020F0502020204030204" pitchFamily="34" charset="0"/>
              </a:rPr>
              <a:t>tercatat</a:t>
            </a:r>
            <a:r>
              <a:rPr lang="en-GB" sz="2000" b="1" dirty="0">
                <a:solidFill>
                  <a:schemeClr val="bg1"/>
                </a:solidFill>
                <a:latin typeface="Calibri" panose="020F0502020204030204" pitchFamily="34" charset="0"/>
                <a:cs typeface="Calibri" panose="020F0502020204030204" pitchFamily="34" charset="0"/>
              </a:rPr>
              <a:t> </a:t>
            </a:r>
            <a:r>
              <a:rPr lang="en-GB" sz="2000" b="1" dirty="0" err="1">
                <a:solidFill>
                  <a:schemeClr val="bg1"/>
                </a:solidFill>
                <a:latin typeface="Calibri" panose="020F0502020204030204" pitchFamily="34" charset="0"/>
                <a:cs typeface="Calibri" panose="020F0502020204030204" pitchFamily="34" charset="0"/>
              </a:rPr>
              <a:t>tidak</a:t>
            </a:r>
            <a:r>
              <a:rPr lang="en-GB" sz="2000" b="1" dirty="0">
                <a:solidFill>
                  <a:schemeClr val="bg1"/>
                </a:solidFill>
                <a:latin typeface="Calibri" panose="020F0502020204030204" pitchFamily="34" charset="0"/>
                <a:cs typeface="Calibri" panose="020F0502020204030204" pitchFamily="34" charset="0"/>
              </a:rPr>
              <a:t> </a:t>
            </a:r>
            <a:r>
              <a:rPr lang="en-GB" sz="2000" b="1" dirty="0" err="1">
                <a:solidFill>
                  <a:schemeClr val="bg1"/>
                </a:solidFill>
                <a:latin typeface="Calibri" panose="020F0502020204030204" pitchFamily="34" charset="0"/>
                <a:cs typeface="Calibri" panose="020F0502020204030204" pitchFamily="34" charset="0"/>
              </a:rPr>
              <a:t>berbeda</a:t>
            </a:r>
            <a:r>
              <a:rPr lang="en-GB" sz="2000" b="1" dirty="0">
                <a:solidFill>
                  <a:schemeClr val="bg1"/>
                </a:solidFill>
                <a:latin typeface="Calibri" panose="020F0502020204030204" pitchFamily="34" charset="0"/>
                <a:cs typeface="Calibri" panose="020F0502020204030204" pitchFamily="34" charset="0"/>
              </a:rPr>
              <a:t> </a:t>
            </a:r>
            <a:r>
              <a:rPr lang="en-GB" sz="2000" b="1" dirty="0" err="1">
                <a:solidFill>
                  <a:schemeClr val="bg1"/>
                </a:solidFill>
                <a:latin typeface="Calibri" panose="020F0502020204030204" pitchFamily="34" charset="0"/>
                <a:cs typeface="Calibri" panose="020F0502020204030204" pitchFamily="34" charset="0"/>
              </a:rPr>
              <a:t>secara</a:t>
            </a:r>
            <a:r>
              <a:rPr lang="en-GB" sz="2000" b="1" dirty="0">
                <a:solidFill>
                  <a:schemeClr val="bg1"/>
                </a:solidFill>
                <a:latin typeface="Calibri" panose="020F0502020204030204" pitchFamily="34" charset="0"/>
                <a:cs typeface="Calibri" panose="020F0502020204030204" pitchFamily="34" charset="0"/>
              </a:rPr>
              <a:t> material </a:t>
            </a:r>
            <a:r>
              <a:rPr lang="en-GB" sz="2000" b="1" dirty="0" err="1">
                <a:solidFill>
                  <a:schemeClr val="bg1"/>
                </a:solidFill>
                <a:latin typeface="Calibri" panose="020F0502020204030204" pitchFamily="34" charset="0"/>
                <a:cs typeface="Calibri" panose="020F0502020204030204" pitchFamily="34" charset="0"/>
              </a:rPr>
              <a:t>dengan</a:t>
            </a:r>
            <a:r>
              <a:rPr lang="en-GB" sz="2000" b="1" dirty="0">
                <a:solidFill>
                  <a:schemeClr val="bg1"/>
                </a:solidFill>
                <a:latin typeface="Calibri" panose="020F0502020204030204" pitchFamily="34" charset="0"/>
                <a:cs typeface="Calibri" panose="020F0502020204030204" pitchFamily="34" charset="0"/>
              </a:rPr>
              <a:t> </a:t>
            </a:r>
            <a:r>
              <a:rPr lang="en-GB" sz="2000" b="1" dirty="0" err="1">
                <a:solidFill>
                  <a:schemeClr val="bg1"/>
                </a:solidFill>
                <a:latin typeface="Calibri" panose="020F0502020204030204" pitchFamily="34" charset="0"/>
                <a:cs typeface="Calibri" panose="020F0502020204030204" pitchFamily="34" charset="0"/>
              </a:rPr>
              <a:t>nilai</a:t>
            </a:r>
            <a:r>
              <a:rPr lang="en-GB" sz="2000" b="1" dirty="0">
                <a:solidFill>
                  <a:schemeClr val="bg1"/>
                </a:solidFill>
                <a:latin typeface="Calibri" panose="020F0502020204030204" pitchFamily="34" charset="0"/>
                <a:cs typeface="Calibri" panose="020F0502020204030204" pitchFamily="34" charset="0"/>
              </a:rPr>
              <a:t> </a:t>
            </a:r>
            <a:r>
              <a:rPr lang="en-GB" sz="2000" b="1" dirty="0" err="1">
                <a:solidFill>
                  <a:schemeClr val="bg1"/>
                </a:solidFill>
                <a:latin typeface="Calibri" panose="020F0502020204030204" pitchFamily="34" charset="0"/>
                <a:cs typeface="Calibri" panose="020F0502020204030204" pitchFamily="34" charset="0"/>
              </a:rPr>
              <a:t>wajar</a:t>
            </a:r>
            <a:r>
              <a:rPr lang="en-GB" sz="2000" b="1" dirty="0">
                <a:solidFill>
                  <a:schemeClr val="bg1"/>
                </a:solidFill>
                <a:latin typeface="Calibri" panose="020F0502020204030204" pitchFamily="34" charset="0"/>
                <a:cs typeface="Calibri" panose="020F0502020204030204" pitchFamily="34" charset="0"/>
              </a:rPr>
              <a:t> </a:t>
            </a:r>
            <a:r>
              <a:rPr lang="en-GB" sz="2000" dirty="0" err="1">
                <a:solidFill>
                  <a:schemeClr val="bg1"/>
                </a:solidFill>
                <a:latin typeface="Calibri" panose="020F0502020204030204" pitchFamily="34" charset="0"/>
                <a:cs typeface="Calibri" panose="020F0502020204030204" pitchFamily="34" charset="0"/>
              </a:rPr>
              <a:t>pada</a:t>
            </a:r>
            <a:r>
              <a:rPr lang="en-GB" sz="2000" dirty="0">
                <a:solidFill>
                  <a:schemeClr val="bg1"/>
                </a:solidFill>
                <a:latin typeface="Calibri" panose="020F0502020204030204" pitchFamily="34" charset="0"/>
                <a:cs typeface="Calibri" panose="020F0502020204030204" pitchFamily="34" charset="0"/>
              </a:rPr>
              <a:t> </a:t>
            </a:r>
            <a:r>
              <a:rPr lang="en-GB" sz="2000" dirty="0" err="1">
                <a:solidFill>
                  <a:schemeClr val="bg1"/>
                </a:solidFill>
                <a:latin typeface="Calibri" panose="020F0502020204030204" pitchFamily="34" charset="0"/>
                <a:cs typeface="Calibri" panose="020F0502020204030204" pitchFamily="34" charset="0"/>
              </a:rPr>
              <a:t>tanggal</a:t>
            </a:r>
            <a:r>
              <a:rPr lang="en-GB" sz="2000" dirty="0">
                <a:solidFill>
                  <a:schemeClr val="bg1"/>
                </a:solidFill>
                <a:latin typeface="Calibri" panose="020F0502020204030204" pitchFamily="34" charset="0"/>
                <a:cs typeface="Calibri" panose="020F0502020204030204" pitchFamily="34" charset="0"/>
              </a:rPr>
              <a:t> </a:t>
            </a:r>
            <a:r>
              <a:rPr lang="en-GB" sz="2000" dirty="0" err="1">
                <a:solidFill>
                  <a:schemeClr val="bg1"/>
                </a:solidFill>
                <a:latin typeface="Calibri" panose="020F0502020204030204" pitchFamily="34" charset="0"/>
                <a:cs typeface="Calibri" panose="020F0502020204030204" pitchFamily="34" charset="0"/>
              </a:rPr>
              <a:t>neraca</a:t>
            </a:r>
            <a:r>
              <a:rPr lang="en-GB" sz="2000" dirty="0">
                <a:solidFill>
                  <a:schemeClr val="bg1"/>
                </a:solidFill>
                <a:latin typeface="Calibri" panose="020F0502020204030204" pitchFamily="34" charset="0"/>
                <a:cs typeface="Calibri" panose="020F0502020204030204" pitchFamily="34" charset="0"/>
              </a:rPr>
              <a:t>. </a:t>
            </a:r>
          </a:p>
        </p:txBody>
      </p:sp>
      <p:sp>
        <p:nvSpPr>
          <p:cNvPr id="12" name="Rectangle 11">
            <a:extLst>
              <a:ext uri="{FF2B5EF4-FFF2-40B4-BE49-F238E27FC236}">
                <a16:creationId xmlns:a16="http://schemas.microsoft.com/office/drawing/2014/main" id="{B50F62EE-9502-4CBD-97BD-1E9DE5E698D5}"/>
              </a:ext>
            </a:extLst>
          </p:cNvPr>
          <p:cNvSpPr>
            <a:spLocks noChangeArrowheads="1"/>
          </p:cNvSpPr>
          <p:nvPr/>
        </p:nvSpPr>
        <p:spPr bwMode="auto">
          <a:xfrm>
            <a:off x="4495799" y="2726262"/>
            <a:ext cx="6180484" cy="1716631"/>
          </a:xfrm>
          <a:prstGeom prst="rect">
            <a:avLst/>
          </a:prstGeom>
          <a:noFill/>
          <a:ln w="9525">
            <a:noFill/>
            <a:miter lim="800000"/>
            <a:headEnd/>
            <a:tailEnd/>
          </a:ln>
        </p:spPr>
        <p:txBody>
          <a:bodyPr/>
          <a:lstStyle/>
          <a:p>
            <a:pPr>
              <a:buFontTx/>
              <a:buNone/>
              <a:defRPr/>
            </a:pPr>
            <a:r>
              <a:rPr lang="en-GB" sz="2400" dirty="0" err="1">
                <a:latin typeface="Calibri" panose="020F0502020204030204" pitchFamily="34" charset="0"/>
                <a:cs typeface="Calibri" panose="020F0502020204030204" pitchFamily="34" charset="0"/>
              </a:rPr>
              <a:t>Akumulasi</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penyusutan</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pada</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tanggal</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revaluasi</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diperlakukan</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dengan</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metode</a:t>
            </a:r>
            <a:r>
              <a:rPr lang="en-GB" sz="2400" dirty="0">
                <a:latin typeface="Calibri" panose="020F0502020204030204" pitchFamily="34" charset="0"/>
                <a:cs typeface="Calibri" panose="020F0502020204030204" pitchFamily="34" charset="0"/>
              </a:rPr>
              <a:t>:</a:t>
            </a:r>
            <a:r>
              <a:rPr lang="id-ID" sz="2400" dirty="0">
                <a:latin typeface="Calibri" panose="020F0502020204030204" pitchFamily="34" charset="0"/>
                <a:cs typeface="Calibri" panose="020F0502020204030204" pitchFamily="34" charset="0"/>
              </a:rPr>
              <a:t> </a:t>
            </a:r>
            <a:r>
              <a:rPr lang="en-GB" sz="2400" b="1" dirty="0" err="1">
                <a:solidFill>
                  <a:srgbClr val="0070C0"/>
                </a:solidFill>
                <a:latin typeface="Calibri" panose="020F0502020204030204" pitchFamily="34" charset="0"/>
                <a:cs typeface="Calibri" panose="020F0502020204030204" pitchFamily="34" charset="0"/>
              </a:rPr>
              <a:t>proporsional</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atau</a:t>
            </a:r>
            <a:r>
              <a:rPr lang="en-GB" sz="2400" dirty="0">
                <a:latin typeface="Calibri" panose="020F0502020204030204" pitchFamily="34" charset="0"/>
                <a:cs typeface="Calibri" panose="020F0502020204030204" pitchFamily="34" charset="0"/>
              </a:rPr>
              <a:t> </a:t>
            </a:r>
            <a:r>
              <a:rPr lang="en-GB" sz="2400" b="1" dirty="0" err="1">
                <a:solidFill>
                  <a:srgbClr val="0070C0"/>
                </a:solidFill>
                <a:latin typeface="Calibri" panose="020F0502020204030204" pitchFamily="34" charset="0"/>
                <a:cs typeface="Calibri" panose="020F0502020204030204" pitchFamily="34" charset="0"/>
              </a:rPr>
              <a:t>eliminasi</a:t>
            </a:r>
            <a:r>
              <a:rPr lang="en-GB" sz="2400" dirty="0">
                <a:latin typeface="Calibri" panose="020F0502020204030204" pitchFamily="34" charset="0"/>
                <a:cs typeface="Calibri" panose="020F0502020204030204" pitchFamily="34" charset="0"/>
              </a:rPr>
              <a:t>.</a:t>
            </a:r>
          </a:p>
        </p:txBody>
      </p:sp>
      <p:sp>
        <p:nvSpPr>
          <p:cNvPr id="13" name="Rectangle 12">
            <a:extLst>
              <a:ext uri="{FF2B5EF4-FFF2-40B4-BE49-F238E27FC236}">
                <a16:creationId xmlns:a16="http://schemas.microsoft.com/office/drawing/2014/main" id="{3E2C322F-18BB-4885-8F20-67D47017FD67}"/>
              </a:ext>
            </a:extLst>
          </p:cNvPr>
          <p:cNvSpPr>
            <a:spLocks noChangeArrowheads="1"/>
          </p:cNvSpPr>
          <p:nvPr/>
        </p:nvSpPr>
        <p:spPr bwMode="auto">
          <a:xfrm>
            <a:off x="4495800" y="4013200"/>
            <a:ext cx="6346370" cy="2366362"/>
          </a:xfrm>
          <a:prstGeom prst="rect">
            <a:avLst/>
          </a:prstGeom>
          <a:solidFill>
            <a:schemeClr val="accent3">
              <a:lumMod val="40000"/>
              <a:lumOff val="60000"/>
            </a:schemeClr>
          </a:solidFill>
          <a:ln w="9525">
            <a:solidFill>
              <a:schemeClr val="tx1"/>
            </a:solidFill>
            <a:miter lim="800000"/>
            <a:headEnd/>
            <a:tailEnd/>
          </a:ln>
          <a:effectLst>
            <a:outerShdw dist="63500" dir="3187806" algn="ctr" rotWithShape="0">
              <a:schemeClr val="bg2"/>
            </a:outerShdw>
          </a:effectLst>
        </p:spPr>
        <p:txBody>
          <a:bodyPr/>
          <a:lstStyle/>
          <a:p>
            <a:pPr marL="342900" indent="-342900">
              <a:buFont typeface="Arial" pitchFamily="34" charset="0"/>
              <a:buChar char="•"/>
              <a:defRPr/>
            </a:pPr>
            <a:r>
              <a:rPr lang="en-GB" sz="2000" b="1" dirty="0" err="1">
                <a:solidFill>
                  <a:srgbClr val="0070C0"/>
                </a:solidFill>
                <a:latin typeface="Calibri" panose="020F0502020204030204" pitchFamily="34" charset="0"/>
                <a:cs typeface="Calibri" panose="020F0502020204030204" pitchFamily="34" charset="0"/>
              </a:rPr>
              <a:t>proporsional</a:t>
            </a:r>
            <a:endParaRPr lang="id-ID" sz="2000" dirty="0">
              <a:latin typeface="Calibri" panose="020F0502020204030204" pitchFamily="34" charset="0"/>
              <a:cs typeface="Calibri" panose="020F0502020204030204" pitchFamily="34" charset="0"/>
            </a:endParaRPr>
          </a:p>
          <a:p>
            <a:pPr marL="361950" indent="-361950">
              <a:defRPr/>
            </a:pPr>
            <a:r>
              <a:rPr lang="id-ID" sz="2000" b="1" dirty="0">
                <a:solidFill>
                  <a:srgbClr val="0070C0"/>
                </a:solidFill>
                <a:latin typeface="Calibri" panose="020F0502020204030204" pitchFamily="34" charset="0"/>
                <a:cs typeface="Calibri" panose="020F0502020204030204" pitchFamily="34" charset="0"/>
              </a:rPr>
              <a:t>	</a:t>
            </a:r>
            <a:r>
              <a:rPr lang="id-ID" sz="2000" dirty="0">
                <a:solidFill>
                  <a:srgbClr val="0070C0"/>
                </a:solidFill>
                <a:latin typeface="Calibri" panose="020F0502020204030204" pitchFamily="34" charset="0"/>
                <a:cs typeface="Calibri" panose="020F0502020204030204" pitchFamily="34" charset="0"/>
              </a:rPr>
              <a:t>Nilai akumulasi depresiasi dan harga perolehan dinaikkan secara proporsional sehingga nilai bersih aset sama dengan nilai revaluasi.</a:t>
            </a:r>
          </a:p>
          <a:p>
            <a:pPr marL="342900" indent="-342900">
              <a:buFont typeface="Arial" pitchFamily="34" charset="0"/>
              <a:buChar char="•"/>
              <a:defRPr/>
            </a:pPr>
            <a:r>
              <a:rPr lang="en-GB" sz="2000" b="1" dirty="0" err="1">
                <a:solidFill>
                  <a:srgbClr val="C00000"/>
                </a:solidFill>
                <a:latin typeface="Calibri" panose="020F0502020204030204" pitchFamily="34" charset="0"/>
                <a:cs typeface="Calibri" panose="020F0502020204030204" pitchFamily="34" charset="0"/>
              </a:rPr>
              <a:t>eliminasi</a:t>
            </a:r>
            <a:r>
              <a:rPr lang="en-GB" sz="2000" dirty="0">
                <a:solidFill>
                  <a:srgbClr val="C00000"/>
                </a:solidFill>
                <a:latin typeface="Calibri" panose="020F0502020204030204" pitchFamily="34" charset="0"/>
                <a:cs typeface="Calibri" panose="020F0502020204030204" pitchFamily="34" charset="0"/>
              </a:rPr>
              <a:t>.</a:t>
            </a:r>
            <a:endParaRPr lang="id-ID" sz="2000" dirty="0">
              <a:solidFill>
                <a:srgbClr val="C00000"/>
              </a:solidFill>
              <a:latin typeface="Calibri" panose="020F0502020204030204" pitchFamily="34" charset="0"/>
              <a:cs typeface="Calibri" panose="020F0502020204030204" pitchFamily="34" charset="0"/>
            </a:endParaRPr>
          </a:p>
          <a:p>
            <a:pPr marL="361950" indent="-361950">
              <a:defRPr/>
            </a:pPr>
            <a:r>
              <a:rPr lang="id-ID" sz="2000" dirty="0">
                <a:solidFill>
                  <a:srgbClr val="C00000"/>
                </a:solidFill>
                <a:latin typeface="Calibri" panose="020F0502020204030204" pitchFamily="34" charset="0"/>
                <a:cs typeface="Calibri" panose="020F0502020204030204" pitchFamily="34" charset="0"/>
              </a:rPr>
              <a:t>	Nilai akumulasi depresiai ditutup mengurangi nilai aset. Kemudian aset dinaikkan menjadi nilai revaluasi</a:t>
            </a:r>
            <a:endParaRPr lang="en-GB" sz="2000" dirty="0">
              <a:solidFill>
                <a:srgbClr val="C00000"/>
              </a:solidFill>
              <a:latin typeface="Calibri" panose="020F0502020204030204" pitchFamily="34" charset="0"/>
              <a:cs typeface="Calibri" panose="020F0502020204030204" pitchFamily="34" charset="0"/>
            </a:endParaRPr>
          </a:p>
        </p:txBody>
      </p:sp>
      <p:sp>
        <p:nvSpPr>
          <p:cNvPr id="14" name="Slide Number Placeholder 1">
            <a:extLst>
              <a:ext uri="{FF2B5EF4-FFF2-40B4-BE49-F238E27FC236}">
                <a16:creationId xmlns:a16="http://schemas.microsoft.com/office/drawing/2014/main" id="{A33C17AB-CEAE-40D5-A979-C1CEDE91646A}"/>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27</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24175167"/>
      </p:ext>
    </p:extLst>
  </p:cSld>
  <p:clrMapOvr>
    <a:masterClrMapping/>
  </p:clrMapOvr>
  <p:transition spd="slow" advClick="0">
    <p:strips dir="rd"/>
  </p:transition>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B9A5D8E-A0D1-4747-AB12-EB02354EFD20}"/>
              </a:ext>
            </a:extLst>
          </p:cNvPr>
          <p:cNvSpPr txBox="1">
            <a:spLocks/>
          </p:cNvSpPr>
          <p:nvPr/>
        </p:nvSpPr>
        <p:spPr>
          <a:xfrm>
            <a:off x="1942825" y="452965"/>
            <a:ext cx="8153949" cy="763600"/>
          </a:xfrm>
          <a:prstGeom prst="rect">
            <a:avLst/>
          </a:prstGeom>
        </p:spPr>
        <p:txBody>
          <a:bodyPr>
            <a:norm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914400"/>
            <a:r>
              <a:rPr lang="en-US" kern="0" dirty="0" err="1">
                <a:latin typeface="Fjalla One" panose="02000506040000020004" pitchFamily="2" charset="0"/>
              </a:rPr>
              <a:t>Revalution</a:t>
            </a:r>
            <a:r>
              <a:rPr lang="en-US" kern="0" dirty="0">
                <a:latin typeface="Fjalla One" panose="02000506040000020004" pitchFamily="2" charset="0"/>
              </a:rPr>
              <a:t> Model - </a:t>
            </a:r>
            <a:r>
              <a:rPr lang="en-US" kern="0" dirty="0" err="1">
                <a:latin typeface="Fjalla One" panose="02000506040000020004" pitchFamily="2" charset="0"/>
              </a:rPr>
              <a:t>Eliminasi</a:t>
            </a:r>
            <a:r>
              <a:rPr lang="en-US" kern="0" dirty="0">
                <a:latin typeface="Fjalla One" panose="02000506040000020004" pitchFamily="2" charset="0"/>
              </a:rPr>
              <a:t> &amp; </a:t>
            </a:r>
            <a:r>
              <a:rPr lang="en-US" kern="0" dirty="0" err="1">
                <a:latin typeface="Fjalla One" panose="02000506040000020004" pitchFamily="2" charset="0"/>
              </a:rPr>
              <a:t>Proporsional</a:t>
            </a:r>
            <a:r>
              <a:rPr lang="en-US" kern="0" dirty="0">
                <a:latin typeface="Fjalla One" panose="02000506040000020004" pitchFamily="2" charset="0"/>
              </a:rPr>
              <a:t> </a:t>
            </a:r>
            <a:endParaRPr lang="id-ID" kern="0" dirty="0">
              <a:latin typeface="Fjalla One" panose="02000506040000020004" pitchFamily="2" charset="0"/>
            </a:endParaRPr>
          </a:p>
        </p:txBody>
      </p:sp>
      <p:sp>
        <p:nvSpPr>
          <p:cNvPr id="5" name="Rectangle 4">
            <a:extLst>
              <a:ext uri="{FF2B5EF4-FFF2-40B4-BE49-F238E27FC236}">
                <a16:creationId xmlns:a16="http://schemas.microsoft.com/office/drawing/2014/main" id="{D28F75C3-90B7-4627-A178-BA303CCB2DF8}"/>
              </a:ext>
            </a:extLst>
          </p:cNvPr>
          <p:cNvSpPr>
            <a:spLocks noChangeArrowheads="1"/>
          </p:cNvSpPr>
          <p:nvPr/>
        </p:nvSpPr>
        <p:spPr bwMode="auto">
          <a:xfrm>
            <a:off x="1460106" y="1166718"/>
            <a:ext cx="9119386" cy="763600"/>
          </a:xfrm>
          <a:prstGeom prst="rect">
            <a:avLst/>
          </a:prstGeom>
          <a:solidFill>
            <a:schemeClr val="accent6">
              <a:lumMod val="40000"/>
              <a:lumOff val="60000"/>
            </a:schemeClr>
          </a:solidFill>
          <a:ln w="9525">
            <a:noFill/>
            <a:miter lim="800000"/>
            <a:headEnd/>
            <a:tailEnd/>
          </a:ln>
          <a:effectLst>
            <a:outerShdw dist="63500" dir="3187806" algn="ctr" rotWithShape="0">
              <a:schemeClr val="bg2"/>
            </a:outerShdw>
          </a:effectLst>
        </p:spPr>
        <p:txBody>
          <a:bodyPr/>
          <a:lstStyle/>
          <a:p>
            <a:pPr algn="just">
              <a:buFontTx/>
              <a:buNone/>
              <a:defRPr/>
            </a:pPr>
            <a:r>
              <a:rPr lang="en-GB" sz="2000" dirty="0" err="1">
                <a:latin typeface="Calibri" panose="020F0502020204030204" pitchFamily="34" charset="0"/>
                <a:cs typeface="Calibri" panose="020F0502020204030204" pitchFamily="34" charset="0"/>
              </a:rPr>
              <a:t>Peralatan</a:t>
            </a:r>
            <a:r>
              <a:rPr lang="en-GB" sz="2000" dirty="0">
                <a:latin typeface="Calibri" panose="020F0502020204030204" pitchFamily="34" charset="0"/>
                <a:cs typeface="Calibri" panose="020F0502020204030204" pitchFamily="34" charset="0"/>
              </a:rPr>
              <a:t> </a:t>
            </a:r>
            <a:r>
              <a:rPr lang="id-ID" sz="2000" dirty="0">
                <a:latin typeface="Calibri" panose="020F0502020204030204" pitchFamily="34" charset="0"/>
                <a:cs typeface="Calibri" panose="020F0502020204030204" pitchFamily="34" charset="0"/>
              </a:rPr>
              <a:t>4</a:t>
            </a:r>
            <a:r>
              <a:rPr lang="en-GB" sz="2000" dirty="0">
                <a:latin typeface="Calibri" panose="020F0502020204030204" pitchFamily="34" charset="0"/>
                <a:cs typeface="Calibri" panose="020F0502020204030204" pitchFamily="34" charset="0"/>
              </a:rPr>
              <a:t>.000.000 </a:t>
            </a:r>
            <a:r>
              <a:rPr lang="en-GB" sz="2000" dirty="0" err="1">
                <a:latin typeface="Calibri" panose="020F0502020204030204" pitchFamily="34" charset="0"/>
                <a:cs typeface="Calibri" panose="020F0502020204030204" pitchFamily="34" charset="0"/>
              </a:rPr>
              <a:t>diperoleh</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tanggal</a:t>
            </a:r>
            <a:r>
              <a:rPr lang="en-GB" sz="2000" dirty="0">
                <a:latin typeface="Calibri" panose="020F0502020204030204" pitchFamily="34" charset="0"/>
                <a:cs typeface="Calibri" panose="020F0502020204030204" pitchFamily="34" charset="0"/>
              </a:rPr>
              <a:t> 1 </a:t>
            </a:r>
            <a:r>
              <a:rPr lang="en-GB" sz="2000" dirty="0" err="1">
                <a:latin typeface="Calibri" panose="020F0502020204030204" pitchFamily="34" charset="0"/>
                <a:cs typeface="Calibri" panose="020F0502020204030204" pitchFamily="34" charset="0"/>
              </a:rPr>
              <a:t>Januari</a:t>
            </a:r>
            <a:r>
              <a:rPr lang="en-GB" sz="2000" dirty="0">
                <a:latin typeface="Calibri" panose="020F0502020204030204" pitchFamily="34" charset="0"/>
                <a:cs typeface="Calibri" panose="020F0502020204030204" pitchFamily="34" charset="0"/>
              </a:rPr>
              <a:t> 201</a:t>
            </a:r>
            <a:r>
              <a:rPr lang="id-ID" sz="2000" dirty="0">
                <a:latin typeface="Calibri" panose="020F0502020204030204" pitchFamily="34" charset="0"/>
                <a:cs typeface="Calibri" panose="020F0502020204030204" pitchFamily="34" charset="0"/>
              </a:rPr>
              <a:t>2</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dengan</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masa</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manfaat</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ekonomis</a:t>
            </a:r>
            <a:r>
              <a:rPr lang="en-GB" sz="2000" dirty="0">
                <a:latin typeface="Calibri" panose="020F0502020204030204" pitchFamily="34" charset="0"/>
                <a:cs typeface="Calibri" panose="020F0502020204030204" pitchFamily="34" charset="0"/>
              </a:rPr>
              <a:t> 5 </a:t>
            </a:r>
            <a:r>
              <a:rPr lang="en-GB" sz="2000" dirty="0" err="1">
                <a:latin typeface="Calibri" panose="020F0502020204030204" pitchFamily="34" charset="0"/>
                <a:cs typeface="Calibri" panose="020F0502020204030204" pitchFamily="34" charset="0"/>
              </a:rPr>
              <a:t>tahun</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tanpa</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nilai</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sisa</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tanggal</a:t>
            </a:r>
            <a:r>
              <a:rPr lang="en-GB" sz="2000" dirty="0">
                <a:latin typeface="Calibri" panose="020F0502020204030204" pitchFamily="34" charset="0"/>
                <a:cs typeface="Calibri" panose="020F0502020204030204" pitchFamily="34" charset="0"/>
              </a:rPr>
              <a:t> 31 </a:t>
            </a:r>
            <a:r>
              <a:rPr lang="en-GB" sz="2000" dirty="0" err="1">
                <a:latin typeface="Calibri" panose="020F0502020204030204" pitchFamily="34" charset="0"/>
                <a:cs typeface="Calibri" panose="020F0502020204030204" pitchFamily="34" charset="0"/>
              </a:rPr>
              <a:t>Desember</a:t>
            </a:r>
            <a:r>
              <a:rPr lang="en-GB" sz="2000" dirty="0">
                <a:latin typeface="Calibri" panose="020F0502020204030204" pitchFamily="34" charset="0"/>
                <a:cs typeface="Calibri" panose="020F0502020204030204" pitchFamily="34" charset="0"/>
              </a:rPr>
              <a:t> 2010 </a:t>
            </a:r>
            <a:r>
              <a:rPr lang="en-GB" sz="2000" dirty="0" err="1">
                <a:latin typeface="Calibri" panose="020F0502020204030204" pitchFamily="34" charset="0"/>
                <a:cs typeface="Calibri" panose="020F0502020204030204" pitchFamily="34" charset="0"/>
              </a:rPr>
              <a:t>nilai</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wajar</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aset</a:t>
            </a:r>
            <a:r>
              <a:rPr lang="en-GB" sz="2000" dirty="0">
                <a:latin typeface="Calibri" panose="020F0502020204030204" pitchFamily="34" charset="0"/>
                <a:cs typeface="Calibri" panose="020F0502020204030204" pitchFamily="34" charset="0"/>
              </a:rPr>
              <a:t> </a:t>
            </a:r>
            <a:r>
              <a:rPr lang="id-ID" sz="2000" dirty="0">
                <a:latin typeface="Calibri" panose="020F0502020204030204" pitchFamily="34" charset="0"/>
                <a:cs typeface="Calibri" panose="020F0502020204030204" pitchFamily="34" charset="0"/>
              </a:rPr>
              <a:t>4</a:t>
            </a:r>
            <a:r>
              <a:rPr lang="en-GB" sz="2000" dirty="0">
                <a:latin typeface="Calibri" panose="020F0502020204030204" pitchFamily="34" charset="0"/>
                <a:cs typeface="Calibri" panose="020F0502020204030204" pitchFamily="34" charset="0"/>
              </a:rPr>
              <a:t>.</a:t>
            </a:r>
            <a:r>
              <a:rPr lang="id-ID" sz="2000" dirty="0">
                <a:latin typeface="Calibri" panose="020F0502020204030204" pitchFamily="34" charset="0"/>
                <a:cs typeface="Calibri" panose="020F0502020204030204" pitchFamily="34" charset="0"/>
              </a:rPr>
              <a:t>8</a:t>
            </a:r>
            <a:r>
              <a:rPr lang="en-GB" sz="2000" dirty="0">
                <a:latin typeface="Calibri" panose="020F0502020204030204" pitchFamily="34" charset="0"/>
                <a:cs typeface="Calibri" panose="020F0502020204030204" pitchFamily="34" charset="0"/>
              </a:rPr>
              <a:t>00.000.</a:t>
            </a:r>
          </a:p>
        </p:txBody>
      </p:sp>
      <p:sp>
        <p:nvSpPr>
          <p:cNvPr id="6" name="Rectangle 6">
            <a:extLst>
              <a:ext uri="{FF2B5EF4-FFF2-40B4-BE49-F238E27FC236}">
                <a16:creationId xmlns:a16="http://schemas.microsoft.com/office/drawing/2014/main" id="{7767B5C8-8A65-46C5-92C3-44CE5C2682FF}"/>
              </a:ext>
            </a:extLst>
          </p:cNvPr>
          <p:cNvSpPr>
            <a:spLocks noChangeArrowheads="1"/>
          </p:cNvSpPr>
          <p:nvPr/>
        </p:nvSpPr>
        <p:spPr bwMode="auto">
          <a:xfrm>
            <a:off x="1839443" y="2011512"/>
            <a:ext cx="8725174" cy="1212135"/>
          </a:xfrm>
          <a:prstGeom prst="rect">
            <a:avLst/>
          </a:prstGeom>
          <a:solidFill>
            <a:schemeClr val="accent1">
              <a:lumMod val="40000"/>
              <a:lumOff val="60000"/>
            </a:schemeClr>
          </a:solidFill>
          <a:ln w="9525">
            <a:noFill/>
            <a:miter lim="800000"/>
            <a:headEnd/>
            <a:tailEnd/>
          </a:ln>
        </p:spPr>
        <p:txBody>
          <a:bodyPr/>
          <a:lstStyle/>
          <a:p>
            <a:pPr>
              <a:lnSpc>
                <a:spcPct val="90000"/>
              </a:lnSpc>
              <a:tabLst>
                <a:tab pos="1795463" algn="l"/>
                <a:tab pos="2598738" algn="l"/>
                <a:tab pos="5291138" algn="l"/>
                <a:tab pos="6815138" algn="l"/>
              </a:tabLst>
            </a:pPr>
            <a:r>
              <a:rPr lang="en-GB" sz="2000" dirty="0">
                <a:latin typeface="Calibri" panose="020F0502020204030204" pitchFamily="34" charset="0"/>
                <a:cs typeface="Calibri" panose="020F0502020204030204" pitchFamily="34" charset="0"/>
              </a:rPr>
              <a:t>1/1/</a:t>
            </a:r>
            <a:r>
              <a:rPr lang="id-ID" sz="2000" dirty="0">
                <a:latin typeface="Calibri" panose="020F0502020204030204" pitchFamily="34" charset="0"/>
                <a:cs typeface="Calibri" panose="020F0502020204030204" pitchFamily="34" charset="0"/>
              </a:rPr>
              <a:t> 2012 </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Aset</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tetap</a:t>
            </a:r>
            <a:r>
              <a:rPr lang="en-GB" sz="2000" dirty="0">
                <a:latin typeface="Calibri" panose="020F0502020204030204" pitchFamily="34" charset="0"/>
                <a:cs typeface="Calibri" panose="020F0502020204030204" pitchFamily="34" charset="0"/>
              </a:rPr>
              <a:t>	</a:t>
            </a:r>
            <a:r>
              <a:rPr lang="id-ID" sz="2000" dirty="0">
                <a:latin typeface="Calibri" panose="020F0502020204030204" pitchFamily="34" charset="0"/>
                <a:cs typeface="Calibri" panose="020F0502020204030204" pitchFamily="34" charset="0"/>
              </a:rPr>
              <a:t>4</a:t>
            </a:r>
            <a:r>
              <a:rPr lang="en-GB" sz="2000" dirty="0">
                <a:latin typeface="Calibri" panose="020F0502020204030204" pitchFamily="34" charset="0"/>
                <a:cs typeface="Calibri" panose="020F0502020204030204" pitchFamily="34" charset="0"/>
              </a:rPr>
              <a:t>.000,000</a:t>
            </a:r>
          </a:p>
          <a:p>
            <a:pPr>
              <a:lnSpc>
                <a:spcPct val="90000"/>
              </a:lnSpc>
              <a:tabLst>
                <a:tab pos="1795463" algn="l"/>
                <a:tab pos="2598738" algn="l"/>
                <a:tab pos="5291138" algn="l"/>
                <a:tab pos="6815138" algn="l"/>
              </a:tabLst>
            </a:pPr>
            <a:r>
              <a:rPr lang="en-GB" sz="2000" dirty="0">
                <a:latin typeface="Calibri" panose="020F0502020204030204" pitchFamily="34" charset="0"/>
                <a:cs typeface="Calibri" panose="020F0502020204030204" pitchFamily="34" charset="0"/>
              </a:rPr>
              <a:t>		Kas 		</a:t>
            </a:r>
            <a:r>
              <a:rPr lang="id-ID" sz="2000" dirty="0">
                <a:latin typeface="Calibri" panose="020F0502020204030204" pitchFamily="34" charset="0"/>
                <a:cs typeface="Calibri" panose="020F0502020204030204" pitchFamily="34" charset="0"/>
              </a:rPr>
              <a:t>4</a:t>
            </a:r>
            <a:r>
              <a:rPr lang="en-GB" sz="2000" dirty="0">
                <a:latin typeface="Calibri" panose="020F0502020204030204" pitchFamily="34" charset="0"/>
                <a:cs typeface="Calibri" panose="020F0502020204030204" pitchFamily="34" charset="0"/>
              </a:rPr>
              <a:t>.000,000</a:t>
            </a:r>
          </a:p>
          <a:p>
            <a:pPr>
              <a:lnSpc>
                <a:spcPct val="90000"/>
              </a:lnSpc>
              <a:spcBef>
                <a:spcPts val="300"/>
              </a:spcBef>
              <a:tabLst>
                <a:tab pos="1795463" algn="l"/>
                <a:tab pos="2598738" algn="l"/>
                <a:tab pos="5291138" algn="l"/>
                <a:tab pos="6815138" algn="l"/>
              </a:tabLst>
            </a:pPr>
            <a:r>
              <a:rPr lang="en-GB" sz="2000" dirty="0">
                <a:latin typeface="Calibri" panose="020F0502020204030204" pitchFamily="34" charset="0"/>
                <a:cs typeface="Calibri" panose="020F0502020204030204" pitchFamily="34" charset="0"/>
              </a:rPr>
              <a:t>31/12/</a:t>
            </a:r>
            <a:r>
              <a:rPr lang="id-ID" sz="2000" dirty="0">
                <a:latin typeface="Calibri" panose="020F0502020204030204" pitchFamily="34" charset="0"/>
                <a:cs typeface="Calibri" panose="020F0502020204030204" pitchFamily="34" charset="0"/>
              </a:rPr>
              <a:t> 2012 </a:t>
            </a:r>
            <a:r>
              <a:rPr lang="en-GB" sz="2000" dirty="0">
                <a:latin typeface="Calibri" panose="020F0502020204030204" pitchFamily="34" charset="0"/>
                <a:cs typeface="Calibri" panose="020F0502020204030204" pitchFamily="34" charset="0"/>
              </a:rPr>
              <a:t>	Beban </a:t>
            </a:r>
            <a:r>
              <a:rPr lang="en-GB" sz="2000" dirty="0" err="1">
                <a:latin typeface="Calibri" panose="020F0502020204030204" pitchFamily="34" charset="0"/>
                <a:cs typeface="Calibri" panose="020F0502020204030204" pitchFamily="34" charset="0"/>
              </a:rPr>
              <a:t>Penyusutan</a:t>
            </a:r>
            <a:r>
              <a:rPr lang="en-GB" sz="2000" dirty="0">
                <a:latin typeface="Calibri" panose="020F0502020204030204" pitchFamily="34" charset="0"/>
                <a:cs typeface="Calibri" panose="020F0502020204030204" pitchFamily="34" charset="0"/>
              </a:rPr>
              <a:t>	</a:t>
            </a:r>
            <a:r>
              <a:rPr lang="id-ID" sz="2000" dirty="0">
                <a:latin typeface="Calibri" panose="020F0502020204030204" pitchFamily="34" charset="0"/>
                <a:cs typeface="Calibri" panose="020F0502020204030204" pitchFamily="34" charset="0"/>
              </a:rPr>
              <a:t>8</a:t>
            </a:r>
            <a:r>
              <a:rPr lang="en-GB" sz="2000" dirty="0">
                <a:latin typeface="Calibri" panose="020F0502020204030204" pitchFamily="34" charset="0"/>
                <a:cs typeface="Calibri" panose="020F0502020204030204" pitchFamily="34" charset="0"/>
              </a:rPr>
              <a:t>00.000</a:t>
            </a:r>
          </a:p>
          <a:p>
            <a:pPr>
              <a:lnSpc>
                <a:spcPct val="90000"/>
              </a:lnSpc>
              <a:tabLst>
                <a:tab pos="1795463" algn="l"/>
                <a:tab pos="2598738" algn="l"/>
                <a:tab pos="5291138" algn="l"/>
                <a:tab pos="6815138" algn="l"/>
              </a:tabLst>
            </a:pP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Akumulasi</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Penyusutan</a:t>
            </a:r>
            <a:r>
              <a:rPr lang="en-GB" sz="2000" dirty="0">
                <a:latin typeface="Calibri" panose="020F0502020204030204" pitchFamily="34" charset="0"/>
                <a:cs typeface="Calibri" panose="020F0502020204030204" pitchFamily="34" charset="0"/>
              </a:rPr>
              <a:t>		</a:t>
            </a:r>
            <a:r>
              <a:rPr lang="id-ID" sz="2000" dirty="0">
                <a:latin typeface="Calibri" panose="020F0502020204030204" pitchFamily="34" charset="0"/>
                <a:cs typeface="Calibri" panose="020F0502020204030204" pitchFamily="34" charset="0"/>
              </a:rPr>
              <a:t>8</a:t>
            </a:r>
            <a:r>
              <a:rPr lang="en-GB" sz="2000" dirty="0">
                <a:latin typeface="Calibri" panose="020F0502020204030204" pitchFamily="34" charset="0"/>
                <a:cs typeface="Calibri" panose="020F0502020204030204" pitchFamily="34" charset="0"/>
              </a:rPr>
              <a:t>00.000</a:t>
            </a:r>
          </a:p>
        </p:txBody>
      </p:sp>
      <p:sp>
        <p:nvSpPr>
          <p:cNvPr id="8" name="Slide Number Placeholder 1">
            <a:extLst>
              <a:ext uri="{FF2B5EF4-FFF2-40B4-BE49-F238E27FC236}">
                <a16:creationId xmlns:a16="http://schemas.microsoft.com/office/drawing/2014/main" id="{E857486B-FE38-4B4D-A392-2918ADAF42E0}"/>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28</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
        <p:nvSpPr>
          <p:cNvPr id="9" name="Rectangle 6">
            <a:extLst>
              <a:ext uri="{FF2B5EF4-FFF2-40B4-BE49-F238E27FC236}">
                <a16:creationId xmlns:a16="http://schemas.microsoft.com/office/drawing/2014/main" id="{67CC467B-A8FB-4787-AA83-2A1F49F8C94B}"/>
              </a:ext>
            </a:extLst>
          </p:cNvPr>
          <p:cNvSpPr>
            <a:spLocks noChangeArrowheads="1"/>
          </p:cNvSpPr>
          <p:nvPr/>
        </p:nvSpPr>
        <p:spPr bwMode="auto">
          <a:xfrm>
            <a:off x="1854317" y="3223647"/>
            <a:ext cx="8740049" cy="1534333"/>
          </a:xfrm>
          <a:prstGeom prst="rect">
            <a:avLst/>
          </a:prstGeom>
          <a:solidFill>
            <a:schemeClr val="accent2">
              <a:lumMod val="40000"/>
              <a:lumOff val="60000"/>
            </a:schemeClr>
          </a:solidFill>
          <a:ln w="9525">
            <a:noFill/>
            <a:miter lim="800000"/>
            <a:headEnd/>
            <a:tailEnd/>
          </a:ln>
        </p:spPr>
        <p:txBody>
          <a:bodyPr/>
          <a:lstStyle/>
          <a:p>
            <a:pPr>
              <a:lnSpc>
                <a:spcPct val="90000"/>
              </a:lnSpc>
              <a:spcAft>
                <a:spcPts val="600"/>
              </a:spcAft>
              <a:tabLst>
                <a:tab pos="1795463" algn="l"/>
                <a:tab pos="2598738" algn="l"/>
                <a:tab pos="5291138" algn="l"/>
                <a:tab pos="6815138" algn="l"/>
              </a:tabLst>
            </a:pPr>
            <a:r>
              <a:rPr lang="en-US" sz="2000" b="1" dirty="0" err="1">
                <a:latin typeface="Calibri" panose="020F0502020204030204" pitchFamily="34" charset="0"/>
                <a:cs typeface="Calibri" panose="020F0502020204030204" pitchFamily="34" charset="0"/>
              </a:rPr>
              <a:t>Eliminasi</a:t>
            </a:r>
            <a:endParaRPr lang="en-GB" sz="2000" b="1" dirty="0">
              <a:latin typeface="Calibri" panose="020F0502020204030204" pitchFamily="34" charset="0"/>
              <a:cs typeface="Calibri" panose="020F0502020204030204" pitchFamily="34" charset="0"/>
            </a:endParaRPr>
          </a:p>
          <a:p>
            <a:pPr>
              <a:lnSpc>
                <a:spcPct val="90000"/>
              </a:lnSpc>
              <a:tabLst>
                <a:tab pos="1795463" algn="l"/>
                <a:tab pos="2598738" algn="l"/>
                <a:tab pos="5291138" algn="l"/>
                <a:tab pos="6815138" algn="l"/>
              </a:tabLst>
            </a:pPr>
            <a:r>
              <a:rPr lang="en-GB" sz="2000" dirty="0">
                <a:latin typeface="Calibri" panose="020F0502020204030204" pitchFamily="34" charset="0"/>
                <a:cs typeface="Calibri" panose="020F0502020204030204" pitchFamily="34" charset="0"/>
              </a:rPr>
              <a:t>31/12/</a:t>
            </a:r>
            <a:r>
              <a:rPr lang="id-ID" sz="2000" dirty="0">
                <a:latin typeface="Calibri" panose="020F0502020204030204" pitchFamily="34" charset="0"/>
                <a:cs typeface="Calibri" panose="020F0502020204030204" pitchFamily="34" charset="0"/>
              </a:rPr>
              <a:t> 2012 </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Akumulasi</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Penyusutan</a:t>
            </a:r>
            <a:r>
              <a:rPr lang="en-GB" sz="2000" dirty="0">
                <a:latin typeface="Calibri" panose="020F0502020204030204" pitchFamily="34" charset="0"/>
                <a:cs typeface="Calibri" panose="020F0502020204030204" pitchFamily="34" charset="0"/>
              </a:rPr>
              <a:t> 	</a:t>
            </a:r>
            <a:r>
              <a:rPr lang="id-ID" sz="2000" dirty="0">
                <a:latin typeface="Calibri" panose="020F0502020204030204" pitchFamily="34" charset="0"/>
                <a:cs typeface="Calibri" panose="020F0502020204030204" pitchFamily="34" charset="0"/>
              </a:rPr>
              <a:t>8</a:t>
            </a:r>
            <a:r>
              <a:rPr lang="en-GB" sz="2000" dirty="0">
                <a:latin typeface="Calibri" panose="020F0502020204030204" pitchFamily="34" charset="0"/>
                <a:cs typeface="Calibri" panose="020F0502020204030204" pitchFamily="34" charset="0"/>
              </a:rPr>
              <a:t>00.000</a:t>
            </a:r>
          </a:p>
          <a:p>
            <a:pPr>
              <a:lnSpc>
                <a:spcPct val="90000"/>
              </a:lnSpc>
              <a:tabLst>
                <a:tab pos="1795463" algn="l"/>
                <a:tab pos="2598738" algn="l"/>
                <a:tab pos="5291138" algn="l"/>
                <a:tab pos="6815138" algn="l"/>
              </a:tabLst>
            </a:pP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Aset</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Tetap</a:t>
            </a:r>
            <a:r>
              <a:rPr lang="en-GB" sz="2000" dirty="0">
                <a:latin typeface="Calibri" panose="020F0502020204030204" pitchFamily="34" charset="0"/>
                <a:cs typeface="Calibri" panose="020F0502020204030204" pitchFamily="34" charset="0"/>
              </a:rPr>
              <a:t>		</a:t>
            </a:r>
            <a:r>
              <a:rPr lang="id-ID" sz="2000" dirty="0">
                <a:latin typeface="Calibri" panose="020F0502020204030204" pitchFamily="34" charset="0"/>
                <a:cs typeface="Calibri" panose="020F0502020204030204" pitchFamily="34" charset="0"/>
              </a:rPr>
              <a:t>8</a:t>
            </a:r>
            <a:r>
              <a:rPr lang="en-GB" sz="2000" dirty="0">
                <a:latin typeface="Calibri" panose="020F0502020204030204" pitchFamily="34" charset="0"/>
                <a:cs typeface="Calibri" panose="020F0502020204030204" pitchFamily="34" charset="0"/>
              </a:rPr>
              <a:t>00.000</a:t>
            </a:r>
          </a:p>
          <a:p>
            <a:pPr>
              <a:lnSpc>
                <a:spcPct val="90000"/>
              </a:lnSpc>
              <a:spcBef>
                <a:spcPts val="300"/>
              </a:spcBef>
              <a:tabLst>
                <a:tab pos="1795463" algn="l"/>
                <a:tab pos="2598738" algn="l"/>
                <a:tab pos="5291138" algn="l"/>
                <a:tab pos="6815138" algn="l"/>
              </a:tabLst>
            </a:pP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Aset</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Tetap</a:t>
            </a:r>
            <a:r>
              <a:rPr lang="en-GB" sz="2000" dirty="0">
                <a:latin typeface="Calibri" panose="020F0502020204030204" pitchFamily="34" charset="0"/>
                <a:cs typeface="Calibri" panose="020F0502020204030204" pitchFamily="34" charset="0"/>
              </a:rPr>
              <a:t>	</a:t>
            </a:r>
            <a:r>
              <a:rPr lang="id-ID" sz="2000" dirty="0">
                <a:latin typeface="Calibri" panose="020F0502020204030204" pitchFamily="34" charset="0"/>
                <a:cs typeface="Calibri" panose="020F0502020204030204" pitchFamily="34" charset="0"/>
              </a:rPr>
              <a:t>1.6</a:t>
            </a:r>
            <a:r>
              <a:rPr lang="en-GB" sz="2000" dirty="0">
                <a:latin typeface="Calibri" panose="020F0502020204030204" pitchFamily="34" charset="0"/>
                <a:cs typeface="Calibri" panose="020F0502020204030204" pitchFamily="34" charset="0"/>
              </a:rPr>
              <a:t>00,000</a:t>
            </a:r>
          </a:p>
          <a:p>
            <a:pPr>
              <a:lnSpc>
                <a:spcPct val="90000"/>
              </a:lnSpc>
              <a:tabLst>
                <a:tab pos="1795463" algn="l"/>
                <a:tab pos="2598738" algn="l"/>
                <a:tab pos="5291138" algn="l"/>
                <a:tab pos="6815138" algn="l"/>
              </a:tabLst>
            </a:pPr>
            <a:r>
              <a:rPr lang="en-GB" sz="2000" dirty="0">
                <a:latin typeface="Calibri" panose="020F0502020204030204" pitchFamily="34" charset="0"/>
                <a:cs typeface="Calibri" panose="020F0502020204030204" pitchFamily="34" charset="0"/>
              </a:rPr>
              <a:t>		Surplus </a:t>
            </a:r>
            <a:r>
              <a:rPr lang="en-GB" sz="2000" dirty="0" err="1">
                <a:latin typeface="Calibri" panose="020F0502020204030204" pitchFamily="34" charset="0"/>
                <a:cs typeface="Calibri" panose="020F0502020204030204" pitchFamily="34" charset="0"/>
              </a:rPr>
              <a:t>Revaluasi</a:t>
            </a:r>
            <a:r>
              <a:rPr lang="en-GB" sz="2000" dirty="0">
                <a:latin typeface="Calibri" panose="020F0502020204030204" pitchFamily="34" charset="0"/>
                <a:cs typeface="Calibri" panose="020F0502020204030204" pitchFamily="34" charset="0"/>
              </a:rPr>
              <a:t>		</a:t>
            </a:r>
            <a:r>
              <a:rPr lang="id-ID" sz="2000" dirty="0">
                <a:latin typeface="Calibri" panose="020F0502020204030204" pitchFamily="34" charset="0"/>
                <a:cs typeface="Calibri" panose="020F0502020204030204" pitchFamily="34" charset="0"/>
              </a:rPr>
              <a:t>1.6</a:t>
            </a:r>
            <a:r>
              <a:rPr lang="en-GB" sz="2000" dirty="0">
                <a:latin typeface="Calibri" panose="020F0502020204030204" pitchFamily="34" charset="0"/>
                <a:cs typeface="Calibri" panose="020F0502020204030204" pitchFamily="34" charset="0"/>
              </a:rPr>
              <a:t>00.000</a:t>
            </a:r>
          </a:p>
        </p:txBody>
      </p:sp>
      <p:sp>
        <p:nvSpPr>
          <p:cNvPr id="11" name="Rectangle 6">
            <a:extLst>
              <a:ext uri="{FF2B5EF4-FFF2-40B4-BE49-F238E27FC236}">
                <a16:creationId xmlns:a16="http://schemas.microsoft.com/office/drawing/2014/main" id="{EB7037FE-1067-48BF-A726-78731B12AFE6}"/>
              </a:ext>
            </a:extLst>
          </p:cNvPr>
          <p:cNvSpPr>
            <a:spLocks noChangeArrowheads="1"/>
          </p:cNvSpPr>
          <p:nvPr/>
        </p:nvSpPr>
        <p:spPr bwMode="auto">
          <a:xfrm>
            <a:off x="1839443" y="4757981"/>
            <a:ext cx="8725174" cy="1642820"/>
          </a:xfrm>
          <a:prstGeom prst="rect">
            <a:avLst/>
          </a:prstGeom>
          <a:solidFill>
            <a:schemeClr val="accent4">
              <a:lumMod val="20000"/>
              <a:lumOff val="80000"/>
            </a:schemeClr>
          </a:solidFill>
          <a:ln w="9525">
            <a:noFill/>
            <a:miter lim="800000"/>
            <a:headEnd/>
            <a:tailEnd/>
          </a:ln>
        </p:spPr>
        <p:txBody>
          <a:bodyPr/>
          <a:lstStyle/>
          <a:p>
            <a:pPr>
              <a:lnSpc>
                <a:spcPct val="90000"/>
              </a:lnSpc>
              <a:spcAft>
                <a:spcPts val="600"/>
              </a:spcAft>
              <a:tabLst>
                <a:tab pos="1795463" algn="l"/>
                <a:tab pos="2598738" algn="l"/>
                <a:tab pos="5291138" algn="l"/>
                <a:tab pos="6815138" algn="l"/>
              </a:tabLst>
            </a:pPr>
            <a:r>
              <a:rPr lang="en-US" sz="2000" b="1" dirty="0" err="1">
                <a:latin typeface="Calibri" panose="020F0502020204030204" pitchFamily="34" charset="0"/>
                <a:cs typeface="Calibri" panose="020F0502020204030204" pitchFamily="34" charset="0"/>
              </a:rPr>
              <a:t>Proporsional</a:t>
            </a:r>
            <a:endParaRPr lang="en-GB" sz="2000" b="1" dirty="0">
              <a:latin typeface="Calibri" panose="020F0502020204030204" pitchFamily="34" charset="0"/>
              <a:cs typeface="Calibri" panose="020F0502020204030204" pitchFamily="34" charset="0"/>
            </a:endParaRPr>
          </a:p>
          <a:p>
            <a:pPr>
              <a:lnSpc>
                <a:spcPct val="90000"/>
              </a:lnSpc>
              <a:buFontTx/>
              <a:buNone/>
              <a:tabLst>
                <a:tab pos="1524000" algn="l"/>
                <a:tab pos="2514600" algn="l"/>
                <a:tab pos="5834063" algn="l"/>
                <a:tab pos="6992938" algn="l"/>
              </a:tabLst>
            </a:pPr>
            <a:r>
              <a:rPr lang="en-GB" sz="2000" dirty="0">
                <a:latin typeface="Calibri" panose="020F0502020204030204" pitchFamily="34" charset="0"/>
                <a:cs typeface="Calibri" panose="020F0502020204030204" pitchFamily="34" charset="0"/>
              </a:rPr>
              <a:t>31/12/</a:t>
            </a:r>
            <a:r>
              <a:rPr lang="id-ID" sz="2000" dirty="0">
                <a:latin typeface="Calibri" panose="020F0502020204030204" pitchFamily="34" charset="0"/>
                <a:cs typeface="Calibri" panose="020F0502020204030204" pitchFamily="34" charset="0"/>
              </a:rPr>
              <a:t> 2012</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Aset</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Tetap</a:t>
            </a:r>
            <a:r>
              <a:rPr lang="en-GB" sz="2000" dirty="0">
                <a:latin typeface="Calibri" panose="020F0502020204030204" pitchFamily="34" charset="0"/>
                <a:cs typeface="Calibri" panose="020F0502020204030204" pitchFamily="34" charset="0"/>
              </a:rPr>
              <a:t>	</a:t>
            </a:r>
            <a:r>
              <a:rPr lang="id-ID" sz="2000" dirty="0">
                <a:latin typeface="Calibri" panose="020F0502020204030204" pitchFamily="34" charset="0"/>
                <a:cs typeface="Calibri" panose="020F0502020204030204" pitchFamily="34" charset="0"/>
              </a:rPr>
              <a:t>2</a:t>
            </a:r>
            <a:r>
              <a:rPr lang="en-GB" sz="2000" dirty="0">
                <a:latin typeface="Calibri" panose="020F0502020204030204" pitchFamily="34" charset="0"/>
                <a:cs typeface="Calibri" panose="020F0502020204030204" pitchFamily="34" charset="0"/>
              </a:rPr>
              <a:t>.000,000</a:t>
            </a:r>
          </a:p>
          <a:p>
            <a:pPr>
              <a:lnSpc>
                <a:spcPct val="90000"/>
              </a:lnSpc>
              <a:buFontTx/>
              <a:buNone/>
              <a:tabLst>
                <a:tab pos="1524000" algn="l"/>
                <a:tab pos="2514600" algn="l"/>
                <a:tab pos="5834063" algn="l"/>
                <a:tab pos="6992938" algn="l"/>
              </a:tabLst>
            </a:pP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Akumulasi</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Penyusutan</a:t>
            </a:r>
            <a:r>
              <a:rPr lang="en-GB" sz="2000" dirty="0">
                <a:latin typeface="Calibri" panose="020F0502020204030204" pitchFamily="34" charset="0"/>
                <a:cs typeface="Calibri" panose="020F0502020204030204" pitchFamily="34" charset="0"/>
              </a:rPr>
              <a:t> 			</a:t>
            </a:r>
            <a:r>
              <a:rPr lang="id-ID" sz="2000" dirty="0">
                <a:latin typeface="Calibri" panose="020F0502020204030204" pitchFamily="34" charset="0"/>
                <a:cs typeface="Calibri" panose="020F0502020204030204" pitchFamily="34" charset="0"/>
              </a:rPr>
              <a:t>  4</a:t>
            </a:r>
            <a:r>
              <a:rPr lang="en-GB" sz="2000" dirty="0">
                <a:latin typeface="Calibri" panose="020F0502020204030204" pitchFamily="34" charset="0"/>
                <a:cs typeface="Calibri" panose="020F0502020204030204" pitchFamily="34" charset="0"/>
              </a:rPr>
              <a:t>00.000*</a:t>
            </a:r>
          </a:p>
          <a:p>
            <a:pPr>
              <a:lnSpc>
                <a:spcPct val="90000"/>
              </a:lnSpc>
              <a:buFontTx/>
              <a:buNone/>
              <a:tabLst>
                <a:tab pos="1524000" algn="l"/>
                <a:tab pos="2514600" algn="l"/>
                <a:tab pos="5834063" algn="l"/>
                <a:tab pos="6992938" algn="l"/>
              </a:tabLst>
            </a:pPr>
            <a:r>
              <a:rPr lang="en-GB" sz="2000" dirty="0">
                <a:latin typeface="Calibri" panose="020F0502020204030204" pitchFamily="34" charset="0"/>
                <a:cs typeface="Calibri" panose="020F0502020204030204" pitchFamily="34" charset="0"/>
              </a:rPr>
              <a:t>		Surplus </a:t>
            </a:r>
            <a:r>
              <a:rPr lang="en-GB" sz="2000" dirty="0" err="1">
                <a:latin typeface="Calibri" panose="020F0502020204030204" pitchFamily="34" charset="0"/>
                <a:cs typeface="Calibri" panose="020F0502020204030204" pitchFamily="34" charset="0"/>
              </a:rPr>
              <a:t>Revaluasi</a:t>
            </a:r>
            <a:r>
              <a:rPr lang="en-GB" sz="2000" dirty="0">
                <a:latin typeface="Calibri" panose="020F0502020204030204" pitchFamily="34" charset="0"/>
                <a:cs typeface="Calibri" panose="020F0502020204030204" pitchFamily="34" charset="0"/>
              </a:rPr>
              <a:t>			</a:t>
            </a:r>
            <a:r>
              <a:rPr lang="id-ID" sz="2000" dirty="0">
                <a:latin typeface="Calibri" panose="020F0502020204030204" pitchFamily="34" charset="0"/>
                <a:cs typeface="Calibri" panose="020F0502020204030204" pitchFamily="34" charset="0"/>
              </a:rPr>
              <a:t>1.60</a:t>
            </a:r>
            <a:r>
              <a:rPr lang="en-GB" sz="2000" dirty="0">
                <a:latin typeface="Calibri" panose="020F0502020204030204" pitchFamily="34" charset="0"/>
                <a:cs typeface="Calibri" panose="020F0502020204030204" pitchFamily="34" charset="0"/>
              </a:rPr>
              <a:t>0.000</a:t>
            </a:r>
          </a:p>
          <a:p>
            <a:pPr>
              <a:lnSpc>
                <a:spcPct val="90000"/>
              </a:lnSpc>
              <a:spcBef>
                <a:spcPts val="300"/>
              </a:spcBef>
              <a:buFontTx/>
              <a:buNone/>
              <a:tabLst>
                <a:tab pos="1524000" algn="l"/>
                <a:tab pos="2514600" algn="l"/>
                <a:tab pos="5834063" algn="l"/>
                <a:tab pos="6992938" algn="l"/>
              </a:tabLst>
            </a:pPr>
            <a:r>
              <a:rPr lang="en-GB" sz="2000" dirty="0">
                <a:latin typeface="Calibri" panose="020F0502020204030204" pitchFamily="34" charset="0"/>
                <a:cs typeface="Calibri" panose="020F0502020204030204" pitchFamily="34" charset="0"/>
              </a:rPr>
              <a:t>*(</a:t>
            </a:r>
            <a:r>
              <a:rPr lang="id-ID" sz="2000" dirty="0">
                <a:latin typeface="Calibri" panose="020F0502020204030204" pitchFamily="34" charset="0"/>
                <a:cs typeface="Calibri" panose="020F0502020204030204" pitchFamily="34" charset="0"/>
              </a:rPr>
              <a:t>4</a:t>
            </a:r>
            <a:r>
              <a:rPr lang="en-GB" sz="2000" dirty="0">
                <a:latin typeface="Calibri" panose="020F0502020204030204" pitchFamily="34" charset="0"/>
                <a:cs typeface="Calibri" panose="020F0502020204030204" pitchFamily="34" charset="0"/>
              </a:rPr>
              <a:t>.</a:t>
            </a:r>
            <a:r>
              <a:rPr lang="id-ID" sz="2000" dirty="0">
                <a:latin typeface="Calibri" panose="020F0502020204030204" pitchFamily="34" charset="0"/>
                <a:cs typeface="Calibri" panose="020F0502020204030204" pitchFamily="34" charset="0"/>
              </a:rPr>
              <a:t>8</a:t>
            </a:r>
            <a:r>
              <a:rPr lang="en-GB" sz="2000" dirty="0">
                <a:latin typeface="Calibri" panose="020F0502020204030204" pitchFamily="34" charset="0"/>
                <a:cs typeface="Calibri" panose="020F0502020204030204" pitchFamily="34" charset="0"/>
              </a:rPr>
              <a:t>00.000</a:t>
            </a:r>
            <a:r>
              <a:rPr lang="id-ID" sz="2000" dirty="0">
                <a:latin typeface="Calibri" panose="020F0502020204030204" pitchFamily="34" charset="0"/>
                <a:cs typeface="Calibri" panose="020F0502020204030204" pitchFamily="34" charset="0"/>
              </a:rPr>
              <a:t> </a:t>
            </a:r>
            <a:r>
              <a:rPr lang="en-GB" sz="2000" dirty="0">
                <a:latin typeface="Calibri" panose="020F0502020204030204" pitchFamily="34" charset="0"/>
                <a:cs typeface="Calibri" panose="020F0502020204030204" pitchFamily="34" charset="0"/>
              </a:rPr>
              <a:t>-</a:t>
            </a:r>
            <a:r>
              <a:rPr lang="id-ID" sz="2000" dirty="0">
                <a:latin typeface="Calibri" panose="020F0502020204030204" pitchFamily="34" charset="0"/>
                <a:cs typeface="Calibri" panose="020F0502020204030204" pitchFamily="34" charset="0"/>
              </a:rPr>
              <a:t> 3</a:t>
            </a:r>
            <a:r>
              <a:rPr lang="en-GB" sz="2000" dirty="0">
                <a:latin typeface="Calibri" panose="020F0502020204030204" pitchFamily="34" charset="0"/>
                <a:cs typeface="Calibri" panose="020F0502020204030204" pitchFamily="34" charset="0"/>
              </a:rPr>
              <a:t>.</a:t>
            </a:r>
            <a:r>
              <a:rPr lang="id-ID" sz="2000" dirty="0">
                <a:latin typeface="Calibri" panose="020F0502020204030204" pitchFamily="34" charset="0"/>
                <a:cs typeface="Calibri" panose="020F0502020204030204" pitchFamily="34" charset="0"/>
              </a:rPr>
              <a:t>2</a:t>
            </a:r>
            <a:r>
              <a:rPr lang="en-GB" sz="2000" dirty="0">
                <a:latin typeface="Calibri" panose="020F0502020204030204" pitchFamily="34" charset="0"/>
                <a:cs typeface="Calibri" panose="020F0502020204030204" pitchFamily="34" charset="0"/>
              </a:rPr>
              <a:t>00.000)</a:t>
            </a:r>
            <a:r>
              <a:rPr lang="id-ID" sz="2000" dirty="0">
                <a:latin typeface="Calibri" panose="020F0502020204030204" pitchFamily="34" charset="0"/>
                <a:cs typeface="Calibri" panose="020F0502020204030204" pitchFamily="34" charset="0"/>
              </a:rPr>
              <a:t> </a:t>
            </a:r>
            <a:r>
              <a:rPr lang="en-GB" sz="2000" dirty="0">
                <a:latin typeface="Calibri" panose="020F0502020204030204" pitchFamily="34" charset="0"/>
                <a:cs typeface="Calibri" panose="020F0502020204030204" pitchFamily="34" charset="0"/>
              </a:rPr>
              <a:t>/</a:t>
            </a:r>
            <a:r>
              <a:rPr lang="id-ID" sz="2000" dirty="0">
                <a:latin typeface="Calibri" panose="020F0502020204030204" pitchFamily="34" charset="0"/>
                <a:cs typeface="Calibri" panose="020F0502020204030204" pitchFamily="34" charset="0"/>
              </a:rPr>
              <a:t> 3</a:t>
            </a:r>
            <a:r>
              <a:rPr lang="en-GB" sz="2000" dirty="0">
                <a:latin typeface="Calibri" panose="020F0502020204030204" pitchFamily="34" charset="0"/>
                <a:cs typeface="Calibri" panose="020F0502020204030204" pitchFamily="34" charset="0"/>
              </a:rPr>
              <a:t>.</a:t>
            </a:r>
            <a:r>
              <a:rPr lang="id-ID" sz="2000" dirty="0">
                <a:latin typeface="Calibri" panose="020F0502020204030204" pitchFamily="34" charset="0"/>
                <a:cs typeface="Calibri" panose="020F0502020204030204" pitchFamily="34" charset="0"/>
              </a:rPr>
              <a:t>2</a:t>
            </a:r>
            <a:r>
              <a:rPr lang="en-GB" sz="2000" dirty="0">
                <a:latin typeface="Calibri" panose="020F0502020204030204" pitchFamily="34" charset="0"/>
                <a:cs typeface="Calibri" panose="020F0502020204030204" pitchFamily="34" charset="0"/>
              </a:rPr>
              <a:t>00.000) x </a:t>
            </a:r>
            <a:r>
              <a:rPr lang="id-ID" sz="2000" dirty="0">
                <a:latin typeface="Calibri" panose="020F0502020204030204" pitchFamily="34" charset="0"/>
                <a:cs typeface="Calibri" panose="020F0502020204030204" pitchFamily="34" charset="0"/>
              </a:rPr>
              <a:t>8</a:t>
            </a:r>
            <a:r>
              <a:rPr lang="en-GB" sz="2000" dirty="0">
                <a:latin typeface="Calibri" panose="020F0502020204030204" pitchFamily="34" charset="0"/>
                <a:cs typeface="Calibri" panose="020F0502020204030204" pitchFamily="34" charset="0"/>
              </a:rPr>
              <a:t>00.000 = </a:t>
            </a:r>
            <a:r>
              <a:rPr lang="id-ID" sz="2000" dirty="0">
                <a:latin typeface="Calibri" panose="020F0502020204030204" pitchFamily="34" charset="0"/>
                <a:cs typeface="Calibri" panose="020F0502020204030204" pitchFamily="34" charset="0"/>
              </a:rPr>
              <a:t>4</a:t>
            </a:r>
            <a:r>
              <a:rPr lang="en-GB" sz="2000" dirty="0">
                <a:latin typeface="Calibri" panose="020F0502020204030204" pitchFamily="34" charset="0"/>
                <a:cs typeface="Calibri" panose="020F0502020204030204" pitchFamily="34" charset="0"/>
              </a:rPr>
              <a:t>00.000</a:t>
            </a:r>
          </a:p>
        </p:txBody>
      </p:sp>
    </p:spTree>
    <p:extLst>
      <p:ext uri="{BB962C8B-B14F-4D97-AF65-F5344CB8AC3E}">
        <p14:creationId xmlns:p14="http://schemas.microsoft.com/office/powerpoint/2010/main" val="450067243"/>
      </p:ext>
    </p:extLst>
  </p:cSld>
  <p:clrMapOvr>
    <a:masterClrMapping/>
  </p:clrMapOvr>
  <p:transition spd="slow" advClick="0">
    <p:strips dir="rd"/>
  </p:transition>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B9A5D8E-A0D1-4747-AB12-EB02354EFD20}"/>
              </a:ext>
            </a:extLst>
          </p:cNvPr>
          <p:cNvSpPr txBox="1">
            <a:spLocks/>
          </p:cNvSpPr>
          <p:nvPr/>
        </p:nvSpPr>
        <p:spPr>
          <a:xfrm>
            <a:off x="1942825" y="452965"/>
            <a:ext cx="8153949" cy="763600"/>
          </a:xfrm>
          <a:prstGeom prst="rect">
            <a:avLst/>
          </a:prstGeom>
        </p:spPr>
        <p:txBody>
          <a:bodyPr>
            <a:norm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914400"/>
            <a:r>
              <a:rPr lang="en-US" kern="0" dirty="0" err="1">
                <a:latin typeface="Fjalla One" panose="02000506040000020004" pitchFamily="2" charset="0"/>
              </a:rPr>
              <a:t>Ilustrasi</a:t>
            </a:r>
            <a:r>
              <a:rPr lang="en-US" kern="0" dirty="0">
                <a:latin typeface="Fjalla One" panose="02000506040000020004" pitchFamily="2" charset="0"/>
              </a:rPr>
              <a:t> </a:t>
            </a:r>
            <a:r>
              <a:rPr lang="en-US" kern="0" dirty="0" err="1">
                <a:latin typeface="Fjalla One" panose="02000506040000020004" pitchFamily="2" charset="0"/>
              </a:rPr>
              <a:t>Revalution</a:t>
            </a:r>
            <a:r>
              <a:rPr lang="en-US" kern="0" dirty="0">
                <a:latin typeface="Fjalla One" panose="02000506040000020004" pitchFamily="2" charset="0"/>
              </a:rPr>
              <a:t> Model - </a:t>
            </a:r>
            <a:r>
              <a:rPr lang="en-US" kern="0" dirty="0" err="1">
                <a:latin typeface="Fjalla One" panose="02000506040000020004" pitchFamily="2" charset="0"/>
              </a:rPr>
              <a:t>Eliminasi</a:t>
            </a:r>
            <a:endParaRPr lang="id-ID" kern="0" dirty="0">
              <a:latin typeface="Fjalla One" panose="02000506040000020004" pitchFamily="2" charset="0"/>
            </a:endParaRPr>
          </a:p>
        </p:txBody>
      </p:sp>
      <p:sp>
        <p:nvSpPr>
          <p:cNvPr id="6" name="Rectangle 6">
            <a:extLst>
              <a:ext uri="{FF2B5EF4-FFF2-40B4-BE49-F238E27FC236}">
                <a16:creationId xmlns:a16="http://schemas.microsoft.com/office/drawing/2014/main" id="{7767B5C8-8A65-46C5-92C3-44CE5C2682FF}"/>
              </a:ext>
            </a:extLst>
          </p:cNvPr>
          <p:cNvSpPr>
            <a:spLocks noChangeArrowheads="1"/>
          </p:cNvSpPr>
          <p:nvPr/>
        </p:nvSpPr>
        <p:spPr bwMode="auto">
          <a:xfrm>
            <a:off x="1733413" y="2046554"/>
            <a:ext cx="8725174" cy="1212135"/>
          </a:xfrm>
          <a:prstGeom prst="rect">
            <a:avLst/>
          </a:prstGeom>
          <a:solidFill>
            <a:schemeClr val="accent1">
              <a:lumMod val="40000"/>
              <a:lumOff val="60000"/>
            </a:schemeClr>
          </a:solidFill>
          <a:ln w="9525">
            <a:noFill/>
            <a:miter lim="800000"/>
            <a:headEnd/>
            <a:tailEnd/>
          </a:ln>
        </p:spPr>
        <p:txBody>
          <a:bodyPr/>
          <a:lstStyle/>
          <a:p>
            <a:pPr>
              <a:lnSpc>
                <a:spcPct val="90000"/>
              </a:lnSpc>
              <a:tabLst>
                <a:tab pos="1795463" algn="l"/>
                <a:tab pos="2598738" algn="l"/>
                <a:tab pos="5291138" algn="l"/>
                <a:tab pos="6815138" algn="l"/>
              </a:tabLst>
            </a:pPr>
            <a:r>
              <a:rPr lang="en-GB" sz="2000" dirty="0">
                <a:latin typeface="Calibri" panose="020F0502020204030204" pitchFamily="34" charset="0"/>
                <a:cs typeface="Calibri" panose="020F0502020204030204" pitchFamily="34" charset="0"/>
              </a:rPr>
              <a:t>1/1/</a:t>
            </a:r>
            <a:r>
              <a:rPr lang="id-ID" sz="2000" dirty="0">
                <a:latin typeface="Calibri" panose="020F0502020204030204" pitchFamily="34" charset="0"/>
                <a:cs typeface="Calibri" panose="020F0502020204030204" pitchFamily="34" charset="0"/>
              </a:rPr>
              <a:t> 2012 </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Aset</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tetap</a:t>
            </a:r>
            <a:r>
              <a:rPr lang="en-GB" sz="2000" dirty="0">
                <a:latin typeface="Calibri" panose="020F0502020204030204" pitchFamily="34" charset="0"/>
                <a:cs typeface="Calibri" panose="020F0502020204030204" pitchFamily="34" charset="0"/>
              </a:rPr>
              <a:t>	</a:t>
            </a:r>
            <a:r>
              <a:rPr lang="id-ID" sz="2000" dirty="0">
                <a:latin typeface="Calibri" panose="020F0502020204030204" pitchFamily="34" charset="0"/>
                <a:cs typeface="Calibri" panose="020F0502020204030204" pitchFamily="34" charset="0"/>
              </a:rPr>
              <a:t>4</a:t>
            </a:r>
            <a:r>
              <a:rPr lang="en-GB" sz="2000" dirty="0">
                <a:latin typeface="Calibri" panose="020F0502020204030204" pitchFamily="34" charset="0"/>
                <a:cs typeface="Calibri" panose="020F0502020204030204" pitchFamily="34" charset="0"/>
              </a:rPr>
              <a:t>.000,000</a:t>
            </a:r>
          </a:p>
          <a:p>
            <a:pPr>
              <a:lnSpc>
                <a:spcPct val="90000"/>
              </a:lnSpc>
              <a:tabLst>
                <a:tab pos="1795463" algn="l"/>
                <a:tab pos="2598738" algn="l"/>
                <a:tab pos="5291138" algn="l"/>
                <a:tab pos="6815138" algn="l"/>
              </a:tabLst>
            </a:pPr>
            <a:r>
              <a:rPr lang="en-GB" sz="2000" dirty="0">
                <a:latin typeface="Calibri" panose="020F0502020204030204" pitchFamily="34" charset="0"/>
                <a:cs typeface="Calibri" panose="020F0502020204030204" pitchFamily="34" charset="0"/>
              </a:rPr>
              <a:t>		Kas 		</a:t>
            </a:r>
            <a:r>
              <a:rPr lang="id-ID" sz="2000" dirty="0">
                <a:latin typeface="Calibri" panose="020F0502020204030204" pitchFamily="34" charset="0"/>
                <a:cs typeface="Calibri" panose="020F0502020204030204" pitchFamily="34" charset="0"/>
              </a:rPr>
              <a:t>4</a:t>
            </a:r>
            <a:r>
              <a:rPr lang="en-GB" sz="2000" dirty="0">
                <a:latin typeface="Calibri" panose="020F0502020204030204" pitchFamily="34" charset="0"/>
                <a:cs typeface="Calibri" panose="020F0502020204030204" pitchFamily="34" charset="0"/>
              </a:rPr>
              <a:t>.000,000</a:t>
            </a:r>
          </a:p>
          <a:p>
            <a:pPr>
              <a:lnSpc>
                <a:spcPct val="90000"/>
              </a:lnSpc>
              <a:spcBef>
                <a:spcPts val="300"/>
              </a:spcBef>
              <a:tabLst>
                <a:tab pos="1795463" algn="l"/>
                <a:tab pos="2598738" algn="l"/>
                <a:tab pos="5291138" algn="l"/>
                <a:tab pos="6815138" algn="l"/>
              </a:tabLst>
            </a:pPr>
            <a:r>
              <a:rPr lang="en-GB" sz="2000" dirty="0">
                <a:latin typeface="Calibri" panose="020F0502020204030204" pitchFamily="34" charset="0"/>
                <a:cs typeface="Calibri" panose="020F0502020204030204" pitchFamily="34" charset="0"/>
              </a:rPr>
              <a:t>31/12/</a:t>
            </a:r>
            <a:r>
              <a:rPr lang="id-ID" sz="2000" dirty="0">
                <a:latin typeface="Calibri" panose="020F0502020204030204" pitchFamily="34" charset="0"/>
                <a:cs typeface="Calibri" panose="020F0502020204030204" pitchFamily="34" charset="0"/>
              </a:rPr>
              <a:t> 2012 </a:t>
            </a:r>
            <a:r>
              <a:rPr lang="en-GB" sz="2000" dirty="0">
                <a:latin typeface="Calibri" panose="020F0502020204030204" pitchFamily="34" charset="0"/>
                <a:cs typeface="Calibri" panose="020F0502020204030204" pitchFamily="34" charset="0"/>
              </a:rPr>
              <a:t>	Beban </a:t>
            </a:r>
            <a:r>
              <a:rPr lang="en-GB" sz="2000" dirty="0" err="1">
                <a:latin typeface="Calibri" panose="020F0502020204030204" pitchFamily="34" charset="0"/>
                <a:cs typeface="Calibri" panose="020F0502020204030204" pitchFamily="34" charset="0"/>
              </a:rPr>
              <a:t>Penyusutan</a:t>
            </a:r>
            <a:r>
              <a:rPr lang="en-GB" sz="2000" dirty="0">
                <a:latin typeface="Calibri" panose="020F0502020204030204" pitchFamily="34" charset="0"/>
                <a:cs typeface="Calibri" panose="020F0502020204030204" pitchFamily="34" charset="0"/>
              </a:rPr>
              <a:t>	</a:t>
            </a:r>
            <a:r>
              <a:rPr lang="id-ID" sz="2000" dirty="0">
                <a:latin typeface="Calibri" panose="020F0502020204030204" pitchFamily="34" charset="0"/>
                <a:cs typeface="Calibri" panose="020F0502020204030204" pitchFamily="34" charset="0"/>
              </a:rPr>
              <a:t>8</a:t>
            </a:r>
            <a:r>
              <a:rPr lang="en-GB" sz="2000" dirty="0">
                <a:latin typeface="Calibri" panose="020F0502020204030204" pitchFamily="34" charset="0"/>
                <a:cs typeface="Calibri" panose="020F0502020204030204" pitchFamily="34" charset="0"/>
              </a:rPr>
              <a:t>00.000</a:t>
            </a:r>
          </a:p>
          <a:p>
            <a:pPr>
              <a:lnSpc>
                <a:spcPct val="90000"/>
              </a:lnSpc>
              <a:tabLst>
                <a:tab pos="1795463" algn="l"/>
                <a:tab pos="2598738" algn="l"/>
                <a:tab pos="5291138" algn="l"/>
                <a:tab pos="6815138" algn="l"/>
              </a:tabLst>
            </a:pP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Akumulasi</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Penyusutan</a:t>
            </a:r>
            <a:r>
              <a:rPr lang="en-GB" sz="2000" dirty="0">
                <a:latin typeface="Calibri" panose="020F0502020204030204" pitchFamily="34" charset="0"/>
                <a:cs typeface="Calibri" panose="020F0502020204030204" pitchFamily="34" charset="0"/>
              </a:rPr>
              <a:t>		</a:t>
            </a:r>
            <a:r>
              <a:rPr lang="id-ID" sz="2000" dirty="0">
                <a:latin typeface="Calibri" panose="020F0502020204030204" pitchFamily="34" charset="0"/>
                <a:cs typeface="Calibri" panose="020F0502020204030204" pitchFamily="34" charset="0"/>
              </a:rPr>
              <a:t>8</a:t>
            </a:r>
            <a:r>
              <a:rPr lang="en-GB" sz="2000" dirty="0">
                <a:latin typeface="Calibri" panose="020F0502020204030204" pitchFamily="34" charset="0"/>
                <a:cs typeface="Calibri" panose="020F0502020204030204" pitchFamily="34" charset="0"/>
              </a:rPr>
              <a:t>00.000</a:t>
            </a:r>
          </a:p>
        </p:txBody>
      </p:sp>
      <p:sp>
        <p:nvSpPr>
          <p:cNvPr id="8" name="Slide Number Placeholder 1">
            <a:extLst>
              <a:ext uri="{FF2B5EF4-FFF2-40B4-BE49-F238E27FC236}">
                <a16:creationId xmlns:a16="http://schemas.microsoft.com/office/drawing/2014/main" id="{E857486B-FE38-4B4D-A392-2918ADAF42E0}"/>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29</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
        <p:nvSpPr>
          <p:cNvPr id="9" name="Rectangle 6">
            <a:extLst>
              <a:ext uri="{FF2B5EF4-FFF2-40B4-BE49-F238E27FC236}">
                <a16:creationId xmlns:a16="http://schemas.microsoft.com/office/drawing/2014/main" id="{67CC467B-A8FB-4787-AA83-2A1F49F8C94B}"/>
              </a:ext>
            </a:extLst>
          </p:cNvPr>
          <p:cNvSpPr>
            <a:spLocks noChangeArrowheads="1"/>
          </p:cNvSpPr>
          <p:nvPr/>
        </p:nvSpPr>
        <p:spPr bwMode="auto">
          <a:xfrm>
            <a:off x="1460106" y="3901528"/>
            <a:ext cx="8998481" cy="1789754"/>
          </a:xfrm>
          <a:prstGeom prst="rect">
            <a:avLst/>
          </a:prstGeom>
          <a:solidFill>
            <a:schemeClr val="accent2">
              <a:lumMod val="40000"/>
              <a:lumOff val="60000"/>
            </a:schemeClr>
          </a:solidFill>
          <a:ln w="9525">
            <a:noFill/>
            <a:miter lim="800000"/>
            <a:headEnd/>
            <a:tailEnd/>
          </a:ln>
        </p:spPr>
        <p:txBody>
          <a:bodyPr/>
          <a:lstStyle/>
          <a:p>
            <a:pPr>
              <a:lnSpc>
                <a:spcPct val="90000"/>
              </a:lnSpc>
              <a:spcAft>
                <a:spcPts val="600"/>
              </a:spcAft>
              <a:tabLst>
                <a:tab pos="1795463" algn="l"/>
                <a:tab pos="2598738" algn="l"/>
                <a:tab pos="5291138" algn="l"/>
                <a:tab pos="6815138" algn="l"/>
              </a:tabLst>
            </a:pPr>
            <a:r>
              <a:rPr lang="en-US" sz="2000" dirty="0">
                <a:latin typeface="Calibri" panose="020F0502020204030204" pitchFamily="34" charset="0"/>
                <a:cs typeface="Calibri" panose="020F0502020204030204" pitchFamily="34" charset="0"/>
              </a:rPr>
              <a:t>Jika </a:t>
            </a:r>
            <a:r>
              <a:rPr lang="en-US" sz="2000" dirty="0" err="1">
                <a:latin typeface="Calibri" panose="020F0502020204030204" pitchFamily="34" charset="0"/>
                <a:cs typeface="Calibri" panose="020F0502020204030204" pitchFamily="34" charset="0"/>
              </a:rPr>
              <a:t>hasil</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revaluasi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adalah</a:t>
            </a:r>
            <a:r>
              <a:rPr lang="en-US" sz="2000" dirty="0">
                <a:latin typeface="Calibri" panose="020F0502020204030204" pitchFamily="34" charset="0"/>
                <a:cs typeface="Calibri" panose="020F0502020204030204" pitchFamily="34" charset="0"/>
              </a:rPr>
              <a:t> 3.600.000</a:t>
            </a:r>
            <a:endParaRPr lang="en-GB" sz="2000" dirty="0">
              <a:latin typeface="Calibri" panose="020F0502020204030204" pitchFamily="34" charset="0"/>
              <a:cs typeface="Calibri" panose="020F0502020204030204" pitchFamily="34" charset="0"/>
            </a:endParaRPr>
          </a:p>
          <a:p>
            <a:pPr indent="19050" defTabSz="914400"/>
            <a:r>
              <a:rPr lang="en-US" sz="2000" kern="0" dirty="0">
                <a:solidFill>
                  <a:srgbClr val="C00000"/>
                </a:solidFill>
                <a:latin typeface="Calibri" panose="020F0502020204030204" pitchFamily="34" charset="0"/>
                <a:cs typeface="Calibri" panose="020F0502020204030204" pitchFamily="34" charset="0"/>
              </a:rPr>
              <a:t>Dr - </a:t>
            </a:r>
            <a:r>
              <a:rPr lang="en-US" sz="2000" kern="0" dirty="0" err="1">
                <a:solidFill>
                  <a:srgbClr val="C00000"/>
                </a:solidFill>
                <a:latin typeface="Calibri" panose="020F0502020204030204" pitchFamily="34" charset="0"/>
                <a:cs typeface="Calibri" panose="020F0502020204030204" pitchFamily="34" charset="0"/>
              </a:rPr>
              <a:t>Akumulasi</a:t>
            </a:r>
            <a:r>
              <a:rPr lang="en-US" sz="2000" kern="0" dirty="0">
                <a:solidFill>
                  <a:srgbClr val="C00000"/>
                </a:solidFill>
                <a:latin typeface="Calibri" panose="020F0502020204030204" pitchFamily="34" charset="0"/>
                <a:cs typeface="Calibri" panose="020F0502020204030204" pitchFamily="34" charset="0"/>
              </a:rPr>
              <a:t> </a:t>
            </a:r>
            <a:r>
              <a:rPr lang="en-US" sz="2000" kern="0" dirty="0" err="1">
                <a:solidFill>
                  <a:srgbClr val="C00000"/>
                </a:solidFill>
                <a:latin typeface="Calibri" panose="020F0502020204030204" pitchFamily="34" charset="0"/>
                <a:cs typeface="Calibri" panose="020F0502020204030204" pitchFamily="34" charset="0"/>
              </a:rPr>
              <a:t>Penyusutan</a:t>
            </a:r>
            <a:r>
              <a:rPr lang="en-US" sz="2000" kern="0" dirty="0">
                <a:solidFill>
                  <a:srgbClr val="C00000"/>
                </a:solidFill>
                <a:latin typeface="Calibri" panose="020F0502020204030204" pitchFamily="34" charset="0"/>
                <a:cs typeface="Calibri" panose="020F0502020204030204" pitchFamily="34" charset="0"/>
              </a:rPr>
              <a:t>		6.0</a:t>
            </a:r>
            <a:r>
              <a:rPr lang="id-ID" sz="2000" kern="0" dirty="0">
                <a:solidFill>
                  <a:srgbClr val="C00000"/>
                </a:solidFill>
                <a:latin typeface="Calibri" panose="020F0502020204030204" pitchFamily="34" charset="0"/>
                <a:cs typeface="Calibri" panose="020F0502020204030204" pitchFamily="34" charset="0"/>
              </a:rPr>
              <a:t>0</a:t>
            </a:r>
            <a:r>
              <a:rPr lang="en-US" sz="2000" kern="0" dirty="0">
                <a:solidFill>
                  <a:srgbClr val="C00000"/>
                </a:solidFill>
                <a:latin typeface="Calibri" panose="020F0502020204030204" pitchFamily="34" charset="0"/>
                <a:cs typeface="Calibri" panose="020F0502020204030204" pitchFamily="34" charset="0"/>
              </a:rPr>
              <a:t>0.000</a:t>
            </a:r>
          </a:p>
          <a:p>
            <a:pPr indent="19050" defTabSz="914400"/>
            <a:r>
              <a:rPr lang="en-US" sz="2000" kern="0" dirty="0">
                <a:solidFill>
                  <a:srgbClr val="C00000"/>
                </a:solidFill>
                <a:latin typeface="Calibri" panose="020F0502020204030204" pitchFamily="34" charset="0"/>
                <a:cs typeface="Calibri" panose="020F0502020204030204" pitchFamily="34" charset="0"/>
              </a:rPr>
              <a:t>     Cr – </a:t>
            </a:r>
            <a:r>
              <a:rPr lang="en-US" sz="2000" kern="0" dirty="0" err="1">
                <a:solidFill>
                  <a:srgbClr val="C00000"/>
                </a:solidFill>
                <a:latin typeface="Calibri" panose="020F0502020204030204" pitchFamily="34" charset="0"/>
                <a:cs typeface="Calibri" panose="020F0502020204030204" pitchFamily="34" charset="0"/>
              </a:rPr>
              <a:t>Aset</a:t>
            </a:r>
            <a:r>
              <a:rPr lang="en-US" sz="2000" kern="0" dirty="0">
                <a:solidFill>
                  <a:srgbClr val="C00000"/>
                </a:solidFill>
                <a:latin typeface="Calibri" panose="020F0502020204030204" pitchFamily="34" charset="0"/>
                <a:cs typeface="Calibri" panose="020F0502020204030204" pitchFamily="34" charset="0"/>
              </a:rPr>
              <a:t> </a:t>
            </a:r>
            <a:r>
              <a:rPr lang="en-US" sz="2000" kern="0" dirty="0" err="1">
                <a:solidFill>
                  <a:srgbClr val="C00000"/>
                </a:solidFill>
                <a:latin typeface="Calibri" panose="020F0502020204030204" pitchFamily="34" charset="0"/>
                <a:cs typeface="Calibri" panose="020F0502020204030204" pitchFamily="34" charset="0"/>
              </a:rPr>
              <a:t>Tetap</a:t>
            </a:r>
            <a:r>
              <a:rPr lang="en-US" sz="2000" kern="0" dirty="0">
                <a:solidFill>
                  <a:srgbClr val="C00000"/>
                </a:solidFill>
                <a:latin typeface="Calibri" panose="020F0502020204030204" pitchFamily="34" charset="0"/>
                <a:cs typeface="Calibri" panose="020F0502020204030204" pitchFamily="34" charset="0"/>
              </a:rPr>
              <a:t>					6</a:t>
            </a:r>
            <a:r>
              <a:rPr lang="id-ID" sz="2000" kern="0" dirty="0">
                <a:solidFill>
                  <a:srgbClr val="C00000"/>
                </a:solidFill>
                <a:latin typeface="Calibri" panose="020F0502020204030204" pitchFamily="34" charset="0"/>
                <a:cs typeface="Calibri" panose="020F0502020204030204" pitchFamily="34" charset="0"/>
              </a:rPr>
              <a:t>.</a:t>
            </a:r>
            <a:r>
              <a:rPr lang="en-US" sz="2000" kern="0" dirty="0">
                <a:solidFill>
                  <a:srgbClr val="C00000"/>
                </a:solidFill>
                <a:latin typeface="Calibri" panose="020F0502020204030204" pitchFamily="34" charset="0"/>
                <a:cs typeface="Calibri" panose="020F0502020204030204" pitchFamily="34" charset="0"/>
              </a:rPr>
              <a:t>0</a:t>
            </a:r>
            <a:r>
              <a:rPr lang="id-ID" sz="2000" kern="0" dirty="0">
                <a:solidFill>
                  <a:srgbClr val="C00000"/>
                </a:solidFill>
                <a:latin typeface="Calibri" panose="020F0502020204030204" pitchFamily="34" charset="0"/>
                <a:cs typeface="Calibri" panose="020F0502020204030204" pitchFamily="34" charset="0"/>
              </a:rPr>
              <a:t>0</a:t>
            </a:r>
            <a:r>
              <a:rPr lang="en-US" sz="2000" kern="0" dirty="0">
                <a:solidFill>
                  <a:srgbClr val="C00000"/>
                </a:solidFill>
                <a:latin typeface="Calibri" panose="020F0502020204030204" pitchFamily="34" charset="0"/>
                <a:cs typeface="Calibri" panose="020F0502020204030204" pitchFamily="34" charset="0"/>
              </a:rPr>
              <a:t>0.000</a:t>
            </a:r>
          </a:p>
          <a:p>
            <a:pPr indent="19050" defTabSz="914400"/>
            <a:r>
              <a:rPr lang="en-US" sz="2000" kern="0" dirty="0">
                <a:solidFill>
                  <a:srgbClr val="C00000"/>
                </a:solidFill>
                <a:latin typeface="Calibri" panose="020F0502020204030204" pitchFamily="34" charset="0"/>
                <a:cs typeface="Calibri" panose="020F0502020204030204" pitchFamily="34" charset="0"/>
              </a:rPr>
              <a:t>Dr – </a:t>
            </a:r>
            <a:r>
              <a:rPr lang="en-US" sz="2000" kern="0" dirty="0" err="1">
                <a:solidFill>
                  <a:srgbClr val="C00000"/>
                </a:solidFill>
                <a:latin typeface="Calibri" panose="020F0502020204030204" pitchFamily="34" charset="0"/>
                <a:cs typeface="Calibri" panose="020F0502020204030204" pitchFamily="34" charset="0"/>
              </a:rPr>
              <a:t>Rugi</a:t>
            </a:r>
            <a:r>
              <a:rPr lang="en-US" sz="2000" kern="0" dirty="0">
                <a:solidFill>
                  <a:srgbClr val="C00000"/>
                </a:solidFill>
                <a:latin typeface="Calibri" panose="020F0502020204030204" pitchFamily="34" charset="0"/>
                <a:cs typeface="Calibri" panose="020F0502020204030204" pitchFamily="34" charset="0"/>
              </a:rPr>
              <a:t> </a:t>
            </a:r>
            <a:r>
              <a:rPr lang="en-US" sz="2000" kern="0" dirty="0" err="1">
                <a:solidFill>
                  <a:srgbClr val="C00000"/>
                </a:solidFill>
                <a:latin typeface="Calibri" panose="020F0502020204030204" pitchFamily="34" charset="0"/>
                <a:cs typeface="Calibri" panose="020F0502020204030204" pitchFamily="34" charset="0"/>
              </a:rPr>
              <a:t>Penurunan</a:t>
            </a:r>
            <a:r>
              <a:rPr lang="en-US" sz="2000" kern="0" dirty="0">
                <a:solidFill>
                  <a:srgbClr val="C00000"/>
                </a:solidFill>
                <a:latin typeface="Calibri" panose="020F0502020204030204" pitchFamily="34" charset="0"/>
                <a:cs typeface="Calibri" panose="020F0502020204030204" pitchFamily="34" charset="0"/>
              </a:rPr>
              <a:t> Nilai			400.000</a:t>
            </a:r>
          </a:p>
          <a:p>
            <a:pPr>
              <a:lnSpc>
                <a:spcPct val="90000"/>
              </a:lnSpc>
              <a:spcAft>
                <a:spcPts val="600"/>
              </a:spcAft>
              <a:tabLst>
                <a:tab pos="1795463" algn="l"/>
                <a:tab pos="2598738" algn="l"/>
                <a:tab pos="5291138" algn="l"/>
                <a:tab pos="6632575" algn="l"/>
                <a:tab pos="6815138" algn="l"/>
              </a:tabLst>
            </a:pPr>
            <a:r>
              <a:rPr lang="en-US" sz="2000" kern="0" dirty="0">
                <a:solidFill>
                  <a:srgbClr val="C00000"/>
                </a:solidFill>
                <a:latin typeface="Calibri" panose="020F0502020204030204" pitchFamily="34" charset="0"/>
                <a:cs typeface="Calibri" panose="020F0502020204030204" pitchFamily="34" charset="0"/>
              </a:rPr>
              <a:t>     Cr – </a:t>
            </a:r>
            <a:r>
              <a:rPr lang="en-US" sz="2000" kern="0" dirty="0" err="1">
                <a:solidFill>
                  <a:srgbClr val="C00000"/>
                </a:solidFill>
                <a:latin typeface="Calibri" panose="020F0502020204030204" pitchFamily="34" charset="0"/>
                <a:cs typeface="Calibri" panose="020F0502020204030204" pitchFamily="34" charset="0"/>
              </a:rPr>
              <a:t>Aset</a:t>
            </a:r>
            <a:r>
              <a:rPr lang="en-US" sz="2000" kern="0" dirty="0">
                <a:solidFill>
                  <a:srgbClr val="C00000"/>
                </a:solidFill>
                <a:latin typeface="Calibri" panose="020F0502020204030204" pitchFamily="34" charset="0"/>
                <a:cs typeface="Calibri" panose="020F0502020204030204" pitchFamily="34" charset="0"/>
              </a:rPr>
              <a:t> </a:t>
            </a:r>
            <a:r>
              <a:rPr lang="en-US" sz="2000" kern="0" dirty="0" err="1">
                <a:solidFill>
                  <a:srgbClr val="C00000"/>
                </a:solidFill>
                <a:latin typeface="Calibri" panose="020F0502020204030204" pitchFamily="34" charset="0"/>
                <a:cs typeface="Calibri" panose="020F0502020204030204" pitchFamily="34" charset="0"/>
              </a:rPr>
              <a:t>Tetap</a:t>
            </a:r>
            <a:r>
              <a:rPr lang="en-US" sz="2000" kern="0" dirty="0">
                <a:solidFill>
                  <a:srgbClr val="C00000"/>
                </a:solidFill>
                <a:latin typeface="Calibri" panose="020F0502020204030204" pitchFamily="34" charset="0"/>
                <a:cs typeface="Calibri" panose="020F0502020204030204" pitchFamily="34" charset="0"/>
              </a:rPr>
              <a:t>		 	400.000</a:t>
            </a:r>
          </a:p>
          <a:p>
            <a:pPr indent="19050" defTabSz="914400"/>
            <a:endParaRPr lang="en-GB" sz="2000"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D28F75C3-90B7-4627-A178-BA303CCB2DF8}"/>
              </a:ext>
            </a:extLst>
          </p:cNvPr>
          <p:cNvSpPr>
            <a:spLocks noChangeArrowheads="1"/>
          </p:cNvSpPr>
          <p:nvPr/>
        </p:nvSpPr>
        <p:spPr bwMode="auto">
          <a:xfrm>
            <a:off x="1460106" y="1166718"/>
            <a:ext cx="8998481" cy="2382394"/>
          </a:xfrm>
          <a:prstGeom prst="rect">
            <a:avLst/>
          </a:prstGeom>
          <a:solidFill>
            <a:schemeClr val="accent6">
              <a:lumMod val="40000"/>
              <a:lumOff val="60000"/>
            </a:schemeClr>
          </a:solidFill>
          <a:ln w="9525">
            <a:noFill/>
            <a:miter lim="800000"/>
            <a:headEnd/>
            <a:tailEnd/>
          </a:ln>
          <a:effectLst>
            <a:outerShdw dist="63500" dir="3187806" algn="ctr" rotWithShape="0">
              <a:schemeClr val="bg2"/>
            </a:outerShdw>
          </a:effectLst>
        </p:spPr>
        <p:txBody>
          <a:bodyPr/>
          <a:lstStyle/>
          <a:p>
            <a:pPr algn="just" defTabSz="914400"/>
            <a:r>
              <a:rPr lang="en-US" sz="2000" kern="0" dirty="0" err="1">
                <a:latin typeface="Calibri" panose="020F0502020204030204" pitchFamily="34" charset="0"/>
                <a:cs typeface="Calibri" panose="020F0502020204030204" pitchFamily="34" charset="0"/>
              </a:rPr>
              <a:t>Aset</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tetap</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dengan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biaya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perolehan</a:t>
            </a:r>
            <a:r>
              <a:rPr lang="en-US" sz="2000" kern="0" dirty="0">
                <a:latin typeface="Calibri" panose="020F0502020204030204" pitchFamily="34" charset="0"/>
                <a:cs typeface="Calibri" panose="020F0502020204030204" pitchFamily="34" charset="0"/>
              </a:rPr>
              <a:t> Rp 10.000.000 dan </a:t>
            </a:r>
            <a:r>
              <a:rPr lang="en-US" sz="2000" kern="0" dirty="0" err="1">
                <a:latin typeface="Calibri" panose="020F0502020204030204" pitchFamily="34" charset="0"/>
                <a:cs typeface="Calibri" panose="020F0502020204030204" pitchFamily="34" charset="0"/>
              </a:rPr>
              <a:t>akumulasi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penyusutan</a:t>
            </a:r>
            <a:r>
              <a:rPr lang="en-US" sz="2000" kern="0" dirty="0">
                <a:latin typeface="Calibri" panose="020F0502020204030204" pitchFamily="34" charset="0"/>
                <a:cs typeface="Calibri" panose="020F0502020204030204" pitchFamily="34" charset="0"/>
              </a:rPr>
              <a:t> Rp 6</a:t>
            </a:r>
            <a:r>
              <a:rPr lang="id-ID" sz="2000" kern="0" dirty="0">
                <a:latin typeface="Calibri" panose="020F0502020204030204" pitchFamily="34" charset="0"/>
                <a:cs typeface="Calibri" panose="020F0502020204030204" pitchFamily="34" charset="0"/>
              </a:rPr>
              <a:t>.0</a:t>
            </a:r>
            <a:r>
              <a:rPr lang="en-US" sz="2000" kern="0" dirty="0">
                <a:latin typeface="Calibri" panose="020F0502020204030204" pitchFamily="34" charset="0"/>
                <a:cs typeface="Calibri" panose="020F0502020204030204" pitchFamily="34" charset="0"/>
              </a:rPr>
              <a:t>00.000 </a:t>
            </a:r>
            <a:r>
              <a:rPr lang="en-US" sz="2000" kern="0" dirty="0" err="1">
                <a:latin typeface="Calibri" panose="020F0502020204030204" pitchFamily="34" charset="0"/>
                <a:cs typeface="Calibri" panose="020F0502020204030204" pitchFamily="34" charset="0"/>
              </a:rPr>
              <a:t>dilakukan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revaluasi</a:t>
            </a:r>
            <a:r>
              <a:rPr lang="en-US" sz="2000" kern="0" dirty="0">
                <a:latin typeface="Calibri" panose="020F0502020204030204" pitchFamily="34" charset="0"/>
                <a:cs typeface="Calibri" panose="020F0502020204030204" pitchFamily="34" charset="0"/>
              </a:rPr>
              <a:t> dan </a:t>
            </a:r>
            <a:r>
              <a:rPr lang="en-US" sz="2000" kern="0" dirty="0" err="1">
                <a:latin typeface="Calibri" panose="020F0502020204030204" pitchFamily="34" charset="0"/>
                <a:cs typeface="Calibri" panose="020F0502020204030204" pitchFamily="34" charset="0"/>
              </a:rPr>
              <a:t>menghasilkan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nilai</a:t>
            </a:r>
            <a:r>
              <a:rPr lang="en-US" sz="2000" kern="0" dirty="0">
                <a:latin typeface="Calibri" panose="020F0502020204030204" pitchFamily="34" charset="0"/>
                <a:cs typeface="Calibri" panose="020F0502020204030204" pitchFamily="34" charset="0"/>
              </a:rPr>
              <a:t> Rp 5.4</a:t>
            </a:r>
            <a:r>
              <a:rPr lang="id-ID" sz="2000" kern="0" dirty="0">
                <a:latin typeface="Calibri" panose="020F0502020204030204" pitchFamily="34" charset="0"/>
                <a:cs typeface="Calibri" panose="020F0502020204030204" pitchFamily="34" charset="0"/>
              </a:rPr>
              <a:t>0</a:t>
            </a:r>
            <a:r>
              <a:rPr lang="en-US" sz="2000" kern="0" dirty="0">
                <a:latin typeface="Calibri" panose="020F0502020204030204" pitchFamily="34" charset="0"/>
                <a:cs typeface="Calibri" panose="020F0502020204030204" pitchFamily="34" charset="0"/>
              </a:rPr>
              <a:t>0.000.</a:t>
            </a:r>
          </a:p>
          <a:p>
            <a:pPr defTabSz="914400"/>
            <a:endParaRPr lang="en-US" sz="2000" kern="0" dirty="0">
              <a:latin typeface="Calibri" panose="020F0502020204030204" pitchFamily="34" charset="0"/>
              <a:cs typeface="Calibri" panose="020F0502020204030204" pitchFamily="34" charset="0"/>
            </a:endParaRPr>
          </a:p>
          <a:p>
            <a:pPr indent="19050" defTabSz="914400"/>
            <a:r>
              <a:rPr lang="en-US" sz="2000" kern="0" dirty="0">
                <a:solidFill>
                  <a:srgbClr val="C00000"/>
                </a:solidFill>
                <a:latin typeface="Calibri" panose="020F0502020204030204" pitchFamily="34" charset="0"/>
                <a:cs typeface="Calibri" panose="020F0502020204030204" pitchFamily="34" charset="0"/>
              </a:rPr>
              <a:t>Dr - </a:t>
            </a:r>
            <a:r>
              <a:rPr lang="en-US" sz="2000" kern="0" dirty="0" err="1">
                <a:solidFill>
                  <a:srgbClr val="C00000"/>
                </a:solidFill>
                <a:latin typeface="Calibri" panose="020F0502020204030204" pitchFamily="34" charset="0"/>
                <a:cs typeface="Calibri" panose="020F0502020204030204" pitchFamily="34" charset="0"/>
              </a:rPr>
              <a:t>Akumulasi</a:t>
            </a:r>
            <a:r>
              <a:rPr lang="en-US" sz="2000" kern="0" dirty="0">
                <a:solidFill>
                  <a:srgbClr val="C00000"/>
                </a:solidFill>
                <a:latin typeface="Calibri" panose="020F0502020204030204" pitchFamily="34" charset="0"/>
                <a:cs typeface="Calibri" panose="020F0502020204030204" pitchFamily="34" charset="0"/>
              </a:rPr>
              <a:t> </a:t>
            </a:r>
            <a:r>
              <a:rPr lang="en-US" sz="2000" kern="0" dirty="0" err="1">
                <a:solidFill>
                  <a:srgbClr val="C00000"/>
                </a:solidFill>
                <a:latin typeface="Calibri" panose="020F0502020204030204" pitchFamily="34" charset="0"/>
                <a:cs typeface="Calibri" panose="020F0502020204030204" pitchFamily="34" charset="0"/>
              </a:rPr>
              <a:t>Penyusutan</a:t>
            </a:r>
            <a:r>
              <a:rPr lang="en-US" sz="2000" kern="0" dirty="0">
                <a:solidFill>
                  <a:srgbClr val="C00000"/>
                </a:solidFill>
                <a:latin typeface="Calibri" panose="020F0502020204030204" pitchFamily="34" charset="0"/>
                <a:cs typeface="Calibri" panose="020F0502020204030204" pitchFamily="34" charset="0"/>
              </a:rPr>
              <a:t>		6.0</a:t>
            </a:r>
            <a:r>
              <a:rPr lang="id-ID" sz="2000" kern="0" dirty="0">
                <a:solidFill>
                  <a:srgbClr val="C00000"/>
                </a:solidFill>
                <a:latin typeface="Calibri" panose="020F0502020204030204" pitchFamily="34" charset="0"/>
                <a:cs typeface="Calibri" panose="020F0502020204030204" pitchFamily="34" charset="0"/>
              </a:rPr>
              <a:t>0</a:t>
            </a:r>
            <a:r>
              <a:rPr lang="en-US" sz="2000" kern="0" dirty="0">
                <a:solidFill>
                  <a:srgbClr val="C00000"/>
                </a:solidFill>
                <a:latin typeface="Calibri" panose="020F0502020204030204" pitchFamily="34" charset="0"/>
                <a:cs typeface="Calibri" panose="020F0502020204030204" pitchFamily="34" charset="0"/>
              </a:rPr>
              <a:t>0.000</a:t>
            </a:r>
          </a:p>
          <a:p>
            <a:pPr indent="19050" defTabSz="914400"/>
            <a:r>
              <a:rPr lang="en-US" sz="2000" kern="0" dirty="0">
                <a:solidFill>
                  <a:srgbClr val="C00000"/>
                </a:solidFill>
                <a:latin typeface="Calibri" panose="020F0502020204030204" pitchFamily="34" charset="0"/>
                <a:cs typeface="Calibri" panose="020F0502020204030204" pitchFamily="34" charset="0"/>
              </a:rPr>
              <a:t>     Cr – </a:t>
            </a:r>
            <a:r>
              <a:rPr lang="en-US" sz="2000" kern="0" dirty="0" err="1">
                <a:solidFill>
                  <a:srgbClr val="C00000"/>
                </a:solidFill>
                <a:latin typeface="Calibri" panose="020F0502020204030204" pitchFamily="34" charset="0"/>
                <a:cs typeface="Calibri" panose="020F0502020204030204" pitchFamily="34" charset="0"/>
              </a:rPr>
              <a:t>Aset</a:t>
            </a:r>
            <a:r>
              <a:rPr lang="en-US" sz="2000" kern="0" dirty="0">
                <a:solidFill>
                  <a:srgbClr val="C00000"/>
                </a:solidFill>
                <a:latin typeface="Calibri" panose="020F0502020204030204" pitchFamily="34" charset="0"/>
                <a:cs typeface="Calibri" panose="020F0502020204030204" pitchFamily="34" charset="0"/>
              </a:rPr>
              <a:t> </a:t>
            </a:r>
            <a:r>
              <a:rPr lang="en-US" sz="2000" kern="0" dirty="0" err="1">
                <a:solidFill>
                  <a:srgbClr val="C00000"/>
                </a:solidFill>
                <a:latin typeface="Calibri" panose="020F0502020204030204" pitchFamily="34" charset="0"/>
                <a:cs typeface="Calibri" panose="020F0502020204030204" pitchFamily="34" charset="0"/>
              </a:rPr>
              <a:t>Tetap</a:t>
            </a:r>
            <a:r>
              <a:rPr lang="en-US" sz="2000" kern="0" dirty="0">
                <a:solidFill>
                  <a:srgbClr val="C00000"/>
                </a:solidFill>
                <a:latin typeface="Calibri" panose="020F0502020204030204" pitchFamily="34" charset="0"/>
                <a:cs typeface="Calibri" panose="020F0502020204030204" pitchFamily="34" charset="0"/>
              </a:rPr>
              <a:t>					6</a:t>
            </a:r>
            <a:r>
              <a:rPr lang="id-ID" sz="2000" kern="0" dirty="0">
                <a:solidFill>
                  <a:srgbClr val="C00000"/>
                </a:solidFill>
                <a:latin typeface="Calibri" panose="020F0502020204030204" pitchFamily="34" charset="0"/>
                <a:cs typeface="Calibri" panose="020F0502020204030204" pitchFamily="34" charset="0"/>
              </a:rPr>
              <a:t>.</a:t>
            </a:r>
            <a:r>
              <a:rPr lang="en-US" sz="2000" kern="0" dirty="0">
                <a:solidFill>
                  <a:srgbClr val="C00000"/>
                </a:solidFill>
                <a:latin typeface="Calibri" panose="020F0502020204030204" pitchFamily="34" charset="0"/>
                <a:cs typeface="Calibri" panose="020F0502020204030204" pitchFamily="34" charset="0"/>
              </a:rPr>
              <a:t>0</a:t>
            </a:r>
            <a:r>
              <a:rPr lang="id-ID" sz="2000" kern="0" dirty="0">
                <a:solidFill>
                  <a:srgbClr val="C00000"/>
                </a:solidFill>
                <a:latin typeface="Calibri" panose="020F0502020204030204" pitchFamily="34" charset="0"/>
                <a:cs typeface="Calibri" panose="020F0502020204030204" pitchFamily="34" charset="0"/>
              </a:rPr>
              <a:t>0</a:t>
            </a:r>
            <a:r>
              <a:rPr lang="en-US" sz="2000" kern="0" dirty="0">
                <a:solidFill>
                  <a:srgbClr val="C00000"/>
                </a:solidFill>
                <a:latin typeface="Calibri" panose="020F0502020204030204" pitchFamily="34" charset="0"/>
                <a:cs typeface="Calibri" panose="020F0502020204030204" pitchFamily="34" charset="0"/>
              </a:rPr>
              <a:t>0.000</a:t>
            </a:r>
          </a:p>
          <a:p>
            <a:pPr indent="19050" defTabSz="914400"/>
            <a:r>
              <a:rPr lang="en-US" sz="2000" kern="0" dirty="0">
                <a:solidFill>
                  <a:srgbClr val="C00000"/>
                </a:solidFill>
                <a:latin typeface="Calibri" panose="020F0502020204030204" pitchFamily="34" charset="0"/>
                <a:cs typeface="Calibri" panose="020F0502020204030204" pitchFamily="34" charset="0"/>
              </a:rPr>
              <a:t>Dr – </a:t>
            </a:r>
            <a:r>
              <a:rPr lang="en-US" sz="2000" kern="0" dirty="0" err="1">
                <a:solidFill>
                  <a:srgbClr val="C00000"/>
                </a:solidFill>
                <a:latin typeface="Calibri" panose="020F0502020204030204" pitchFamily="34" charset="0"/>
                <a:cs typeface="Calibri" panose="020F0502020204030204" pitchFamily="34" charset="0"/>
              </a:rPr>
              <a:t>Aset</a:t>
            </a:r>
            <a:r>
              <a:rPr lang="en-US" sz="2000" kern="0" dirty="0">
                <a:solidFill>
                  <a:srgbClr val="C00000"/>
                </a:solidFill>
                <a:latin typeface="Calibri" panose="020F0502020204030204" pitchFamily="34" charset="0"/>
                <a:cs typeface="Calibri" panose="020F0502020204030204" pitchFamily="34" charset="0"/>
              </a:rPr>
              <a:t> </a:t>
            </a:r>
            <a:r>
              <a:rPr lang="en-US" sz="2000" kern="0" dirty="0" err="1">
                <a:solidFill>
                  <a:srgbClr val="C00000"/>
                </a:solidFill>
                <a:latin typeface="Calibri" panose="020F0502020204030204" pitchFamily="34" charset="0"/>
                <a:cs typeface="Calibri" panose="020F0502020204030204" pitchFamily="34" charset="0"/>
              </a:rPr>
              <a:t>Tetap</a:t>
            </a:r>
            <a:r>
              <a:rPr lang="en-US" sz="2000" kern="0" dirty="0">
                <a:solidFill>
                  <a:srgbClr val="C00000"/>
                </a:solidFill>
                <a:latin typeface="Calibri" panose="020F0502020204030204" pitchFamily="34" charset="0"/>
                <a:cs typeface="Calibri" panose="020F0502020204030204" pitchFamily="34" charset="0"/>
              </a:rPr>
              <a:t>				1</a:t>
            </a:r>
            <a:r>
              <a:rPr lang="id-ID" sz="2000" kern="0" dirty="0">
                <a:solidFill>
                  <a:srgbClr val="C00000"/>
                </a:solidFill>
                <a:latin typeface="Calibri" panose="020F0502020204030204" pitchFamily="34" charset="0"/>
                <a:cs typeface="Calibri" panose="020F0502020204030204" pitchFamily="34" charset="0"/>
              </a:rPr>
              <a:t>.</a:t>
            </a:r>
            <a:r>
              <a:rPr lang="en-US" sz="2000" kern="0" dirty="0">
                <a:solidFill>
                  <a:srgbClr val="C00000"/>
                </a:solidFill>
                <a:latin typeface="Calibri" panose="020F0502020204030204" pitchFamily="34" charset="0"/>
                <a:cs typeface="Calibri" panose="020F0502020204030204" pitchFamily="34" charset="0"/>
              </a:rPr>
              <a:t>400.000</a:t>
            </a:r>
          </a:p>
          <a:p>
            <a:pPr indent="19050" defTabSz="914400"/>
            <a:r>
              <a:rPr lang="en-US" sz="2000" kern="0" dirty="0">
                <a:solidFill>
                  <a:srgbClr val="C00000"/>
                </a:solidFill>
                <a:latin typeface="Calibri" panose="020F0502020204030204" pitchFamily="34" charset="0"/>
                <a:cs typeface="Calibri" panose="020F0502020204030204" pitchFamily="34" charset="0"/>
              </a:rPr>
              <a:t>     Cr – Surplus </a:t>
            </a:r>
            <a:r>
              <a:rPr lang="en-US" sz="2000" kern="0" dirty="0" err="1">
                <a:solidFill>
                  <a:srgbClr val="C00000"/>
                </a:solidFill>
                <a:latin typeface="Calibri" panose="020F0502020204030204" pitchFamily="34" charset="0"/>
                <a:cs typeface="Calibri" panose="020F0502020204030204" pitchFamily="34" charset="0"/>
              </a:rPr>
              <a:t>Revaluasi</a:t>
            </a:r>
            <a:r>
              <a:rPr lang="en-US" sz="2000" kern="0" dirty="0">
                <a:solidFill>
                  <a:srgbClr val="C00000"/>
                </a:solidFill>
                <a:latin typeface="Calibri" panose="020F0502020204030204" pitchFamily="34" charset="0"/>
                <a:cs typeface="Calibri" panose="020F0502020204030204" pitchFamily="34" charset="0"/>
              </a:rPr>
              <a:t>					</a:t>
            </a:r>
            <a:r>
              <a:rPr lang="id-ID" sz="2000" kern="0" dirty="0">
                <a:solidFill>
                  <a:srgbClr val="C00000"/>
                </a:solidFill>
                <a:latin typeface="Calibri" panose="020F0502020204030204" pitchFamily="34" charset="0"/>
                <a:cs typeface="Calibri" panose="020F0502020204030204" pitchFamily="34" charset="0"/>
              </a:rPr>
              <a:t>1.</a:t>
            </a:r>
            <a:r>
              <a:rPr lang="en-US" sz="2000" kern="0" dirty="0">
                <a:solidFill>
                  <a:srgbClr val="C00000"/>
                </a:solidFill>
                <a:latin typeface="Calibri" panose="020F0502020204030204" pitchFamily="34" charset="0"/>
                <a:cs typeface="Calibri" panose="020F0502020204030204" pitchFamily="34" charset="0"/>
              </a:rPr>
              <a:t>400.000</a:t>
            </a:r>
            <a:endParaRPr lang="en-GB"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3815188"/>
      </p:ext>
    </p:extLst>
  </p:cSld>
  <p:clrMapOvr>
    <a:masterClrMapping/>
  </p:clrMapOvr>
  <p:transition spd="slow" advClick="0">
    <p:strips dir="rd"/>
  </p:transition>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B9A5D8E-A0D1-4747-AB12-EB02354EFD20}"/>
              </a:ext>
            </a:extLst>
          </p:cNvPr>
          <p:cNvSpPr txBox="1">
            <a:spLocks/>
          </p:cNvSpPr>
          <p:nvPr/>
        </p:nvSpPr>
        <p:spPr>
          <a:xfrm>
            <a:off x="1942825" y="452965"/>
            <a:ext cx="8153949" cy="763600"/>
          </a:xfrm>
          <a:prstGeom prst="rect">
            <a:avLst/>
          </a:prstGeom>
        </p:spPr>
        <p:txBody>
          <a:bodyPr>
            <a:norm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914400"/>
            <a:r>
              <a:rPr lang="en-US" kern="0" dirty="0" err="1">
                <a:latin typeface="Fjalla One" panose="02000506040000020004" pitchFamily="2" charset="0"/>
              </a:rPr>
              <a:t>Ilustrasi</a:t>
            </a:r>
            <a:r>
              <a:rPr lang="en-US" kern="0" dirty="0">
                <a:latin typeface="Fjalla One" panose="02000506040000020004" pitchFamily="2" charset="0"/>
              </a:rPr>
              <a:t> </a:t>
            </a:r>
            <a:r>
              <a:rPr lang="en-US" kern="0" dirty="0" err="1">
                <a:latin typeface="Fjalla One" panose="02000506040000020004" pitchFamily="2" charset="0"/>
              </a:rPr>
              <a:t>Revalution</a:t>
            </a:r>
            <a:r>
              <a:rPr lang="en-US" kern="0" dirty="0">
                <a:latin typeface="Fjalla One" panose="02000506040000020004" pitchFamily="2" charset="0"/>
              </a:rPr>
              <a:t> Model - </a:t>
            </a:r>
            <a:r>
              <a:rPr lang="en-US" kern="0" dirty="0" err="1">
                <a:latin typeface="Fjalla One" panose="02000506040000020004" pitchFamily="2" charset="0"/>
              </a:rPr>
              <a:t>Eliminasi</a:t>
            </a:r>
            <a:endParaRPr lang="id-ID" kern="0" dirty="0">
              <a:latin typeface="Fjalla One" panose="02000506040000020004" pitchFamily="2" charset="0"/>
            </a:endParaRPr>
          </a:p>
        </p:txBody>
      </p:sp>
      <p:sp>
        <p:nvSpPr>
          <p:cNvPr id="8" name="Slide Number Placeholder 1">
            <a:extLst>
              <a:ext uri="{FF2B5EF4-FFF2-40B4-BE49-F238E27FC236}">
                <a16:creationId xmlns:a16="http://schemas.microsoft.com/office/drawing/2014/main" id="{E857486B-FE38-4B4D-A392-2918ADAF42E0}"/>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30</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
        <p:nvSpPr>
          <p:cNvPr id="9" name="Rectangle 6">
            <a:extLst>
              <a:ext uri="{FF2B5EF4-FFF2-40B4-BE49-F238E27FC236}">
                <a16:creationId xmlns:a16="http://schemas.microsoft.com/office/drawing/2014/main" id="{67CC467B-A8FB-4787-AA83-2A1F49F8C94B}"/>
              </a:ext>
            </a:extLst>
          </p:cNvPr>
          <p:cNvSpPr>
            <a:spLocks noChangeArrowheads="1"/>
          </p:cNvSpPr>
          <p:nvPr/>
        </p:nvSpPr>
        <p:spPr bwMode="auto">
          <a:xfrm>
            <a:off x="1520558" y="4174870"/>
            <a:ext cx="8998481" cy="2497037"/>
          </a:xfrm>
          <a:prstGeom prst="rect">
            <a:avLst/>
          </a:prstGeom>
          <a:solidFill>
            <a:schemeClr val="accent2">
              <a:lumMod val="40000"/>
              <a:lumOff val="60000"/>
            </a:schemeClr>
          </a:solidFill>
          <a:ln w="9525">
            <a:noFill/>
            <a:miter lim="800000"/>
            <a:headEnd/>
            <a:tailEnd/>
          </a:ln>
        </p:spPr>
        <p:txBody>
          <a:bodyPr/>
          <a:lstStyle/>
          <a:p>
            <a:pPr>
              <a:lnSpc>
                <a:spcPct val="90000"/>
              </a:lnSpc>
              <a:spcAft>
                <a:spcPts val="600"/>
              </a:spcAft>
              <a:tabLst>
                <a:tab pos="1795463" algn="l"/>
                <a:tab pos="2598738" algn="l"/>
                <a:tab pos="5291138" algn="l"/>
                <a:tab pos="6815138" algn="l"/>
              </a:tabLst>
            </a:pPr>
            <a:r>
              <a:rPr lang="en-US" sz="2000" kern="0" dirty="0" err="1">
                <a:latin typeface="Calibri" panose="020F0502020204030204" pitchFamily="34" charset="0"/>
                <a:cs typeface="Calibri" panose="020F0502020204030204" pitchFamily="34" charset="0"/>
              </a:rPr>
              <a:t>Aset</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tetap</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dengan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biaya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perolehan</a:t>
            </a:r>
            <a:r>
              <a:rPr lang="en-US" sz="2000" kern="0" dirty="0">
                <a:latin typeface="Calibri" panose="020F0502020204030204" pitchFamily="34" charset="0"/>
                <a:cs typeface="Calibri" panose="020F0502020204030204" pitchFamily="34" charset="0"/>
              </a:rPr>
              <a:t> 10.000.000 dan </a:t>
            </a:r>
            <a:r>
              <a:rPr lang="en-US" sz="2000" kern="0" dirty="0" err="1">
                <a:latin typeface="Calibri" panose="020F0502020204030204" pitchFamily="34" charset="0"/>
                <a:cs typeface="Calibri" panose="020F0502020204030204" pitchFamily="34" charset="0"/>
              </a:rPr>
              <a:t>akumulasi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penyusutan</a:t>
            </a:r>
            <a:r>
              <a:rPr lang="en-US" sz="2000" kern="0" dirty="0">
                <a:latin typeface="Calibri" panose="020F0502020204030204" pitchFamily="34" charset="0"/>
                <a:cs typeface="Calibri" panose="020F0502020204030204" pitchFamily="34" charset="0"/>
              </a:rPr>
              <a:t> 6</a:t>
            </a:r>
            <a:r>
              <a:rPr lang="id-ID" sz="2000" kern="0" dirty="0">
                <a:latin typeface="Calibri" panose="020F0502020204030204" pitchFamily="34" charset="0"/>
                <a:cs typeface="Calibri" panose="020F0502020204030204" pitchFamily="34" charset="0"/>
              </a:rPr>
              <a:t>.0</a:t>
            </a:r>
            <a:r>
              <a:rPr lang="en-US" sz="2000" kern="0" dirty="0">
                <a:latin typeface="Calibri" panose="020F0502020204030204" pitchFamily="34" charset="0"/>
                <a:cs typeface="Calibri" panose="020F0502020204030204" pitchFamily="34" charset="0"/>
              </a:rPr>
              <a:t>00.000 </a:t>
            </a:r>
            <a:r>
              <a:rPr lang="en-US" sz="2000" kern="0" dirty="0" err="1">
                <a:latin typeface="Calibri" panose="020F0502020204030204" pitchFamily="34" charset="0"/>
                <a:cs typeface="Calibri" panose="020F0502020204030204" pitchFamily="34" charset="0"/>
              </a:rPr>
              <a:t>dilakukan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revaluasi</a:t>
            </a:r>
            <a:r>
              <a:rPr lang="en-US" sz="2000" kern="0" dirty="0">
                <a:latin typeface="Calibri" panose="020F0502020204030204" pitchFamily="34" charset="0"/>
                <a:cs typeface="Calibri" panose="020F0502020204030204" pitchFamily="34" charset="0"/>
              </a:rPr>
              <a:t> dan </a:t>
            </a:r>
            <a:r>
              <a:rPr lang="en-US" sz="2000" kern="0" dirty="0" err="1">
                <a:latin typeface="Calibri" panose="020F0502020204030204" pitchFamily="34" charset="0"/>
                <a:cs typeface="Calibri" panose="020F0502020204030204" pitchFamily="34" charset="0"/>
              </a:rPr>
              <a:t>menghasilkan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nilai</a:t>
            </a:r>
            <a:r>
              <a:rPr lang="en-US" sz="2000" kern="0" dirty="0">
                <a:latin typeface="Calibri" panose="020F0502020204030204" pitchFamily="34" charset="0"/>
                <a:cs typeface="Calibri" panose="020F0502020204030204" pitchFamily="34" charset="0"/>
              </a:rPr>
              <a:t> 3.300.000. </a:t>
            </a:r>
            <a:r>
              <a:rPr lang="en-US" sz="2000" kern="0" dirty="0" err="1">
                <a:latin typeface="Calibri" panose="020F0502020204030204" pitchFamily="34" charset="0"/>
                <a:cs typeface="Calibri" panose="020F0502020204030204" pitchFamily="34" charset="0"/>
              </a:rPr>
              <a:t>Namun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sebelumnya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ada</a:t>
            </a:r>
            <a:r>
              <a:rPr lang="en-US" sz="2000" kern="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pernah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direvaluasi</a:t>
            </a:r>
            <a:r>
              <a:rPr lang="en-US" sz="2000" dirty="0">
                <a:latin typeface="Calibri" panose="020F0502020204030204" pitchFamily="34" charset="0"/>
                <a:cs typeface="Calibri" panose="020F0502020204030204" pitchFamily="34" charset="0"/>
              </a:rPr>
              <a:t> dan </a:t>
            </a:r>
            <a:r>
              <a:rPr lang="en-US" sz="2000" dirty="0" err="1">
                <a:latin typeface="Calibri" panose="020F0502020204030204" pitchFamily="34" charset="0"/>
                <a:cs typeface="Calibri" panose="020F0502020204030204" pitchFamily="34" charset="0"/>
              </a:rPr>
              <a:t>terdapat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saldo</a:t>
            </a:r>
            <a:r>
              <a:rPr lang="en-US" sz="2000" dirty="0">
                <a:latin typeface="Calibri" panose="020F0502020204030204" pitchFamily="34" charset="0"/>
                <a:cs typeface="Calibri" panose="020F0502020204030204" pitchFamily="34" charset="0"/>
              </a:rPr>
              <a:t> surplus </a:t>
            </a:r>
            <a:r>
              <a:rPr lang="en-US" sz="2000" dirty="0" err="1">
                <a:latin typeface="Calibri" panose="020F0502020204030204" pitchFamily="34" charset="0"/>
                <a:cs typeface="Calibri" panose="020F0502020204030204" pitchFamily="34" charset="0"/>
              </a:rPr>
              <a:t>revaluasi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sebesar</a:t>
            </a:r>
            <a:r>
              <a:rPr lang="en-US" sz="2000" dirty="0">
                <a:latin typeface="Calibri" panose="020F0502020204030204" pitchFamily="34" charset="0"/>
                <a:cs typeface="Calibri" panose="020F0502020204030204" pitchFamily="34" charset="0"/>
              </a:rPr>
              <a:t> 500.0000</a:t>
            </a:r>
            <a:endParaRPr lang="en-GB" sz="2000" dirty="0">
              <a:latin typeface="Calibri" panose="020F0502020204030204" pitchFamily="34" charset="0"/>
              <a:cs typeface="Calibri" panose="020F0502020204030204" pitchFamily="34" charset="0"/>
            </a:endParaRPr>
          </a:p>
          <a:p>
            <a:pPr indent="19050" defTabSz="914400"/>
            <a:r>
              <a:rPr lang="en-US" sz="2000" kern="0" dirty="0">
                <a:solidFill>
                  <a:srgbClr val="C00000"/>
                </a:solidFill>
                <a:latin typeface="Calibri" panose="020F0502020204030204" pitchFamily="34" charset="0"/>
                <a:cs typeface="Calibri" panose="020F0502020204030204" pitchFamily="34" charset="0"/>
              </a:rPr>
              <a:t>Dr - </a:t>
            </a:r>
            <a:r>
              <a:rPr lang="en-US" sz="2000" kern="0" dirty="0" err="1">
                <a:solidFill>
                  <a:srgbClr val="C00000"/>
                </a:solidFill>
                <a:latin typeface="Calibri" panose="020F0502020204030204" pitchFamily="34" charset="0"/>
                <a:cs typeface="Calibri" panose="020F0502020204030204" pitchFamily="34" charset="0"/>
              </a:rPr>
              <a:t>Akumulasi</a:t>
            </a:r>
            <a:r>
              <a:rPr lang="en-US" sz="2000" kern="0" dirty="0">
                <a:solidFill>
                  <a:srgbClr val="C00000"/>
                </a:solidFill>
                <a:latin typeface="Calibri" panose="020F0502020204030204" pitchFamily="34" charset="0"/>
                <a:cs typeface="Calibri" panose="020F0502020204030204" pitchFamily="34" charset="0"/>
              </a:rPr>
              <a:t> </a:t>
            </a:r>
            <a:r>
              <a:rPr lang="en-US" sz="2000" kern="0" dirty="0" err="1">
                <a:solidFill>
                  <a:srgbClr val="C00000"/>
                </a:solidFill>
                <a:latin typeface="Calibri" panose="020F0502020204030204" pitchFamily="34" charset="0"/>
                <a:cs typeface="Calibri" panose="020F0502020204030204" pitchFamily="34" charset="0"/>
              </a:rPr>
              <a:t>Penyusutan</a:t>
            </a:r>
            <a:r>
              <a:rPr lang="en-US" sz="2000" kern="0" dirty="0">
                <a:solidFill>
                  <a:srgbClr val="C00000"/>
                </a:solidFill>
                <a:latin typeface="Calibri" panose="020F0502020204030204" pitchFamily="34" charset="0"/>
                <a:cs typeface="Calibri" panose="020F0502020204030204" pitchFamily="34" charset="0"/>
              </a:rPr>
              <a:t>		6.0</a:t>
            </a:r>
            <a:r>
              <a:rPr lang="id-ID" sz="2000" kern="0" dirty="0">
                <a:solidFill>
                  <a:srgbClr val="C00000"/>
                </a:solidFill>
                <a:latin typeface="Calibri" panose="020F0502020204030204" pitchFamily="34" charset="0"/>
                <a:cs typeface="Calibri" panose="020F0502020204030204" pitchFamily="34" charset="0"/>
              </a:rPr>
              <a:t>0</a:t>
            </a:r>
            <a:r>
              <a:rPr lang="en-US" sz="2000" kern="0" dirty="0">
                <a:solidFill>
                  <a:srgbClr val="C00000"/>
                </a:solidFill>
                <a:latin typeface="Calibri" panose="020F0502020204030204" pitchFamily="34" charset="0"/>
                <a:cs typeface="Calibri" panose="020F0502020204030204" pitchFamily="34" charset="0"/>
              </a:rPr>
              <a:t>0.000</a:t>
            </a:r>
          </a:p>
          <a:p>
            <a:pPr indent="19050" defTabSz="914400"/>
            <a:r>
              <a:rPr lang="en-US" sz="2000" kern="0" dirty="0">
                <a:solidFill>
                  <a:srgbClr val="C00000"/>
                </a:solidFill>
                <a:latin typeface="Calibri" panose="020F0502020204030204" pitchFamily="34" charset="0"/>
                <a:cs typeface="Calibri" panose="020F0502020204030204" pitchFamily="34" charset="0"/>
              </a:rPr>
              <a:t>     Cr – </a:t>
            </a:r>
            <a:r>
              <a:rPr lang="en-US" sz="2000" kern="0" dirty="0" err="1">
                <a:solidFill>
                  <a:srgbClr val="C00000"/>
                </a:solidFill>
                <a:latin typeface="Calibri" panose="020F0502020204030204" pitchFamily="34" charset="0"/>
                <a:cs typeface="Calibri" panose="020F0502020204030204" pitchFamily="34" charset="0"/>
              </a:rPr>
              <a:t>Aset</a:t>
            </a:r>
            <a:r>
              <a:rPr lang="en-US" sz="2000" kern="0" dirty="0">
                <a:solidFill>
                  <a:srgbClr val="C00000"/>
                </a:solidFill>
                <a:latin typeface="Calibri" panose="020F0502020204030204" pitchFamily="34" charset="0"/>
                <a:cs typeface="Calibri" panose="020F0502020204030204" pitchFamily="34" charset="0"/>
              </a:rPr>
              <a:t> </a:t>
            </a:r>
            <a:r>
              <a:rPr lang="en-US" sz="2000" kern="0" dirty="0" err="1">
                <a:solidFill>
                  <a:srgbClr val="C00000"/>
                </a:solidFill>
                <a:latin typeface="Calibri" panose="020F0502020204030204" pitchFamily="34" charset="0"/>
                <a:cs typeface="Calibri" panose="020F0502020204030204" pitchFamily="34" charset="0"/>
              </a:rPr>
              <a:t>Tetap</a:t>
            </a:r>
            <a:r>
              <a:rPr lang="en-US" sz="2000" kern="0" dirty="0">
                <a:solidFill>
                  <a:srgbClr val="C00000"/>
                </a:solidFill>
                <a:latin typeface="Calibri" panose="020F0502020204030204" pitchFamily="34" charset="0"/>
                <a:cs typeface="Calibri" panose="020F0502020204030204" pitchFamily="34" charset="0"/>
              </a:rPr>
              <a:t>					6</a:t>
            </a:r>
            <a:r>
              <a:rPr lang="id-ID" sz="2000" kern="0" dirty="0">
                <a:solidFill>
                  <a:srgbClr val="C00000"/>
                </a:solidFill>
                <a:latin typeface="Calibri" panose="020F0502020204030204" pitchFamily="34" charset="0"/>
                <a:cs typeface="Calibri" panose="020F0502020204030204" pitchFamily="34" charset="0"/>
              </a:rPr>
              <a:t>.</a:t>
            </a:r>
            <a:r>
              <a:rPr lang="en-US" sz="2000" kern="0" dirty="0">
                <a:solidFill>
                  <a:srgbClr val="C00000"/>
                </a:solidFill>
                <a:latin typeface="Calibri" panose="020F0502020204030204" pitchFamily="34" charset="0"/>
                <a:cs typeface="Calibri" panose="020F0502020204030204" pitchFamily="34" charset="0"/>
              </a:rPr>
              <a:t>0</a:t>
            </a:r>
            <a:r>
              <a:rPr lang="id-ID" sz="2000" kern="0" dirty="0">
                <a:solidFill>
                  <a:srgbClr val="C00000"/>
                </a:solidFill>
                <a:latin typeface="Calibri" panose="020F0502020204030204" pitchFamily="34" charset="0"/>
                <a:cs typeface="Calibri" panose="020F0502020204030204" pitchFamily="34" charset="0"/>
              </a:rPr>
              <a:t>0</a:t>
            </a:r>
            <a:r>
              <a:rPr lang="en-US" sz="2000" kern="0" dirty="0">
                <a:solidFill>
                  <a:srgbClr val="C00000"/>
                </a:solidFill>
                <a:latin typeface="Calibri" panose="020F0502020204030204" pitchFamily="34" charset="0"/>
                <a:cs typeface="Calibri" panose="020F0502020204030204" pitchFamily="34" charset="0"/>
              </a:rPr>
              <a:t>0.000</a:t>
            </a:r>
          </a:p>
          <a:p>
            <a:pPr indent="19050" defTabSz="914400"/>
            <a:r>
              <a:rPr lang="en-US" sz="2000" kern="0" dirty="0">
                <a:solidFill>
                  <a:srgbClr val="C00000"/>
                </a:solidFill>
                <a:latin typeface="Calibri" panose="020F0502020204030204" pitchFamily="34" charset="0"/>
                <a:cs typeface="Calibri" panose="020F0502020204030204" pitchFamily="34" charset="0"/>
              </a:rPr>
              <a:t>Dr – </a:t>
            </a:r>
            <a:r>
              <a:rPr lang="en-US" sz="2000" kern="0" dirty="0" err="1">
                <a:solidFill>
                  <a:srgbClr val="C00000"/>
                </a:solidFill>
                <a:latin typeface="Calibri" panose="020F0502020204030204" pitchFamily="34" charset="0"/>
                <a:cs typeface="Calibri" panose="020F0502020204030204" pitchFamily="34" charset="0"/>
              </a:rPr>
              <a:t>Rugi</a:t>
            </a:r>
            <a:r>
              <a:rPr lang="en-US" sz="2000" kern="0" dirty="0">
                <a:solidFill>
                  <a:srgbClr val="C00000"/>
                </a:solidFill>
                <a:latin typeface="Calibri" panose="020F0502020204030204" pitchFamily="34" charset="0"/>
                <a:cs typeface="Calibri" panose="020F0502020204030204" pitchFamily="34" charset="0"/>
              </a:rPr>
              <a:t> </a:t>
            </a:r>
            <a:r>
              <a:rPr lang="en-US" sz="2000" kern="0" dirty="0" err="1">
                <a:solidFill>
                  <a:srgbClr val="C00000"/>
                </a:solidFill>
                <a:latin typeface="Calibri" panose="020F0502020204030204" pitchFamily="34" charset="0"/>
                <a:cs typeface="Calibri" panose="020F0502020204030204" pitchFamily="34" charset="0"/>
              </a:rPr>
              <a:t>Penurunan</a:t>
            </a:r>
            <a:r>
              <a:rPr lang="en-US" sz="2000" kern="0" dirty="0">
                <a:solidFill>
                  <a:srgbClr val="C00000"/>
                </a:solidFill>
                <a:latin typeface="Calibri" panose="020F0502020204030204" pitchFamily="34" charset="0"/>
                <a:cs typeface="Calibri" panose="020F0502020204030204" pitchFamily="34" charset="0"/>
              </a:rPr>
              <a:t> Nilai			200.000</a:t>
            </a:r>
          </a:p>
          <a:p>
            <a:pPr indent="19050"/>
            <a:r>
              <a:rPr lang="en-US" sz="2000" kern="0" dirty="0">
                <a:solidFill>
                  <a:srgbClr val="C00000"/>
                </a:solidFill>
                <a:latin typeface="Calibri" panose="020F0502020204030204" pitchFamily="34" charset="0"/>
                <a:cs typeface="Calibri" panose="020F0502020204030204" pitchFamily="34" charset="0"/>
              </a:rPr>
              <a:t>Dr – Surplus </a:t>
            </a:r>
            <a:r>
              <a:rPr lang="en-US" sz="2000" kern="0" dirty="0" err="1">
                <a:solidFill>
                  <a:srgbClr val="C00000"/>
                </a:solidFill>
                <a:latin typeface="Calibri" panose="020F0502020204030204" pitchFamily="34" charset="0"/>
                <a:cs typeface="Calibri" panose="020F0502020204030204" pitchFamily="34" charset="0"/>
              </a:rPr>
              <a:t>Revaluasi</a:t>
            </a:r>
            <a:r>
              <a:rPr lang="en-US" sz="2000" kern="0" dirty="0">
                <a:solidFill>
                  <a:srgbClr val="C00000"/>
                </a:solidFill>
                <a:latin typeface="Calibri" panose="020F0502020204030204" pitchFamily="34" charset="0"/>
                <a:cs typeface="Calibri" panose="020F0502020204030204" pitchFamily="34" charset="0"/>
              </a:rPr>
              <a:t>			500.000</a:t>
            </a:r>
            <a:endParaRPr lang="en-GB" sz="2000" dirty="0">
              <a:latin typeface="Calibri" panose="020F0502020204030204" pitchFamily="34" charset="0"/>
              <a:cs typeface="Calibri" panose="020F0502020204030204" pitchFamily="34" charset="0"/>
            </a:endParaRPr>
          </a:p>
          <a:p>
            <a:pPr>
              <a:lnSpc>
                <a:spcPct val="90000"/>
              </a:lnSpc>
              <a:spcAft>
                <a:spcPts val="600"/>
              </a:spcAft>
              <a:tabLst>
                <a:tab pos="1795463" algn="l"/>
                <a:tab pos="2598738" algn="l"/>
                <a:tab pos="5291138" algn="l"/>
                <a:tab pos="6632575" algn="l"/>
                <a:tab pos="6815138" algn="l"/>
              </a:tabLst>
            </a:pPr>
            <a:r>
              <a:rPr lang="en-US" sz="2000" kern="0" dirty="0">
                <a:solidFill>
                  <a:srgbClr val="C00000"/>
                </a:solidFill>
                <a:latin typeface="Calibri" panose="020F0502020204030204" pitchFamily="34" charset="0"/>
                <a:cs typeface="Calibri" panose="020F0502020204030204" pitchFamily="34" charset="0"/>
              </a:rPr>
              <a:t>     Cr – </a:t>
            </a:r>
            <a:r>
              <a:rPr lang="en-US" sz="2000" kern="0" dirty="0" err="1">
                <a:solidFill>
                  <a:srgbClr val="C00000"/>
                </a:solidFill>
                <a:latin typeface="Calibri" panose="020F0502020204030204" pitchFamily="34" charset="0"/>
                <a:cs typeface="Calibri" panose="020F0502020204030204" pitchFamily="34" charset="0"/>
              </a:rPr>
              <a:t>Aset</a:t>
            </a:r>
            <a:r>
              <a:rPr lang="en-US" sz="2000" kern="0" dirty="0">
                <a:solidFill>
                  <a:srgbClr val="C00000"/>
                </a:solidFill>
                <a:latin typeface="Calibri" panose="020F0502020204030204" pitchFamily="34" charset="0"/>
                <a:cs typeface="Calibri" panose="020F0502020204030204" pitchFamily="34" charset="0"/>
              </a:rPr>
              <a:t> </a:t>
            </a:r>
            <a:r>
              <a:rPr lang="en-US" sz="2000" kern="0" dirty="0" err="1">
                <a:solidFill>
                  <a:srgbClr val="C00000"/>
                </a:solidFill>
                <a:latin typeface="Calibri" panose="020F0502020204030204" pitchFamily="34" charset="0"/>
                <a:cs typeface="Calibri" panose="020F0502020204030204" pitchFamily="34" charset="0"/>
              </a:rPr>
              <a:t>Tetap</a:t>
            </a:r>
            <a:r>
              <a:rPr lang="en-US" sz="2000" kern="0" dirty="0">
                <a:solidFill>
                  <a:srgbClr val="C00000"/>
                </a:solidFill>
                <a:latin typeface="Calibri" panose="020F0502020204030204" pitchFamily="34" charset="0"/>
                <a:cs typeface="Calibri" panose="020F0502020204030204" pitchFamily="34" charset="0"/>
              </a:rPr>
              <a:t>		 	700.000</a:t>
            </a:r>
          </a:p>
          <a:p>
            <a:pPr indent="19050" defTabSz="914400"/>
            <a:endParaRPr lang="en-GB" sz="2000"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D28F75C3-90B7-4627-A178-BA303CCB2DF8}"/>
              </a:ext>
            </a:extLst>
          </p:cNvPr>
          <p:cNvSpPr>
            <a:spLocks noChangeArrowheads="1"/>
          </p:cNvSpPr>
          <p:nvPr/>
        </p:nvSpPr>
        <p:spPr bwMode="auto">
          <a:xfrm>
            <a:off x="1520558" y="1439532"/>
            <a:ext cx="9058933" cy="2497037"/>
          </a:xfrm>
          <a:prstGeom prst="rect">
            <a:avLst/>
          </a:prstGeom>
          <a:solidFill>
            <a:schemeClr val="accent6">
              <a:lumMod val="40000"/>
              <a:lumOff val="60000"/>
            </a:schemeClr>
          </a:solidFill>
          <a:ln w="9525">
            <a:noFill/>
            <a:miter lim="800000"/>
            <a:headEnd/>
            <a:tailEnd/>
          </a:ln>
          <a:effectLst>
            <a:outerShdw dist="63500" dir="3187806" algn="ctr" rotWithShape="0">
              <a:schemeClr val="bg2"/>
            </a:outerShdw>
          </a:effectLst>
        </p:spPr>
        <p:txBody>
          <a:bodyPr/>
          <a:lstStyle/>
          <a:p>
            <a:pPr algn="just" defTabSz="914400"/>
            <a:r>
              <a:rPr lang="en-US" sz="2000" kern="0" dirty="0" err="1">
                <a:latin typeface="Calibri" panose="020F0502020204030204" pitchFamily="34" charset="0"/>
                <a:cs typeface="Calibri" panose="020F0502020204030204" pitchFamily="34" charset="0"/>
              </a:rPr>
              <a:t>Aset</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tetap</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dengan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biaya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perolehan</a:t>
            </a:r>
            <a:r>
              <a:rPr lang="en-US" sz="2000" kern="0" dirty="0">
                <a:latin typeface="Calibri" panose="020F0502020204030204" pitchFamily="34" charset="0"/>
                <a:cs typeface="Calibri" panose="020F0502020204030204" pitchFamily="34" charset="0"/>
              </a:rPr>
              <a:t> 10.000.000 dan </a:t>
            </a:r>
            <a:r>
              <a:rPr lang="en-US" sz="2000" kern="0" dirty="0" err="1">
                <a:latin typeface="Calibri" panose="020F0502020204030204" pitchFamily="34" charset="0"/>
                <a:cs typeface="Calibri" panose="020F0502020204030204" pitchFamily="34" charset="0"/>
              </a:rPr>
              <a:t>akumulasi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penyusutan</a:t>
            </a:r>
            <a:r>
              <a:rPr lang="en-US" sz="2000" kern="0" dirty="0">
                <a:latin typeface="Calibri" panose="020F0502020204030204" pitchFamily="34" charset="0"/>
                <a:cs typeface="Calibri" panose="020F0502020204030204" pitchFamily="34" charset="0"/>
              </a:rPr>
              <a:t> 6</a:t>
            </a:r>
            <a:r>
              <a:rPr lang="id-ID" sz="2000" kern="0" dirty="0">
                <a:latin typeface="Calibri" panose="020F0502020204030204" pitchFamily="34" charset="0"/>
                <a:cs typeface="Calibri" panose="020F0502020204030204" pitchFamily="34" charset="0"/>
              </a:rPr>
              <a:t>.0</a:t>
            </a:r>
            <a:r>
              <a:rPr lang="en-US" sz="2000" kern="0" dirty="0">
                <a:latin typeface="Calibri" panose="020F0502020204030204" pitchFamily="34" charset="0"/>
                <a:cs typeface="Calibri" panose="020F0502020204030204" pitchFamily="34" charset="0"/>
              </a:rPr>
              <a:t>00.000 </a:t>
            </a:r>
            <a:r>
              <a:rPr lang="en-US" sz="2000" kern="0" dirty="0" err="1">
                <a:latin typeface="Calibri" panose="020F0502020204030204" pitchFamily="34" charset="0"/>
                <a:cs typeface="Calibri" panose="020F0502020204030204" pitchFamily="34" charset="0"/>
              </a:rPr>
              <a:t>dilakukan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revaluasi</a:t>
            </a:r>
            <a:r>
              <a:rPr lang="en-US" sz="2000" kern="0" dirty="0">
                <a:latin typeface="Calibri" panose="020F0502020204030204" pitchFamily="34" charset="0"/>
                <a:cs typeface="Calibri" panose="020F0502020204030204" pitchFamily="34" charset="0"/>
              </a:rPr>
              <a:t> dan </a:t>
            </a:r>
            <a:r>
              <a:rPr lang="en-US" sz="2000" kern="0" dirty="0" err="1">
                <a:latin typeface="Calibri" panose="020F0502020204030204" pitchFamily="34" charset="0"/>
                <a:cs typeface="Calibri" panose="020F0502020204030204" pitchFamily="34" charset="0"/>
              </a:rPr>
              <a:t>menghasilkan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nilai</a:t>
            </a:r>
            <a:r>
              <a:rPr lang="en-US" sz="2000" kern="0" dirty="0">
                <a:latin typeface="Calibri" panose="020F0502020204030204" pitchFamily="34" charset="0"/>
                <a:cs typeface="Calibri" panose="020F0502020204030204" pitchFamily="34" charset="0"/>
              </a:rPr>
              <a:t> 5.6</a:t>
            </a:r>
            <a:r>
              <a:rPr lang="id-ID" sz="2000" kern="0" dirty="0">
                <a:latin typeface="Calibri" panose="020F0502020204030204" pitchFamily="34" charset="0"/>
                <a:cs typeface="Calibri" panose="020F0502020204030204" pitchFamily="34" charset="0"/>
              </a:rPr>
              <a:t>0</a:t>
            </a:r>
            <a:r>
              <a:rPr lang="en-US" sz="2000" kern="0" dirty="0">
                <a:latin typeface="Calibri" panose="020F0502020204030204" pitchFamily="34" charset="0"/>
                <a:cs typeface="Calibri" panose="020F0502020204030204" pitchFamily="34" charset="0"/>
              </a:rPr>
              <a:t>0.000. </a:t>
            </a:r>
            <a:r>
              <a:rPr lang="en-US" sz="2000" kern="0" dirty="0" err="1">
                <a:latin typeface="Calibri" panose="020F0502020204030204" pitchFamily="34" charset="0"/>
                <a:cs typeface="Calibri" panose="020F0502020204030204" pitchFamily="34" charset="0"/>
              </a:rPr>
              <a:t>Namun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sebelumnya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ada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penurunan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nilai</a:t>
            </a:r>
            <a:r>
              <a:rPr lang="en-US" sz="2000" kern="0" dirty="0">
                <a:latin typeface="Calibri" panose="020F0502020204030204" pitchFamily="34" charset="0"/>
                <a:cs typeface="Calibri" panose="020F0502020204030204" pitchFamily="34" charset="0"/>
              </a:rPr>
              <a:t>, dan </a:t>
            </a:r>
            <a:r>
              <a:rPr lang="en-US" sz="2000" kern="0" dirty="0" err="1">
                <a:latin typeface="Calibri" panose="020F0502020204030204" pitchFamily="34" charset="0"/>
                <a:cs typeface="Calibri" panose="020F0502020204030204" pitchFamily="34" charset="0"/>
              </a:rPr>
              <a:t>masih</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belum</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dipulihkan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sebesar</a:t>
            </a:r>
            <a:r>
              <a:rPr lang="en-US" sz="2000" kern="0" dirty="0">
                <a:latin typeface="Calibri" panose="020F0502020204030204" pitchFamily="34" charset="0"/>
                <a:cs typeface="Calibri" panose="020F0502020204030204" pitchFamily="34" charset="0"/>
              </a:rPr>
              <a:t> 600.000</a:t>
            </a:r>
          </a:p>
          <a:p>
            <a:pPr indent="19050" defTabSz="914400">
              <a:tabLst>
                <a:tab pos="712788" algn="l"/>
                <a:tab pos="5207000" algn="l"/>
                <a:tab pos="7083425" algn="l"/>
              </a:tabLst>
            </a:pPr>
            <a:r>
              <a:rPr lang="en-US" sz="2000" kern="0" dirty="0">
                <a:solidFill>
                  <a:srgbClr val="C00000"/>
                </a:solidFill>
                <a:latin typeface="Calibri" panose="020F0502020204030204" pitchFamily="34" charset="0"/>
                <a:cs typeface="Calibri" panose="020F0502020204030204" pitchFamily="34" charset="0"/>
              </a:rPr>
              <a:t>Dr - </a:t>
            </a:r>
            <a:r>
              <a:rPr lang="en-US" sz="2000" kern="0" dirty="0" err="1">
                <a:solidFill>
                  <a:srgbClr val="C00000"/>
                </a:solidFill>
                <a:latin typeface="Calibri" panose="020F0502020204030204" pitchFamily="34" charset="0"/>
                <a:cs typeface="Calibri" panose="020F0502020204030204" pitchFamily="34" charset="0"/>
              </a:rPr>
              <a:t>Akumulasi</a:t>
            </a:r>
            <a:r>
              <a:rPr lang="en-US" sz="2000" kern="0" dirty="0">
                <a:solidFill>
                  <a:srgbClr val="C00000"/>
                </a:solidFill>
                <a:latin typeface="Calibri" panose="020F0502020204030204" pitchFamily="34" charset="0"/>
                <a:cs typeface="Calibri" panose="020F0502020204030204" pitchFamily="34" charset="0"/>
              </a:rPr>
              <a:t> </a:t>
            </a:r>
            <a:r>
              <a:rPr lang="en-US" sz="2000" kern="0" dirty="0" err="1">
                <a:solidFill>
                  <a:srgbClr val="C00000"/>
                </a:solidFill>
                <a:latin typeface="Calibri" panose="020F0502020204030204" pitchFamily="34" charset="0"/>
                <a:cs typeface="Calibri" panose="020F0502020204030204" pitchFamily="34" charset="0"/>
              </a:rPr>
              <a:t>Penyusutan</a:t>
            </a:r>
            <a:r>
              <a:rPr lang="en-US" sz="2000" kern="0" dirty="0">
                <a:solidFill>
                  <a:srgbClr val="C00000"/>
                </a:solidFill>
                <a:latin typeface="Calibri" panose="020F0502020204030204" pitchFamily="34" charset="0"/>
                <a:cs typeface="Calibri" panose="020F0502020204030204" pitchFamily="34" charset="0"/>
              </a:rPr>
              <a:t>	6.0</a:t>
            </a:r>
            <a:r>
              <a:rPr lang="id-ID" sz="2000" kern="0" dirty="0">
                <a:solidFill>
                  <a:srgbClr val="C00000"/>
                </a:solidFill>
                <a:latin typeface="Calibri" panose="020F0502020204030204" pitchFamily="34" charset="0"/>
                <a:cs typeface="Calibri" panose="020F0502020204030204" pitchFamily="34" charset="0"/>
              </a:rPr>
              <a:t>0</a:t>
            </a:r>
            <a:r>
              <a:rPr lang="en-US" sz="2000" kern="0" dirty="0">
                <a:solidFill>
                  <a:srgbClr val="C00000"/>
                </a:solidFill>
                <a:latin typeface="Calibri" panose="020F0502020204030204" pitchFamily="34" charset="0"/>
                <a:cs typeface="Calibri" panose="020F0502020204030204" pitchFamily="34" charset="0"/>
              </a:rPr>
              <a:t>0.000</a:t>
            </a:r>
          </a:p>
          <a:p>
            <a:pPr indent="19050" defTabSz="914400">
              <a:tabLst>
                <a:tab pos="712788" algn="l"/>
                <a:tab pos="5207000" algn="l"/>
                <a:tab pos="7083425" algn="l"/>
              </a:tabLst>
            </a:pPr>
            <a:r>
              <a:rPr lang="en-US" sz="2000" kern="0" dirty="0">
                <a:solidFill>
                  <a:srgbClr val="C00000"/>
                </a:solidFill>
                <a:latin typeface="Calibri" panose="020F0502020204030204" pitchFamily="34" charset="0"/>
                <a:cs typeface="Calibri" panose="020F0502020204030204" pitchFamily="34" charset="0"/>
              </a:rPr>
              <a:t>     Cr – </a:t>
            </a:r>
            <a:r>
              <a:rPr lang="en-US" sz="2000" kern="0" dirty="0" err="1">
                <a:solidFill>
                  <a:srgbClr val="C00000"/>
                </a:solidFill>
                <a:latin typeface="Calibri" panose="020F0502020204030204" pitchFamily="34" charset="0"/>
                <a:cs typeface="Calibri" panose="020F0502020204030204" pitchFamily="34" charset="0"/>
              </a:rPr>
              <a:t>Aset</a:t>
            </a:r>
            <a:r>
              <a:rPr lang="en-US" sz="2000" kern="0" dirty="0">
                <a:solidFill>
                  <a:srgbClr val="C00000"/>
                </a:solidFill>
                <a:latin typeface="Calibri" panose="020F0502020204030204" pitchFamily="34" charset="0"/>
                <a:cs typeface="Calibri" panose="020F0502020204030204" pitchFamily="34" charset="0"/>
              </a:rPr>
              <a:t> </a:t>
            </a:r>
            <a:r>
              <a:rPr lang="en-US" sz="2000" kern="0" dirty="0" err="1">
                <a:solidFill>
                  <a:srgbClr val="C00000"/>
                </a:solidFill>
                <a:latin typeface="Calibri" panose="020F0502020204030204" pitchFamily="34" charset="0"/>
                <a:cs typeface="Calibri" panose="020F0502020204030204" pitchFamily="34" charset="0"/>
              </a:rPr>
              <a:t>Tetap</a:t>
            </a:r>
            <a:r>
              <a:rPr lang="en-US" sz="2000" kern="0" dirty="0">
                <a:solidFill>
                  <a:srgbClr val="C00000"/>
                </a:solidFill>
                <a:latin typeface="Calibri" panose="020F0502020204030204" pitchFamily="34" charset="0"/>
                <a:cs typeface="Calibri" panose="020F0502020204030204" pitchFamily="34" charset="0"/>
              </a:rPr>
              <a:t>			6</a:t>
            </a:r>
            <a:r>
              <a:rPr lang="id-ID" sz="2000" kern="0" dirty="0">
                <a:solidFill>
                  <a:srgbClr val="C00000"/>
                </a:solidFill>
                <a:latin typeface="Calibri" panose="020F0502020204030204" pitchFamily="34" charset="0"/>
                <a:cs typeface="Calibri" panose="020F0502020204030204" pitchFamily="34" charset="0"/>
              </a:rPr>
              <a:t>.</a:t>
            </a:r>
            <a:r>
              <a:rPr lang="en-US" sz="2000" kern="0" dirty="0">
                <a:solidFill>
                  <a:srgbClr val="C00000"/>
                </a:solidFill>
                <a:latin typeface="Calibri" panose="020F0502020204030204" pitchFamily="34" charset="0"/>
                <a:cs typeface="Calibri" panose="020F0502020204030204" pitchFamily="34" charset="0"/>
              </a:rPr>
              <a:t>0</a:t>
            </a:r>
            <a:r>
              <a:rPr lang="id-ID" sz="2000" kern="0" dirty="0">
                <a:solidFill>
                  <a:srgbClr val="C00000"/>
                </a:solidFill>
                <a:latin typeface="Calibri" panose="020F0502020204030204" pitchFamily="34" charset="0"/>
                <a:cs typeface="Calibri" panose="020F0502020204030204" pitchFamily="34" charset="0"/>
              </a:rPr>
              <a:t>0</a:t>
            </a:r>
            <a:r>
              <a:rPr lang="en-US" sz="2000" kern="0" dirty="0">
                <a:solidFill>
                  <a:srgbClr val="C00000"/>
                </a:solidFill>
                <a:latin typeface="Calibri" panose="020F0502020204030204" pitchFamily="34" charset="0"/>
                <a:cs typeface="Calibri" panose="020F0502020204030204" pitchFamily="34" charset="0"/>
              </a:rPr>
              <a:t>0.000</a:t>
            </a:r>
          </a:p>
          <a:p>
            <a:pPr indent="19050" defTabSz="914400">
              <a:tabLst>
                <a:tab pos="712788" algn="l"/>
                <a:tab pos="5207000" algn="l"/>
                <a:tab pos="7083425" algn="l"/>
              </a:tabLst>
            </a:pPr>
            <a:r>
              <a:rPr lang="en-US" sz="2000" kern="0" dirty="0">
                <a:solidFill>
                  <a:srgbClr val="C00000"/>
                </a:solidFill>
                <a:latin typeface="Calibri" panose="020F0502020204030204" pitchFamily="34" charset="0"/>
                <a:cs typeface="Calibri" panose="020F0502020204030204" pitchFamily="34" charset="0"/>
              </a:rPr>
              <a:t>Dr – </a:t>
            </a:r>
            <a:r>
              <a:rPr lang="en-US" sz="2000" kern="0" dirty="0" err="1">
                <a:solidFill>
                  <a:srgbClr val="C00000"/>
                </a:solidFill>
                <a:latin typeface="Calibri" panose="020F0502020204030204" pitchFamily="34" charset="0"/>
                <a:cs typeface="Calibri" panose="020F0502020204030204" pitchFamily="34" charset="0"/>
              </a:rPr>
              <a:t>Aset</a:t>
            </a:r>
            <a:r>
              <a:rPr lang="en-US" sz="2000" kern="0" dirty="0">
                <a:solidFill>
                  <a:srgbClr val="C00000"/>
                </a:solidFill>
                <a:latin typeface="Calibri" panose="020F0502020204030204" pitchFamily="34" charset="0"/>
                <a:cs typeface="Calibri" panose="020F0502020204030204" pitchFamily="34" charset="0"/>
              </a:rPr>
              <a:t> </a:t>
            </a:r>
            <a:r>
              <a:rPr lang="en-US" sz="2000" kern="0" dirty="0" err="1">
                <a:solidFill>
                  <a:srgbClr val="C00000"/>
                </a:solidFill>
                <a:latin typeface="Calibri" panose="020F0502020204030204" pitchFamily="34" charset="0"/>
                <a:cs typeface="Calibri" panose="020F0502020204030204" pitchFamily="34" charset="0"/>
              </a:rPr>
              <a:t>Tetap</a:t>
            </a:r>
            <a:r>
              <a:rPr lang="en-US" sz="2000" kern="0" dirty="0">
                <a:solidFill>
                  <a:srgbClr val="C00000"/>
                </a:solidFill>
                <a:latin typeface="Calibri" panose="020F0502020204030204" pitchFamily="34" charset="0"/>
                <a:cs typeface="Calibri" panose="020F0502020204030204" pitchFamily="34" charset="0"/>
              </a:rPr>
              <a:t>	1</a:t>
            </a:r>
            <a:r>
              <a:rPr lang="id-ID" sz="2000" kern="0" dirty="0">
                <a:solidFill>
                  <a:srgbClr val="C00000"/>
                </a:solidFill>
                <a:latin typeface="Calibri" panose="020F0502020204030204" pitchFamily="34" charset="0"/>
                <a:cs typeface="Calibri" panose="020F0502020204030204" pitchFamily="34" charset="0"/>
              </a:rPr>
              <a:t>.</a:t>
            </a:r>
            <a:r>
              <a:rPr lang="en-US" sz="2000" kern="0" dirty="0">
                <a:solidFill>
                  <a:srgbClr val="C00000"/>
                </a:solidFill>
                <a:latin typeface="Calibri" panose="020F0502020204030204" pitchFamily="34" charset="0"/>
                <a:cs typeface="Calibri" panose="020F0502020204030204" pitchFamily="34" charset="0"/>
              </a:rPr>
              <a:t>600.000</a:t>
            </a:r>
          </a:p>
          <a:p>
            <a:pPr indent="19050" defTabSz="914400">
              <a:tabLst>
                <a:tab pos="712788" algn="l"/>
                <a:tab pos="5207000" algn="l"/>
                <a:tab pos="7083425" algn="l"/>
              </a:tabLst>
            </a:pPr>
            <a:r>
              <a:rPr lang="en-US" sz="2000" kern="0" dirty="0">
                <a:solidFill>
                  <a:srgbClr val="C00000"/>
                </a:solidFill>
                <a:latin typeface="Calibri" panose="020F0502020204030204" pitchFamily="34" charset="0"/>
                <a:cs typeface="Calibri" panose="020F0502020204030204" pitchFamily="34" charset="0"/>
              </a:rPr>
              <a:t> 	Cr – </a:t>
            </a:r>
            <a:r>
              <a:rPr lang="en-US" sz="2000" kern="0" dirty="0" err="1">
                <a:solidFill>
                  <a:srgbClr val="C00000"/>
                </a:solidFill>
                <a:latin typeface="Calibri" panose="020F0502020204030204" pitchFamily="34" charset="0"/>
                <a:cs typeface="Calibri" panose="020F0502020204030204" pitchFamily="34" charset="0"/>
              </a:rPr>
              <a:t>Keuntungan</a:t>
            </a:r>
            <a:r>
              <a:rPr lang="en-US" sz="2000" kern="0" dirty="0">
                <a:solidFill>
                  <a:srgbClr val="C00000"/>
                </a:solidFill>
                <a:latin typeface="Calibri" panose="020F0502020204030204" pitchFamily="34" charset="0"/>
                <a:cs typeface="Calibri" panose="020F0502020204030204" pitchFamily="34" charset="0"/>
              </a:rPr>
              <a:t> </a:t>
            </a:r>
            <a:r>
              <a:rPr lang="en-US" sz="2000" kern="0" dirty="0" err="1">
                <a:solidFill>
                  <a:srgbClr val="C00000"/>
                </a:solidFill>
                <a:latin typeface="Calibri" panose="020F0502020204030204" pitchFamily="34" charset="0"/>
                <a:cs typeface="Calibri" panose="020F0502020204030204" pitchFamily="34" charset="0"/>
              </a:rPr>
              <a:t>pembalikan</a:t>
            </a:r>
            <a:r>
              <a:rPr lang="en-US" sz="2000" kern="0" dirty="0">
                <a:solidFill>
                  <a:srgbClr val="C00000"/>
                </a:solidFill>
                <a:latin typeface="Calibri" panose="020F0502020204030204" pitchFamily="34" charset="0"/>
                <a:cs typeface="Calibri" panose="020F0502020204030204" pitchFamily="34" charset="0"/>
              </a:rPr>
              <a:t> </a:t>
            </a:r>
            <a:r>
              <a:rPr lang="en-US" sz="2000" kern="0" dirty="0" err="1">
                <a:solidFill>
                  <a:srgbClr val="C00000"/>
                </a:solidFill>
                <a:latin typeface="Calibri" panose="020F0502020204030204" pitchFamily="34" charset="0"/>
                <a:cs typeface="Calibri" panose="020F0502020204030204" pitchFamily="34" charset="0"/>
              </a:rPr>
              <a:t>pnrn</a:t>
            </a:r>
            <a:r>
              <a:rPr lang="en-US" sz="2000" kern="0" dirty="0">
                <a:solidFill>
                  <a:srgbClr val="C00000"/>
                </a:solidFill>
                <a:latin typeface="Calibri" panose="020F0502020204030204" pitchFamily="34" charset="0"/>
                <a:cs typeface="Calibri" panose="020F0502020204030204" pitchFamily="34" charset="0"/>
              </a:rPr>
              <a:t> </a:t>
            </a:r>
            <a:r>
              <a:rPr lang="en-US" sz="2000" kern="0" dirty="0" err="1">
                <a:solidFill>
                  <a:srgbClr val="C00000"/>
                </a:solidFill>
                <a:latin typeface="Calibri" panose="020F0502020204030204" pitchFamily="34" charset="0"/>
                <a:cs typeface="Calibri" panose="020F0502020204030204" pitchFamily="34" charset="0"/>
              </a:rPr>
              <a:t>nilai</a:t>
            </a:r>
            <a:r>
              <a:rPr lang="en-US" sz="2000" kern="0" dirty="0">
                <a:solidFill>
                  <a:srgbClr val="C00000"/>
                </a:solidFill>
                <a:latin typeface="Calibri" panose="020F0502020204030204" pitchFamily="34" charset="0"/>
                <a:cs typeface="Calibri" panose="020F0502020204030204" pitchFamily="34" charset="0"/>
              </a:rPr>
              <a:t>		600.000</a:t>
            </a:r>
          </a:p>
          <a:p>
            <a:pPr indent="19050" defTabSz="914400">
              <a:tabLst>
                <a:tab pos="712788" algn="l"/>
                <a:tab pos="5207000" algn="l"/>
                <a:tab pos="7083425" algn="l"/>
              </a:tabLst>
            </a:pPr>
            <a:r>
              <a:rPr lang="en-US" sz="2000" kern="0" dirty="0">
                <a:solidFill>
                  <a:srgbClr val="C00000"/>
                </a:solidFill>
                <a:latin typeface="Calibri" panose="020F0502020204030204" pitchFamily="34" charset="0"/>
                <a:cs typeface="Calibri" panose="020F0502020204030204" pitchFamily="34" charset="0"/>
              </a:rPr>
              <a:t>	Cr – Surplus </a:t>
            </a:r>
            <a:r>
              <a:rPr lang="en-US" sz="2000" kern="0" dirty="0" err="1">
                <a:solidFill>
                  <a:srgbClr val="C00000"/>
                </a:solidFill>
                <a:latin typeface="Calibri" panose="020F0502020204030204" pitchFamily="34" charset="0"/>
                <a:cs typeface="Calibri" panose="020F0502020204030204" pitchFamily="34" charset="0"/>
              </a:rPr>
              <a:t>Revaluasi</a:t>
            </a:r>
            <a:r>
              <a:rPr lang="en-US" sz="2000" kern="0" dirty="0">
                <a:solidFill>
                  <a:srgbClr val="C00000"/>
                </a:solidFill>
                <a:latin typeface="Calibri" panose="020F0502020204030204" pitchFamily="34" charset="0"/>
                <a:cs typeface="Calibri" panose="020F0502020204030204" pitchFamily="34" charset="0"/>
              </a:rPr>
              <a:t>		</a:t>
            </a:r>
            <a:r>
              <a:rPr lang="id-ID" sz="2000" kern="0" dirty="0">
                <a:solidFill>
                  <a:srgbClr val="C00000"/>
                </a:solidFill>
                <a:latin typeface="Calibri" panose="020F0502020204030204" pitchFamily="34" charset="0"/>
                <a:cs typeface="Calibri" panose="020F0502020204030204" pitchFamily="34" charset="0"/>
              </a:rPr>
              <a:t>1.</a:t>
            </a:r>
            <a:r>
              <a:rPr lang="en-US" sz="2000" kern="0" dirty="0">
                <a:solidFill>
                  <a:srgbClr val="C00000"/>
                </a:solidFill>
                <a:latin typeface="Calibri" panose="020F0502020204030204" pitchFamily="34" charset="0"/>
                <a:cs typeface="Calibri" panose="020F0502020204030204" pitchFamily="34" charset="0"/>
              </a:rPr>
              <a:t>000.000</a:t>
            </a:r>
            <a:endParaRPr lang="en-GB"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2661840"/>
      </p:ext>
    </p:extLst>
  </p:cSld>
  <p:clrMapOvr>
    <a:masterClrMapping/>
  </p:clrMapOvr>
  <p:transition spd="slow" advClick="0">
    <p:strips dir="rd"/>
  </p:transition>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B9A5D8E-A0D1-4747-AB12-EB02354EFD20}"/>
              </a:ext>
            </a:extLst>
          </p:cNvPr>
          <p:cNvSpPr txBox="1">
            <a:spLocks/>
          </p:cNvSpPr>
          <p:nvPr/>
        </p:nvSpPr>
        <p:spPr>
          <a:xfrm>
            <a:off x="1942825" y="452965"/>
            <a:ext cx="8153949" cy="763600"/>
          </a:xfrm>
          <a:prstGeom prst="rect">
            <a:avLst/>
          </a:prstGeom>
        </p:spPr>
        <p:txBody>
          <a:bodyPr>
            <a:norm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914400"/>
            <a:r>
              <a:rPr lang="en-US" kern="0" dirty="0" err="1">
                <a:latin typeface="Fjalla One" panose="02000506040000020004" pitchFamily="2" charset="0"/>
              </a:rPr>
              <a:t>Ilustrasi</a:t>
            </a:r>
            <a:r>
              <a:rPr lang="en-US" kern="0" dirty="0">
                <a:latin typeface="Fjalla One" panose="02000506040000020004" pitchFamily="2" charset="0"/>
              </a:rPr>
              <a:t> </a:t>
            </a:r>
            <a:r>
              <a:rPr lang="en-US" kern="0" dirty="0" err="1">
                <a:latin typeface="Fjalla One" panose="02000506040000020004" pitchFamily="2" charset="0"/>
              </a:rPr>
              <a:t>Revalution</a:t>
            </a:r>
            <a:r>
              <a:rPr lang="en-US" kern="0" dirty="0">
                <a:latin typeface="Fjalla One" panose="02000506040000020004" pitchFamily="2" charset="0"/>
              </a:rPr>
              <a:t> Model - </a:t>
            </a:r>
            <a:r>
              <a:rPr lang="en-US" kern="0" dirty="0" err="1">
                <a:latin typeface="Fjalla One" panose="02000506040000020004" pitchFamily="2" charset="0"/>
              </a:rPr>
              <a:t>Eliminasi</a:t>
            </a:r>
            <a:endParaRPr lang="id-ID" kern="0" dirty="0">
              <a:latin typeface="Fjalla One" panose="02000506040000020004" pitchFamily="2" charset="0"/>
            </a:endParaRPr>
          </a:p>
        </p:txBody>
      </p:sp>
      <p:sp>
        <p:nvSpPr>
          <p:cNvPr id="8" name="Slide Number Placeholder 1">
            <a:extLst>
              <a:ext uri="{FF2B5EF4-FFF2-40B4-BE49-F238E27FC236}">
                <a16:creationId xmlns:a16="http://schemas.microsoft.com/office/drawing/2014/main" id="{E857486B-FE38-4B4D-A392-2918ADAF42E0}"/>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31</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
        <p:nvSpPr>
          <p:cNvPr id="9" name="Rectangle 6">
            <a:extLst>
              <a:ext uri="{FF2B5EF4-FFF2-40B4-BE49-F238E27FC236}">
                <a16:creationId xmlns:a16="http://schemas.microsoft.com/office/drawing/2014/main" id="{67CC467B-A8FB-4787-AA83-2A1F49F8C94B}"/>
              </a:ext>
            </a:extLst>
          </p:cNvPr>
          <p:cNvSpPr>
            <a:spLocks noChangeArrowheads="1"/>
          </p:cNvSpPr>
          <p:nvPr/>
        </p:nvSpPr>
        <p:spPr bwMode="auto">
          <a:xfrm>
            <a:off x="1581010" y="3771915"/>
            <a:ext cx="8998481" cy="1745481"/>
          </a:xfrm>
          <a:prstGeom prst="rect">
            <a:avLst/>
          </a:prstGeom>
          <a:solidFill>
            <a:schemeClr val="accent2">
              <a:lumMod val="40000"/>
              <a:lumOff val="60000"/>
            </a:schemeClr>
          </a:solidFill>
          <a:ln w="9525">
            <a:noFill/>
            <a:miter lim="800000"/>
            <a:headEnd/>
            <a:tailEnd/>
          </a:ln>
        </p:spPr>
        <p:txBody>
          <a:bodyPr/>
          <a:lstStyle/>
          <a:p>
            <a:pPr algn="just" defTabSz="914400"/>
            <a:r>
              <a:rPr lang="en-US" sz="2000" kern="0" dirty="0" err="1">
                <a:latin typeface="Calibri" panose="020F0502020204030204" pitchFamily="34" charset="0"/>
                <a:cs typeface="Calibri" panose="020F0502020204030204" pitchFamily="34" charset="0"/>
              </a:rPr>
              <a:t>Entitas</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memiliki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saldo</a:t>
            </a:r>
            <a:r>
              <a:rPr lang="en-US" sz="2000" kern="0" dirty="0">
                <a:latin typeface="Calibri" panose="020F0502020204030204" pitchFamily="34" charset="0"/>
                <a:cs typeface="Calibri" panose="020F0502020204030204" pitchFamily="34" charset="0"/>
              </a:rPr>
              <a:t> surplus </a:t>
            </a:r>
            <a:r>
              <a:rPr lang="en-US" sz="2000" kern="0" dirty="0" err="1">
                <a:latin typeface="Calibri" panose="020F0502020204030204" pitchFamily="34" charset="0"/>
                <a:cs typeface="Calibri" panose="020F0502020204030204" pitchFamily="34" charset="0"/>
              </a:rPr>
              <a:t>revaluasi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atas</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bangunan</a:t>
            </a:r>
            <a:r>
              <a:rPr lang="en-US" sz="2000" kern="0" dirty="0">
                <a:latin typeface="Calibri" panose="020F0502020204030204" pitchFamily="34" charset="0"/>
                <a:cs typeface="Calibri" panose="020F0502020204030204" pitchFamily="34" charset="0"/>
              </a:rPr>
              <a:t> 800.000. </a:t>
            </a:r>
            <a:r>
              <a:rPr lang="en-US" sz="2000" kern="0" dirty="0" err="1">
                <a:latin typeface="Calibri" panose="020F0502020204030204" pitchFamily="34" charset="0"/>
                <a:cs typeface="Calibri" panose="020F0502020204030204" pitchFamily="34" charset="0"/>
              </a:rPr>
              <a:t>Bangunan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tersebut</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masih</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memililki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sisa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manfaat</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ekonomis</a:t>
            </a:r>
            <a:r>
              <a:rPr lang="en-US" sz="2000" kern="0" dirty="0">
                <a:latin typeface="Calibri" panose="020F0502020204030204" pitchFamily="34" charset="0"/>
                <a:cs typeface="Calibri" panose="020F0502020204030204" pitchFamily="34" charset="0"/>
              </a:rPr>
              <a:t> 10 </a:t>
            </a:r>
            <a:r>
              <a:rPr lang="en-US" sz="2000" kern="0" dirty="0" err="1">
                <a:latin typeface="Calibri" panose="020F0502020204030204" pitchFamily="34" charset="0"/>
                <a:cs typeface="Calibri" panose="020F0502020204030204" pitchFamily="34" charset="0"/>
              </a:rPr>
              <a:t>tahun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Maka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saat</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depresiasi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dilakukan</a:t>
            </a:r>
            <a:r>
              <a:rPr lang="en-US" sz="2000" kern="0" dirty="0">
                <a:latin typeface="Calibri" panose="020F0502020204030204" pitchFamily="34" charset="0"/>
                <a:cs typeface="Calibri" panose="020F0502020204030204" pitchFamily="34" charset="0"/>
              </a:rPr>
              <a:t> surplus </a:t>
            </a:r>
            <a:r>
              <a:rPr lang="en-US" sz="2000" kern="0" dirty="0" err="1">
                <a:latin typeface="Calibri" panose="020F0502020204030204" pitchFamily="34" charset="0"/>
                <a:cs typeface="Calibri" panose="020F0502020204030204" pitchFamily="34" charset="0"/>
              </a:rPr>
              <a:t>revaluasi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harus</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direklasifikan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ke</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saldo</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laba</a:t>
            </a:r>
            <a:r>
              <a:rPr lang="en-US" sz="2000" kern="0" dirty="0">
                <a:latin typeface="Calibri" panose="020F0502020204030204" pitchFamily="34" charset="0"/>
                <a:cs typeface="Calibri" panose="020F0502020204030204" pitchFamily="34" charset="0"/>
              </a:rPr>
              <a:t>.</a:t>
            </a:r>
          </a:p>
          <a:p>
            <a:pPr indent="19050" defTabSz="914400">
              <a:tabLst>
                <a:tab pos="712788" algn="l"/>
                <a:tab pos="5207000" algn="l"/>
                <a:tab pos="7083425" algn="l"/>
              </a:tabLst>
            </a:pPr>
            <a:r>
              <a:rPr lang="en-US" sz="2000" kern="0" dirty="0">
                <a:solidFill>
                  <a:srgbClr val="C00000"/>
                </a:solidFill>
                <a:latin typeface="Calibri" panose="020F0502020204030204" pitchFamily="34" charset="0"/>
                <a:cs typeface="Calibri" panose="020F0502020204030204" pitchFamily="34" charset="0"/>
              </a:rPr>
              <a:t>Dr - Surplus </a:t>
            </a:r>
            <a:r>
              <a:rPr lang="en-US" sz="2000" kern="0" dirty="0" err="1">
                <a:solidFill>
                  <a:srgbClr val="C00000"/>
                </a:solidFill>
                <a:latin typeface="Calibri" panose="020F0502020204030204" pitchFamily="34" charset="0"/>
                <a:cs typeface="Calibri" panose="020F0502020204030204" pitchFamily="34" charset="0"/>
              </a:rPr>
              <a:t>revaluasi</a:t>
            </a:r>
            <a:r>
              <a:rPr lang="en-US" sz="2000" kern="0" dirty="0">
                <a:solidFill>
                  <a:srgbClr val="C00000"/>
                </a:solidFill>
                <a:latin typeface="Calibri" panose="020F0502020204030204" pitchFamily="34" charset="0"/>
                <a:cs typeface="Calibri" panose="020F0502020204030204" pitchFamily="34" charset="0"/>
              </a:rPr>
              <a:t>	80.000</a:t>
            </a:r>
          </a:p>
          <a:p>
            <a:pPr indent="19050" defTabSz="914400">
              <a:tabLst>
                <a:tab pos="712788" algn="l"/>
                <a:tab pos="5207000" algn="l"/>
                <a:tab pos="7083425" algn="l"/>
              </a:tabLst>
            </a:pPr>
            <a:r>
              <a:rPr lang="en-US" sz="2000" kern="0" dirty="0">
                <a:solidFill>
                  <a:srgbClr val="C00000"/>
                </a:solidFill>
                <a:latin typeface="Calibri" panose="020F0502020204030204" pitchFamily="34" charset="0"/>
                <a:cs typeface="Calibri" panose="020F0502020204030204" pitchFamily="34" charset="0"/>
              </a:rPr>
              <a:t>     Cr – </a:t>
            </a:r>
            <a:r>
              <a:rPr lang="en-US" sz="2000" kern="0" dirty="0" err="1">
                <a:solidFill>
                  <a:srgbClr val="C00000"/>
                </a:solidFill>
                <a:latin typeface="Calibri" panose="020F0502020204030204" pitchFamily="34" charset="0"/>
                <a:cs typeface="Calibri" panose="020F0502020204030204" pitchFamily="34" charset="0"/>
              </a:rPr>
              <a:t>Saldo</a:t>
            </a:r>
            <a:r>
              <a:rPr lang="en-US" sz="2000" kern="0" dirty="0">
                <a:solidFill>
                  <a:srgbClr val="C00000"/>
                </a:solidFill>
                <a:latin typeface="Calibri" panose="020F0502020204030204" pitchFamily="34" charset="0"/>
                <a:cs typeface="Calibri" panose="020F0502020204030204" pitchFamily="34" charset="0"/>
              </a:rPr>
              <a:t> </a:t>
            </a:r>
            <a:r>
              <a:rPr lang="en-US" sz="2000" kern="0" dirty="0" err="1">
                <a:solidFill>
                  <a:srgbClr val="C00000"/>
                </a:solidFill>
                <a:latin typeface="Calibri" panose="020F0502020204030204" pitchFamily="34" charset="0"/>
                <a:cs typeface="Calibri" panose="020F0502020204030204" pitchFamily="34" charset="0"/>
              </a:rPr>
              <a:t>laba</a:t>
            </a:r>
            <a:r>
              <a:rPr lang="en-US" sz="2000" kern="0" dirty="0">
                <a:solidFill>
                  <a:srgbClr val="C00000"/>
                </a:solidFill>
                <a:latin typeface="Calibri" panose="020F0502020204030204" pitchFamily="34" charset="0"/>
                <a:cs typeface="Calibri" panose="020F0502020204030204" pitchFamily="34" charset="0"/>
              </a:rPr>
              <a:t>			80.000</a:t>
            </a:r>
          </a:p>
          <a:p>
            <a:pPr indent="19050" defTabSz="914400"/>
            <a:endParaRPr lang="en-GB" sz="2000"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D28F75C3-90B7-4627-A178-BA303CCB2DF8}"/>
              </a:ext>
            </a:extLst>
          </p:cNvPr>
          <p:cNvSpPr>
            <a:spLocks noChangeArrowheads="1"/>
          </p:cNvSpPr>
          <p:nvPr/>
        </p:nvSpPr>
        <p:spPr bwMode="auto">
          <a:xfrm>
            <a:off x="1581010" y="1780496"/>
            <a:ext cx="9058933" cy="1305590"/>
          </a:xfrm>
          <a:prstGeom prst="rect">
            <a:avLst/>
          </a:prstGeom>
          <a:solidFill>
            <a:schemeClr val="accent6">
              <a:lumMod val="40000"/>
              <a:lumOff val="60000"/>
            </a:schemeClr>
          </a:solidFill>
          <a:ln w="9525">
            <a:noFill/>
            <a:miter lim="800000"/>
            <a:headEnd/>
            <a:tailEnd/>
          </a:ln>
          <a:effectLst>
            <a:outerShdw dist="63500" dir="3187806" algn="ctr" rotWithShape="0">
              <a:schemeClr val="bg2"/>
            </a:outerShdw>
          </a:effectLst>
        </p:spPr>
        <p:txBody>
          <a:bodyPr/>
          <a:lstStyle/>
          <a:p>
            <a:pPr algn="just" defTabSz="914400"/>
            <a:r>
              <a:rPr lang="en-US" sz="2000" kern="0" dirty="0" err="1">
                <a:latin typeface="Calibri" panose="020F0502020204030204" pitchFamily="34" charset="0"/>
                <a:cs typeface="Calibri" panose="020F0502020204030204" pitchFamily="34" charset="0"/>
              </a:rPr>
              <a:t>Entitas</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memiliki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saldo</a:t>
            </a:r>
            <a:r>
              <a:rPr lang="en-US" sz="2000" kern="0" dirty="0">
                <a:latin typeface="Calibri" panose="020F0502020204030204" pitchFamily="34" charset="0"/>
                <a:cs typeface="Calibri" panose="020F0502020204030204" pitchFamily="34" charset="0"/>
              </a:rPr>
              <a:t> surplus </a:t>
            </a:r>
            <a:r>
              <a:rPr lang="en-US" sz="2000" kern="0" dirty="0" err="1">
                <a:latin typeface="Calibri" panose="020F0502020204030204" pitchFamily="34" charset="0"/>
                <a:cs typeface="Calibri" panose="020F0502020204030204" pitchFamily="34" charset="0"/>
              </a:rPr>
              <a:t>revaluasi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atas</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tanah</a:t>
            </a:r>
            <a:r>
              <a:rPr lang="en-US" sz="2000" kern="0" dirty="0">
                <a:latin typeface="Calibri" panose="020F0502020204030204" pitchFamily="34" charset="0"/>
                <a:cs typeface="Calibri" panose="020F0502020204030204" pitchFamily="34" charset="0"/>
              </a:rPr>
              <a:t> 500.000. Tanah </a:t>
            </a:r>
            <a:r>
              <a:rPr lang="en-US" sz="2000" kern="0" dirty="0" err="1">
                <a:latin typeface="Calibri" panose="020F0502020204030204" pitchFamily="34" charset="0"/>
                <a:cs typeface="Calibri" panose="020F0502020204030204" pitchFamily="34" charset="0"/>
              </a:rPr>
              <a:t>tersebut</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dijual</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Maka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saat</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penjualan</a:t>
            </a:r>
            <a:r>
              <a:rPr lang="en-US" sz="2000" kern="0" dirty="0">
                <a:latin typeface="Calibri" panose="020F0502020204030204" pitchFamily="34" charset="0"/>
                <a:cs typeface="Calibri" panose="020F0502020204030204" pitchFamily="34" charset="0"/>
              </a:rPr>
              <a:t> surplus </a:t>
            </a:r>
            <a:r>
              <a:rPr lang="en-US" sz="2000" kern="0" dirty="0" err="1">
                <a:latin typeface="Calibri" panose="020F0502020204030204" pitchFamily="34" charset="0"/>
                <a:cs typeface="Calibri" panose="020F0502020204030204" pitchFamily="34" charset="0"/>
              </a:rPr>
              <a:t>revaluasi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harus</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direklasifikasikan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ke</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saldo</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laba</a:t>
            </a:r>
            <a:r>
              <a:rPr lang="en-US" sz="2000" kern="0" dirty="0">
                <a:latin typeface="Calibri" panose="020F0502020204030204" pitchFamily="34" charset="0"/>
                <a:cs typeface="Calibri" panose="020F0502020204030204" pitchFamily="34" charset="0"/>
              </a:rPr>
              <a:t>.</a:t>
            </a:r>
          </a:p>
          <a:p>
            <a:pPr indent="19050" defTabSz="914400">
              <a:tabLst>
                <a:tab pos="712788" algn="l"/>
                <a:tab pos="5207000" algn="l"/>
                <a:tab pos="7083425" algn="l"/>
              </a:tabLst>
            </a:pPr>
            <a:r>
              <a:rPr lang="en-US" sz="2000" kern="0" dirty="0">
                <a:solidFill>
                  <a:srgbClr val="C00000"/>
                </a:solidFill>
                <a:latin typeface="Calibri" panose="020F0502020204030204" pitchFamily="34" charset="0"/>
                <a:cs typeface="Calibri" panose="020F0502020204030204" pitchFamily="34" charset="0"/>
              </a:rPr>
              <a:t>Dr - Surplus </a:t>
            </a:r>
            <a:r>
              <a:rPr lang="en-US" sz="2000" kern="0" dirty="0" err="1">
                <a:solidFill>
                  <a:srgbClr val="C00000"/>
                </a:solidFill>
                <a:latin typeface="Calibri" panose="020F0502020204030204" pitchFamily="34" charset="0"/>
                <a:cs typeface="Calibri" panose="020F0502020204030204" pitchFamily="34" charset="0"/>
              </a:rPr>
              <a:t>revaluasi</a:t>
            </a:r>
            <a:r>
              <a:rPr lang="en-US" sz="2000" kern="0" dirty="0">
                <a:solidFill>
                  <a:srgbClr val="C00000"/>
                </a:solidFill>
                <a:latin typeface="Calibri" panose="020F0502020204030204" pitchFamily="34" charset="0"/>
                <a:cs typeface="Calibri" panose="020F0502020204030204" pitchFamily="34" charset="0"/>
              </a:rPr>
              <a:t>	5</a:t>
            </a:r>
            <a:r>
              <a:rPr lang="id-ID" sz="2000" kern="0" dirty="0">
                <a:solidFill>
                  <a:srgbClr val="C00000"/>
                </a:solidFill>
                <a:latin typeface="Calibri" panose="020F0502020204030204" pitchFamily="34" charset="0"/>
                <a:cs typeface="Calibri" panose="020F0502020204030204" pitchFamily="34" charset="0"/>
              </a:rPr>
              <a:t>0</a:t>
            </a:r>
            <a:r>
              <a:rPr lang="en-US" sz="2000" kern="0" dirty="0">
                <a:solidFill>
                  <a:srgbClr val="C00000"/>
                </a:solidFill>
                <a:latin typeface="Calibri" panose="020F0502020204030204" pitchFamily="34" charset="0"/>
                <a:cs typeface="Calibri" panose="020F0502020204030204" pitchFamily="34" charset="0"/>
              </a:rPr>
              <a:t>0.000</a:t>
            </a:r>
          </a:p>
          <a:p>
            <a:pPr indent="19050" defTabSz="914400">
              <a:tabLst>
                <a:tab pos="712788" algn="l"/>
                <a:tab pos="5207000" algn="l"/>
                <a:tab pos="7083425" algn="l"/>
              </a:tabLst>
            </a:pPr>
            <a:r>
              <a:rPr lang="en-US" sz="2000" kern="0" dirty="0">
                <a:solidFill>
                  <a:srgbClr val="C00000"/>
                </a:solidFill>
                <a:latin typeface="Calibri" panose="020F0502020204030204" pitchFamily="34" charset="0"/>
                <a:cs typeface="Calibri" panose="020F0502020204030204" pitchFamily="34" charset="0"/>
              </a:rPr>
              <a:t>     Cr – </a:t>
            </a:r>
            <a:r>
              <a:rPr lang="en-US" sz="2000" kern="0" dirty="0" err="1">
                <a:solidFill>
                  <a:srgbClr val="C00000"/>
                </a:solidFill>
                <a:latin typeface="Calibri" panose="020F0502020204030204" pitchFamily="34" charset="0"/>
                <a:cs typeface="Calibri" panose="020F0502020204030204" pitchFamily="34" charset="0"/>
              </a:rPr>
              <a:t>Saldo</a:t>
            </a:r>
            <a:r>
              <a:rPr lang="en-US" sz="2000" kern="0" dirty="0">
                <a:solidFill>
                  <a:srgbClr val="C00000"/>
                </a:solidFill>
                <a:latin typeface="Calibri" panose="020F0502020204030204" pitchFamily="34" charset="0"/>
                <a:cs typeface="Calibri" panose="020F0502020204030204" pitchFamily="34" charset="0"/>
              </a:rPr>
              <a:t> </a:t>
            </a:r>
            <a:r>
              <a:rPr lang="en-US" sz="2000" kern="0" dirty="0" err="1">
                <a:solidFill>
                  <a:srgbClr val="C00000"/>
                </a:solidFill>
                <a:latin typeface="Calibri" panose="020F0502020204030204" pitchFamily="34" charset="0"/>
                <a:cs typeface="Calibri" panose="020F0502020204030204" pitchFamily="34" charset="0"/>
              </a:rPr>
              <a:t>laba</a:t>
            </a:r>
            <a:r>
              <a:rPr lang="en-US" sz="2000" kern="0" dirty="0">
                <a:solidFill>
                  <a:srgbClr val="C00000"/>
                </a:solidFill>
                <a:latin typeface="Calibri" panose="020F0502020204030204" pitchFamily="34" charset="0"/>
                <a:cs typeface="Calibri" panose="020F0502020204030204" pitchFamily="34" charset="0"/>
              </a:rPr>
              <a:t>			5</a:t>
            </a:r>
            <a:r>
              <a:rPr lang="id-ID" sz="2000" kern="0" dirty="0">
                <a:solidFill>
                  <a:srgbClr val="C00000"/>
                </a:solidFill>
                <a:latin typeface="Calibri" panose="020F0502020204030204" pitchFamily="34" charset="0"/>
                <a:cs typeface="Calibri" panose="020F0502020204030204" pitchFamily="34" charset="0"/>
              </a:rPr>
              <a:t>0</a:t>
            </a:r>
            <a:r>
              <a:rPr lang="en-US" sz="2000" kern="0" dirty="0">
                <a:solidFill>
                  <a:srgbClr val="C00000"/>
                </a:solidFill>
                <a:latin typeface="Calibri" panose="020F0502020204030204" pitchFamily="34" charset="0"/>
                <a:cs typeface="Calibri" panose="020F0502020204030204" pitchFamily="34" charset="0"/>
              </a:rPr>
              <a:t>0.000</a:t>
            </a:r>
          </a:p>
        </p:txBody>
      </p:sp>
    </p:spTree>
    <p:extLst>
      <p:ext uri="{BB962C8B-B14F-4D97-AF65-F5344CB8AC3E}">
        <p14:creationId xmlns:p14="http://schemas.microsoft.com/office/powerpoint/2010/main" val="1275315001"/>
      </p:ext>
    </p:extLst>
  </p:cSld>
  <p:clrMapOvr>
    <a:masterClrMapping/>
  </p:clrMapOvr>
  <p:transition spd="slow" advClick="0">
    <p:strips dir="rd"/>
  </p:transition>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8376A282-021F-41EC-B1FB-88168719409B}"/>
              </a:ext>
            </a:extLst>
          </p:cNvPr>
          <p:cNvSpPr txBox="1">
            <a:spLocks/>
          </p:cNvSpPr>
          <p:nvPr/>
        </p:nvSpPr>
        <p:spPr>
          <a:xfrm>
            <a:off x="1452922" y="1296999"/>
            <a:ext cx="9443678" cy="1512341"/>
          </a:xfr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914400"/>
            <a:r>
              <a:rPr lang="en-US" sz="1800" kern="0" dirty="0">
                <a:latin typeface="Calibri" panose="020F0502020204030204" pitchFamily="34" charset="0"/>
                <a:cs typeface="Calibri" panose="020F0502020204030204" pitchFamily="34" charset="0"/>
              </a:rPr>
              <a:t>PT. </a:t>
            </a:r>
            <a:r>
              <a:rPr lang="en-US" sz="1800" kern="0" dirty="0" err="1">
                <a:latin typeface="Calibri" panose="020F0502020204030204" pitchFamily="34" charset="0"/>
                <a:cs typeface="Calibri" panose="020F0502020204030204" pitchFamily="34" charset="0"/>
              </a:rPr>
              <a:t>Semeru</a:t>
            </a:r>
            <a:r>
              <a:rPr lang="en-US" sz="1800" kern="0" dirty="0">
                <a:latin typeface="Calibri" panose="020F0502020204030204" pitchFamily="34" charset="0"/>
                <a:cs typeface="Calibri" panose="020F0502020204030204" pitchFamily="34" charset="0"/>
              </a:rPr>
              <a:t> pada 2 </a:t>
            </a:r>
            <a:r>
              <a:rPr lang="en-US" sz="1800" kern="0" dirty="0" err="1">
                <a:latin typeface="Calibri" panose="020F0502020204030204" pitchFamily="34" charset="0"/>
                <a:cs typeface="Calibri" panose="020F0502020204030204" pitchFamily="34" charset="0"/>
              </a:rPr>
              <a:t>Januari</a:t>
            </a:r>
            <a:r>
              <a:rPr lang="en-US" sz="1800" kern="0" dirty="0">
                <a:latin typeface="Calibri" panose="020F0502020204030204" pitchFamily="34" charset="0"/>
                <a:cs typeface="Calibri" panose="020F0502020204030204" pitchFamily="34" charset="0"/>
              </a:rPr>
              <a:t> 2014 </a:t>
            </a:r>
            <a:r>
              <a:rPr lang="en-US" sz="1800" kern="0" dirty="0" err="1">
                <a:latin typeface="Calibri" panose="020F0502020204030204" pitchFamily="34" charset="0"/>
                <a:cs typeface="Calibri" panose="020F0502020204030204" pitchFamily="34" charset="0"/>
              </a:rPr>
              <a:t>membeli</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bangunan</a:t>
            </a:r>
            <a:r>
              <a:rPr lang="en-US" sz="1800" kern="0" dirty="0">
                <a:latin typeface="Calibri" panose="020F0502020204030204" pitchFamily="34" charset="0"/>
                <a:cs typeface="Calibri" panose="020F0502020204030204" pitchFamily="34" charset="0"/>
              </a:rPr>
              <a:t> Rp100miilar dan </a:t>
            </a:r>
            <a:r>
              <a:rPr lang="en-US" sz="1800" kern="0" dirty="0" err="1">
                <a:latin typeface="Calibri" panose="020F0502020204030204" pitchFamily="34" charset="0"/>
                <a:cs typeface="Calibri" panose="020F0502020204030204" pitchFamily="34" charset="0"/>
              </a:rPr>
              <a:t>tanah</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sebesar</a:t>
            </a:r>
            <a:r>
              <a:rPr lang="en-US" sz="1800" kern="0" dirty="0">
                <a:latin typeface="Calibri" panose="020F0502020204030204" pitchFamily="34" charset="0"/>
                <a:cs typeface="Calibri" panose="020F0502020204030204" pitchFamily="34" charset="0"/>
              </a:rPr>
              <a:t> Rp200Miliar. </a:t>
            </a:r>
            <a:r>
              <a:rPr lang="en-US" sz="1800" kern="0" dirty="0" err="1">
                <a:latin typeface="Calibri" panose="020F0502020204030204" pitchFamily="34" charset="0"/>
                <a:cs typeface="Calibri" panose="020F0502020204030204" pitchFamily="34" charset="0"/>
              </a:rPr>
              <a:t>Bangunan</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didepresiakan</a:t>
            </a:r>
            <a:r>
              <a:rPr lang="en-US" sz="1800" kern="0" dirty="0">
                <a:latin typeface="Calibri" panose="020F0502020204030204" pitchFamily="34" charset="0"/>
                <a:cs typeface="Calibri" panose="020F0502020204030204" pitchFamily="34" charset="0"/>
              </a:rPr>
              <a:t> 20 </a:t>
            </a:r>
            <a:r>
              <a:rPr lang="en-US" sz="1800" kern="0" dirty="0" err="1">
                <a:latin typeface="Calibri" panose="020F0502020204030204" pitchFamily="34" charset="0"/>
                <a:cs typeface="Calibri" panose="020F0502020204030204" pitchFamily="34" charset="0"/>
              </a:rPr>
              <a:t>tahun</a:t>
            </a:r>
            <a:r>
              <a:rPr lang="en-US" sz="1800" kern="0" dirty="0">
                <a:latin typeface="Calibri" panose="020F0502020204030204" pitchFamily="34" charset="0"/>
                <a:cs typeface="Calibri" panose="020F0502020204030204" pitchFamily="34" charset="0"/>
              </a:rPr>
              <a:t> dan </a:t>
            </a:r>
            <a:r>
              <a:rPr lang="en-US" sz="1800" kern="0" dirty="0" err="1">
                <a:latin typeface="Calibri" panose="020F0502020204030204" pitchFamily="34" charset="0"/>
                <a:cs typeface="Calibri" panose="020F0502020204030204" pitchFamily="34" charset="0"/>
              </a:rPr>
              <a:t>menggunakan</a:t>
            </a:r>
            <a:r>
              <a:rPr lang="en-US" sz="1800" kern="0" dirty="0">
                <a:latin typeface="Calibri" panose="020F0502020204030204" pitchFamily="34" charset="0"/>
                <a:cs typeface="Calibri" panose="020F0502020204030204" pitchFamily="34" charset="0"/>
              </a:rPr>
              <a:t> model </a:t>
            </a:r>
            <a:r>
              <a:rPr lang="en-US" sz="1800" kern="0" dirty="0" err="1">
                <a:latin typeface="Calibri" panose="020F0502020204030204" pitchFamily="34" charset="0"/>
                <a:cs typeface="Calibri" panose="020F0502020204030204" pitchFamily="34" charset="0"/>
              </a:rPr>
              <a:t>revaluasian</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atas</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bangunan</a:t>
            </a:r>
            <a:r>
              <a:rPr lang="en-US" sz="1800" kern="0" dirty="0">
                <a:latin typeface="Calibri" panose="020F0502020204030204" pitchFamily="34" charset="0"/>
                <a:cs typeface="Calibri" panose="020F0502020204030204" pitchFamily="34" charset="0"/>
              </a:rPr>
              <a:t> dan </a:t>
            </a:r>
            <a:r>
              <a:rPr lang="en-US" sz="1800" kern="0" dirty="0" err="1">
                <a:latin typeface="Calibri" panose="020F0502020204030204" pitchFamily="34" charset="0"/>
                <a:cs typeface="Calibri" panose="020F0502020204030204" pitchFamily="34" charset="0"/>
              </a:rPr>
              <a:t>tanah</a:t>
            </a:r>
            <a:r>
              <a:rPr lang="en-US" sz="1800" kern="0" dirty="0">
                <a:latin typeface="Calibri" panose="020F0502020204030204" pitchFamily="34" charset="0"/>
                <a:cs typeface="Calibri" panose="020F0502020204030204" pitchFamily="34" charset="0"/>
              </a:rPr>
              <a:t>. Pada 31 </a:t>
            </a:r>
            <a:r>
              <a:rPr lang="en-US" sz="1800" kern="0" dirty="0" err="1">
                <a:latin typeface="Calibri" panose="020F0502020204030204" pitchFamily="34" charset="0"/>
                <a:cs typeface="Calibri" panose="020F0502020204030204" pitchFamily="34" charset="0"/>
              </a:rPr>
              <a:t>Desember</a:t>
            </a:r>
            <a:r>
              <a:rPr lang="en-US" sz="1800" kern="0" dirty="0">
                <a:latin typeface="Calibri" panose="020F0502020204030204" pitchFamily="34" charset="0"/>
                <a:cs typeface="Calibri" panose="020F0502020204030204" pitchFamily="34" charset="0"/>
              </a:rPr>
              <a:t> 2015 </a:t>
            </a:r>
            <a:r>
              <a:rPr lang="en-US" sz="1800" kern="0" dirty="0" err="1">
                <a:latin typeface="Calibri" panose="020F0502020204030204" pitchFamily="34" charset="0"/>
                <a:cs typeface="Calibri" panose="020F0502020204030204" pitchFamily="34" charset="0"/>
              </a:rPr>
              <a:t>melakukan</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revaluasi</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bangunan</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senilai</a:t>
            </a:r>
            <a:r>
              <a:rPr lang="en-US" sz="1800" kern="0" dirty="0">
                <a:latin typeface="Calibri" panose="020F0502020204030204" pitchFamily="34" charset="0"/>
                <a:cs typeface="Calibri" panose="020F0502020204030204" pitchFamily="34" charset="0"/>
              </a:rPr>
              <a:t> Rp97,2Miliar dan </a:t>
            </a:r>
            <a:r>
              <a:rPr lang="en-US" sz="1800" kern="0" dirty="0" err="1">
                <a:latin typeface="Calibri" panose="020F0502020204030204" pitchFamily="34" charset="0"/>
                <a:cs typeface="Calibri" panose="020F0502020204030204" pitchFamily="34" charset="0"/>
              </a:rPr>
              <a:t>tanah</a:t>
            </a:r>
            <a:r>
              <a:rPr lang="en-US" sz="1800" kern="0" dirty="0">
                <a:latin typeface="Calibri" panose="020F0502020204030204" pitchFamily="34" charset="0"/>
                <a:cs typeface="Calibri" panose="020F0502020204030204" pitchFamily="34" charset="0"/>
              </a:rPr>
              <a:t> 220Miliar. Pada 31 </a:t>
            </a:r>
            <a:r>
              <a:rPr lang="en-US" sz="1800" kern="0" dirty="0" err="1">
                <a:latin typeface="Calibri" panose="020F0502020204030204" pitchFamily="34" charset="0"/>
                <a:cs typeface="Calibri" panose="020F0502020204030204" pitchFamily="34" charset="0"/>
              </a:rPr>
              <a:t>Desember</a:t>
            </a:r>
            <a:r>
              <a:rPr lang="en-US" sz="1800" kern="0" dirty="0">
                <a:latin typeface="Calibri" panose="020F0502020204030204" pitchFamily="34" charset="0"/>
                <a:cs typeface="Calibri" panose="020F0502020204030204" pitchFamily="34" charset="0"/>
              </a:rPr>
              <a:t> 2018 </a:t>
            </a:r>
            <a:r>
              <a:rPr lang="en-US" sz="1800" kern="0" dirty="0" err="1">
                <a:latin typeface="Calibri" panose="020F0502020204030204" pitchFamily="34" charset="0"/>
                <a:cs typeface="Calibri" panose="020F0502020204030204" pitchFamily="34" charset="0"/>
              </a:rPr>
              <a:t>dilakukan</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revaluasi</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ulang</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tanah</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sebesar</a:t>
            </a:r>
            <a:r>
              <a:rPr lang="en-US" sz="1800" kern="0" dirty="0">
                <a:latin typeface="Calibri" panose="020F0502020204030204" pitchFamily="34" charset="0"/>
                <a:cs typeface="Calibri" panose="020F0502020204030204" pitchFamily="34" charset="0"/>
              </a:rPr>
              <a:t> Rp250Miliar dan </a:t>
            </a:r>
            <a:r>
              <a:rPr lang="en-US" sz="1800" kern="0" dirty="0" err="1">
                <a:latin typeface="Calibri" panose="020F0502020204030204" pitchFamily="34" charset="0"/>
                <a:cs typeface="Calibri" panose="020F0502020204030204" pitchFamily="34" charset="0"/>
              </a:rPr>
              <a:t>bangunnan</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sebesar</a:t>
            </a:r>
            <a:r>
              <a:rPr lang="en-US" sz="1800" kern="0" dirty="0">
                <a:latin typeface="Calibri" panose="020F0502020204030204" pitchFamily="34" charset="0"/>
                <a:cs typeface="Calibri" panose="020F0502020204030204" pitchFamily="34" charset="0"/>
              </a:rPr>
              <a:t> Rp72Milar. Pada 2 </a:t>
            </a:r>
            <a:r>
              <a:rPr lang="en-US" sz="1800" kern="0" dirty="0" err="1">
                <a:latin typeface="Calibri" panose="020F0502020204030204" pitchFamily="34" charset="0"/>
                <a:cs typeface="Calibri" panose="020F0502020204030204" pitchFamily="34" charset="0"/>
              </a:rPr>
              <a:t>Februari</a:t>
            </a:r>
            <a:r>
              <a:rPr lang="en-US" sz="1800" kern="0" dirty="0">
                <a:latin typeface="Calibri" panose="020F0502020204030204" pitchFamily="34" charset="0"/>
                <a:cs typeface="Calibri" panose="020F0502020204030204" pitchFamily="34" charset="0"/>
              </a:rPr>
              <a:t> 2019 </a:t>
            </a:r>
            <a:r>
              <a:rPr lang="en-US" sz="1800" kern="0" dirty="0" err="1">
                <a:latin typeface="Calibri" panose="020F0502020204030204" pitchFamily="34" charset="0"/>
                <a:cs typeface="Calibri" panose="020F0502020204030204" pitchFamily="34" charset="0"/>
              </a:rPr>
              <a:t>tanah</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tersebut</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dijual</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dengan</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harga</a:t>
            </a:r>
            <a:r>
              <a:rPr lang="en-US" sz="1800" kern="0" dirty="0">
                <a:latin typeface="Calibri" panose="020F0502020204030204" pitchFamily="34" charset="0"/>
                <a:cs typeface="Calibri" panose="020F0502020204030204" pitchFamily="34" charset="0"/>
              </a:rPr>
              <a:t> Rp260Miliar.</a:t>
            </a:r>
          </a:p>
          <a:p>
            <a:pPr defTabSz="914400"/>
            <a:endParaRPr lang="en-US" sz="1800" kern="0" dirty="0">
              <a:latin typeface="Calibri" panose="020F0502020204030204" pitchFamily="34" charset="0"/>
              <a:cs typeface="Calibri" panose="020F0502020204030204" pitchFamily="34" charset="0"/>
            </a:endParaRPr>
          </a:p>
        </p:txBody>
      </p:sp>
      <p:sp>
        <p:nvSpPr>
          <p:cNvPr id="6" name="AutoShape 7">
            <a:extLst>
              <a:ext uri="{FF2B5EF4-FFF2-40B4-BE49-F238E27FC236}">
                <a16:creationId xmlns:a16="http://schemas.microsoft.com/office/drawing/2014/main" id="{320DA2DE-A9A8-461F-8A06-A5B4E7B4691B}"/>
              </a:ext>
            </a:extLst>
          </p:cNvPr>
          <p:cNvSpPr>
            <a:spLocks noChangeArrowheads="1"/>
          </p:cNvSpPr>
          <p:nvPr/>
        </p:nvSpPr>
        <p:spPr bwMode="auto">
          <a:xfrm>
            <a:off x="1445396" y="3046989"/>
            <a:ext cx="4209353" cy="1872874"/>
          </a:xfrm>
          <a:prstGeom prst="leftArrow">
            <a:avLst>
              <a:gd name="adj1" fmla="val 100000"/>
              <a:gd name="adj2" fmla="val 28530"/>
            </a:avLst>
          </a:prstGeom>
          <a:gradFill rotWithShape="0">
            <a:gsLst>
              <a:gs pos="0">
                <a:srgbClr val="FFCCFF"/>
              </a:gs>
              <a:gs pos="50000">
                <a:schemeClr val="bg1"/>
              </a:gs>
              <a:gs pos="100000">
                <a:srgbClr val="FFCCFF"/>
              </a:gs>
            </a:gsLst>
            <a:lin ang="2700000" scaled="1"/>
          </a:gradFill>
          <a:ln w="9525">
            <a:solidFill>
              <a:srgbClr val="FFCCFF"/>
            </a:solidFill>
            <a:miter lim="800000"/>
            <a:headEnd/>
            <a:tailEnd/>
          </a:ln>
          <a:effectLst>
            <a:outerShdw dist="89803" dir="2700000" algn="ctr" rotWithShape="0">
              <a:schemeClr val="bg2"/>
            </a:outerShdw>
          </a:effectLst>
        </p:spPr>
        <p:txBody>
          <a:bodyPr/>
          <a:lstStyle/>
          <a:p>
            <a:pPr marL="361950" indent="-361950">
              <a:tabLst>
                <a:tab pos="715963" algn="l"/>
                <a:tab pos="2238375" algn="r"/>
                <a:tab pos="2873375" algn="r"/>
              </a:tabLst>
              <a:defRPr/>
            </a:pPr>
            <a:r>
              <a:rPr lang="en-GB" sz="1600" dirty="0">
                <a:latin typeface="Calibri" panose="020F0502020204030204" pitchFamily="34" charset="0"/>
                <a:cs typeface="Calibri" panose="020F0502020204030204" pitchFamily="34" charset="0"/>
              </a:rPr>
              <a:t>2 </a:t>
            </a:r>
            <a:r>
              <a:rPr lang="en-GB" sz="1600" dirty="0" err="1">
                <a:latin typeface="Calibri" panose="020F0502020204030204" pitchFamily="34" charset="0"/>
                <a:cs typeface="Calibri" panose="020F0502020204030204" pitchFamily="34" charset="0"/>
              </a:rPr>
              <a:t>Januari</a:t>
            </a:r>
            <a:r>
              <a:rPr lang="en-GB" sz="1600" dirty="0">
                <a:latin typeface="Calibri" panose="020F0502020204030204" pitchFamily="34" charset="0"/>
                <a:cs typeface="Calibri" panose="020F0502020204030204" pitchFamily="34" charset="0"/>
              </a:rPr>
              <a:t> 2014</a:t>
            </a:r>
          </a:p>
          <a:p>
            <a:pPr marL="361950" indent="-361950">
              <a:tabLst>
                <a:tab pos="715963" algn="l"/>
                <a:tab pos="2870200" algn="r"/>
                <a:tab pos="2873375" algn="r"/>
                <a:tab pos="3494088" algn="r"/>
              </a:tabLst>
              <a:defRPr/>
            </a:pPr>
            <a:r>
              <a:rPr lang="en-GB" sz="1600" dirty="0">
                <a:latin typeface="Calibri" panose="020F0502020204030204" pitchFamily="34" charset="0"/>
                <a:cs typeface="Calibri" panose="020F0502020204030204" pitchFamily="34" charset="0"/>
              </a:rPr>
              <a:t>Dr 	Tanah	200</a:t>
            </a:r>
          </a:p>
          <a:p>
            <a:pPr marL="361950" indent="-361950">
              <a:tabLst>
                <a:tab pos="715963" algn="l"/>
                <a:tab pos="2870200" algn="r"/>
                <a:tab pos="2873375" algn="r"/>
                <a:tab pos="3494088" algn="r"/>
              </a:tabLst>
              <a:defRPr/>
            </a:pPr>
            <a:r>
              <a:rPr lang="en-GB" sz="1600" dirty="0">
                <a:latin typeface="Calibri" panose="020F0502020204030204" pitchFamily="34" charset="0"/>
                <a:cs typeface="Calibri" panose="020F0502020204030204" pitchFamily="34" charset="0"/>
              </a:rPr>
              <a:t>Dr	</a:t>
            </a:r>
            <a:r>
              <a:rPr lang="en-GB" sz="1600" dirty="0" err="1">
                <a:latin typeface="Calibri" panose="020F0502020204030204" pitchFamily="34" charset="0"/>
                <a:cs typeface="Calibri" panose="020F0502020204030204" pitchFamily="34" charset="0"/>
              </a:rPr>
              <a:t>Bangunan</a:t>
            </a:r>
            <a:r>
              <a:rPr lang="en-GB" sz="1600" dirty="0">
                <a:latin typeface="Calibri" panose="020F0502020204030204" pitchFamily="34" charset="0"/>
                <a:cs typeface="Calibri" panose="020F0502020204030204" pitchFamily="34" charset="0"/>
              </a:rPr>
              <a:t>	100</a:t>
            </a:r>
          </a:p>
          <a:p>
            <a:pPr marL="361950" indent="-361950">
              <a:tabLst>
                <a:tab pos="715963" algn="l"/>
                <a:tab pos="2870200" algn="r"/>
                <a:tab pos="2873375" algn="r"/>
                <a:tab pos="3494088" algn="r"/>
              </a:tabLst>
              <a:defRPr/>
            </a:pPr>
            <a:r>
              <a:rPr lang="en-GB" sz="1600" dirty="0">
                <a:latin typeface="Calibri" panose="020F0502020204030204" pitchFamily="34" charset="0"/>
                <a:cs typeface="Calibri" panose="020F0502020204030204" pitchFamily="34" charset="0"/>
              </a:rPr>
              <a:t>Cr		Kas			300</a:t>
            </a:r>
          </a:p>
          <a:p>
            <a:pPr marL="361950" indent="-361950">
              <a:spcBef>
                <a:spcPts val="600"/>
              </a:spcBef>
              <a:tabLst>
                <a:tab pos="715963" algn="l"/>
                <a:tab pos="3944938" algn="r"/>
                <a:tab pos="4660900" algn="r"/>
              </a:tabLst>
              <a:defRPr/>
            </a:pPr>
            <a:r>
              <a:rPr lang="en-GB" sz="1600" dirty="0">
                <a:latin typeface="Calibri" panose="020F0502020204030204" pitchFamily="34" charset="0"/>
                <a:cs typeface="Calibri" panose="020F0502020204030204" pitchFamily="34" charset="0"/>
              </a:rPr>
              <a:t>31 </a:t>
            </a:r>
            <a:r>
              <a:rPr lang="en-GB" sz="1600" dirty="0" err="1">
                <a:latin typeface="Calibri" panose="020F0502020204030204" pitchFamily="34" charset="0"/>
                <a:cs typeface="Calibri" panose="020F0502020204030204" pitchFamily="34" charset="0"/>
              </a:rPr>
              <a:t>Desember</a:t>
            </a:r>
            <a:r>
              <a:rPr lang="en-GB" sz="1600" dirty="0">
                <a:latin typeface="Calibri" panose="020F0502020204030204" pitchFamily="34" charset="0"/>
                <a:cs typeface="Calibri" panose="020F0502020204030204" pitchFamily="34" charset="0"/>
              </a:rPr>
              <a:t> 2014</a:t>
            </a:r>
          </a:p>
          <a:p>
            <a:pPr marL="361950" indent="-361950">
              <a:tabLst>
                <a:tab pos="715963" algn="l"/>
                <a:tab pos="2689225" algn="r"/>
                <a:tab pos="3500438" algn="r"/>
              </a:tabLst>
              <a:defRPr/>
            </a:pPr>
            <a:r>
              <a:rPr lang="en-GB" sz="1600" dirty="0">
                <a:latin typeface="Calibri" panose="020F0502020204030204" pitchFamily="34" charset="0"/>
                <a:cs typeface="Calibri" panose="020F0502020204030204" pitchFamily="34" charset="0"/>
              </a:rPr>
              <a:t>Dr 	Beban </a:t>
            </a:r>
            <a:r>
              <a:rPr lang="en-GB" sz="1600" dirty="0" err="1">
                <a:latin typeface="Calibri" panose="020F0502020204030204" pitchFamily="34" charset="0"/>
                <a:cs typeface="Calibri" panose="020F0502020204030204" pitchFamily="34" charset="0"/>
              </a:rPr>
              <a:t>Depresiasi</a:t>
            </a:r>
            <a:r>
              <a:rPr lang="en-GB" sz="1600" dirty="0">
                <a:latin typeface="Calibri" panose="020F0502020204030204" pitchFamily="34" charset="0"/>
                <a:cs typeface="Calibri" panose="020F0502020204030204" pitchFamily="34" charset="0"/>
              </a:rPr>
              <a:t>	5</a:t>
            </a:r>
          </a:p>
          <a:p>
            <a:pPr marL="361950" indent="-361950">
              <a:tabLst>
                <a:tab pos="715963" algn="l"/>
                <a:tab pos="2689225" algn="r"/>
                <a:tab pos="3405188" algn="r"/>
              </a:tabLst>
              <a:defRPr/>
            </a:pPr>
            <a:r>
              <a:rPr lang="en-GB" sz="1600" dirty="0">
                <a:latin typeface="Calibri" panose="020F0502020204030204" pitchFamily="34" charset="0"/>
                <a:cs typeface="Calibri" panose="020F0502020204030204" pitchFamily="34" charset="0"/>
              </a:rPr>
              <a:t>Cr		</a:t>
            </a:r>
            <a:r>
              <a:rPr lang="en-GB" sz="1600" dirty="0" err="1">
                <a:latin typeface="Calibri" panose="020F0502020204030204" pitchFamily="34" charset="0"/>
                <a:cs typeface="Calibri" panose="020F0502020204030204" pitchFamily="34" charset="0"/>
              </a:rPr>
              <a:t>Akumulasi</a:t>
            </a:r>
            <a:r>
              <a:rPr lang="en-GB" sz="1600" dirty="0">
                <a:latin typeface="Calibri" panose="020F0502020204030204" pitchFamily="34" charset="0"/>
                <a:cs typeface="Calibri" panose="020F0502020204030204" pitchFamily="34" charset="0"/>
              </a:rPr>
              <a:t> </a:t>
            </a:r>
            <a:r>
              <a:rPr lang="en-GB" sz="1600" dirty="0" err="1">
                <a:latin typeface="Calibri" panose="020F0502020204030204" pitchFamily="34" charset="0"/>
                <a:cs typeface="Calibri" panose="020F0502020204030204" pitchFamily="34" charset="0"/>
              </a:rPr>
              <a:t>Depresiasi</a:t>
            </a:r>
            <a:r>
              <a:rPr lang="en-GB" sz="1600" dirty="0">
                <a:latin typeface="Calibri" panose="020F0502020204030204" pitchFamily="34" charset="0"/>
                <a:cs typeface="Calibri" panose="020F0502020204030204" pitchFamily="34" charset="0"/>
              </a:rPr>
              <a:t>		5</a:t>
            </a:r>
            <a:endParaRPr lang="en-US" sz="1600" dirty="0">
              <a:latin typeface="Calibri" panose="020F0502020204030204" pitchFamily="34" charset="0"/>
              <a:cs typeface="Calibri" panose="020F0502020204030204" pitchFamily="34" charset="0"/>
            </a:endParaRPr>
          </a:p>
          <a:p>
            <a:pPr marL="361950" indent="-361950">
              <a:tabLst>
                <a:tab pos="715963" algn="l"/>
                <a:tab pos="2870200" algn="r"/>
                <a:tab pos="2873375" algn="r"/>
                <a:tab pos="3494088" algn="r"/>
              </a:tabLst>
              <a:defRPr/>
            </a:pPr>
            <a:endParaRPr lang="en-US" sz="1600" dirty="0">
              <a:latin typeface="Calibri" panose="020F0502020204030204" pitchFamily="34" charset="0"/>
              <a:cs typeface="Calibri" panose="020F0502020204030204" pitchFamily="34" charset="0"/>
            </a:endParaRPr>
          </a:p>
        </p:txBody>
      </p:sp>
      <p:sp>
        <p:nvSpPr>
          <p:cNvPr id="7" name="AutoShape 7">
            <a:extLst>
              <a:ext uri="{FF2B5EF4-FFF2-40B4-BE49-F238E27FC236}">
                <a16:creationId xmlns:a16="http://schemas.microsoft.com/office/drawing/2014/main" id="{C1D4421D-B6C1-4CCA-9CCC-8E59CCE45AA4}"/>
              </a:ext>
            </a:extLst>
          </p:cNvPr>
          <p:cNvSpPr>
            <a:spLocks noChangeArrowheads="1"/>
          </p:cNvSpPr>
          <p:nvPr/>
        </p:nvSpPr>
        <p:spPr bwMode="auto">
          <a:xfrm>
            <a:off x="5867400" y="3280820"/>
            <a:ext cx="4477604" cy="2514600"/>
          </a:xfrm>
          <a:prstGeom prst="leftArrow">
            <a:avLst>
              <a:gd name="adj1" fmla="val 100000"/>
              <a:gd name="adj2" fmla="val 23919"/>
            </a:avLst>
          </a:prstGeom>
          <a:gradFill rotWithShape="0">
            <a:gsLst>
              <a:gs pos="0">
                <a:srgbClr val="FFCCFF"/>
              </a:gs>
              <a:gs pos="50000">
                <a:schemeClr val="bg1"/>
              </a:gs>
              <a:gs pos="100000">
                <a:srgbClr val="FFCCFF"/>
              </a:gs>
            </a:gsLst>
            <a:lin ang="2700000" scaled="1"/>
          </a:gradFill>
          <a:ln w="9525">
            <a:solidFill>
              <a:srgbClr val="FFCCFF"/>
            </a:solidFill>
            <a:miter lim="800000"/>
            <a:headEnd/>
            <a:tailEnd/>
          </a:ln>
          <a:effectLst>
            <a:outerShdw dist="89803" dir="2700000" algn="ctr" rotWithShape="0">
              <a:schemeClr val="bg2"/>
            </a:outerShdw>
          </a:effectLst>
        </p:spPr>
        <p:txBody>
          <a:bodyPr/>
          <a:lstStyle/>
          <a:p>
            <a:pPr marL="361950" indent="-361950">
              <a:tabLst>
                <a:tab pos="715963" algn="l"/>
                <a:tab pos="3944938" algn="r"/>
                <a:tab pos="4660900" algn="r"/>
              </a:tabLst>
              <a:defRPr/>
            </a:pPr>
            <a:r>
              <a:rPr lang="en-GB" sz="1600" dirty="0">
                <a:latin typeface="Calibri" panose="020F0502020204030204" pitchFamily="34" charset="0"/>
                <a:cs typeface="Calibri" panose="020F0502020204030204" pitchFamily="34" charset="0"/>
              </a:rPr>
              <a:t>31 </a:t>
            </a:r>
            <a:r>
              <a:rPr lang="en-GB" sz="1600" dirty="0" err="1">
                <a:latin typeface="Calibri" panose="020F0502020204030204" pitchFamily="34" charset="0"/>
                <a:cs typeface="Calibri" panose="020F0502020204030204" pitchFamily="34" charset="0"/>
              </a:rPr>
              <a:t>Desember</a:t>
            </a:r>
            <a:r>
              <a:rPr lang="en-GB" sz="1600" dirty="0">
                <a:latin typeface="Calibri" panose="020F0502020204030204" pitchFamily="34" charset="0"/>
                <a:cs typeface="Calibri" panose="020F0502020204030204" pitchFamily="34" charset="0"/>
              </a:rPr>
              <a:t> 2015</a:t>
            </a:r>
          </a:p>
          <a:p>
            <a:pPr marL="361950" indent="-361950">
              <a:tabLst>
                <a:tab pos="715963" algn="l"/>
                <a:tab pos="2689225" algn="r"/>
                <a:tab pos="3500438" algn="r"/>
              </a:tabLst>
              <a:defRPr/>
            </a:pPr>
            <a:r>
              <a:rPr lang="en-GB" sz="1600" dirty="0">
                <a:latin typeface="Calibri" panose="020F0502020204030204" pitchFamily="34" charset="0"/>
                <a:cs typeface="Calibri" panose="020F0502020204030204" pitchFamily="34" charset="0"/>
              </a:rPr>
              <a:t>Dr 	Beban </a:t>
            </a:r>
            <a:r>
              <a:rPr lang="en-GB" sz="1600" dirty="0" err="1">
                <a:latin typeface="Calibri" panose="020F0502020204030204" pitchFamily="34" charset="0"/>
                <a:cs typeface="Calibri" panose="020F0502020204030204" pitchFamily="34" charset="0"/>
              </a:rPr>
              <a:t>Depresiasi</a:t>
            </a:r>
            <a:r>
              <a:rPr lang="en-GB" sz="1600" dirty="0">
                <a:latin typeface="Calibri" panose="020F0502020204030204" pitchFamily="34" charset="0"/>
                <a:cs typeface="Calibri" panose="020F0502020204030204" pitchFamily="34" charset="0"/>
              </a:rPr>
              <a:t>	5</a:t>
            </a:r>
          </a:p>
          <a:p>
            <a:pPr marL="361950" indent="-361950">
              <a:tabLst>
                <a:tab pos="715963" algn="l"/>
                <a:tab pos="2689225" algn="r"/>
                <a:tab pos="3405188" algn="r"/>
              </a:tabLst>
              <a:defRPr/>
            </a:pPr>
            <a:r>
              <a:rPr lang="en-GB" sz="1600" dirty="0">
                <a:latin typeface="Calibri" panose="020F0502020204030204" pitchFamily="34" charset="0"/>
                <a:cs typeface="Calibri" panose="020F0502020204030204" pitchFamily="34" charset="0"/>
              </a:rPr>
              <a:t>Cr		</a:t>
            </a:r>
            <a:r>
              <a:rPr lang="en-GB" sz="1600" dirty="0" err="1">
                <a:latin typeface="Calibri" panose="020F0502020204030204" pitchFamily="34" charset="0"/>
                <a:cs typeface="Calibri" panose="020F0502020204030204" pitchFamily="34" charset="0"/>
              </a:rPr>
              <a:t>Akumulasi</a:t>
            </a:r>
            <a:r>
              <a:rPr lang="en-GB" sz="1600" dirty="0">
                <a:latin typeface="Calibri" panose="020F0502020204030204" pitchFamily="34" charset="0"/>
                <a:cs typeface="Calibri" panose="020F0502020204030204" pitchFamily="34" charset="0"/>
              </a:rPr>
              <a:t> </a:t>
            </a:r>
            <a:r>
              <a:rPr lang="en-GB" sz="1600" dirty="0" err="1">
                <a:latin typeface="Calibri" panose="020F0502020204030204" pitchFamily="34" charset="0"/>
                <a:cs typeface="Calibri" panose="020F0502020204030204" pitchFamily="34" charset="0"/>
              </a:rPr>
              <a:t>Depresiasi</a:t>
            </a:r>
            <a:r>
              <a:rPr lang="en-GB" sz="1600" dirty="0">
                <a:latin typeface="Calibri" panose="020F0502020204030204" pitchFamily="34" charset="0"/>
                <a:cs typeface="Calibri" panose="020F0502020204030204" pitchFamily="34" charset="0"/>
              </a:rPr>
              <a:t>		5</a:t>
            </a:r>
          </a:p>
          <a:p>
            <a:pPr marL="361950" indent="-361950">
              <a:spcBef>
                <a:spcPts val="600"/>
              </a:spcBef>
              <a:tabLst>
                <a:tab pos="715963" algn="l"/>
                <a:tab pos="2689225" algn="r"/>
                <a:tab pos="3500438" algn="r"/>
              </a:tabLst>
              <a:defRPr/>
            </a:pPr>
            <a:r>
              <a:rPr lang="en-GB" sz="1600" dirty="0">
                <a:latin typeface="Calibri" panose="020F0502020204030204" pitchFamily="34" charset="0"/>
                <a:cs typeface="Calibri" panose="020F0502020204030204" pitchFamily="34" charset="0"/>
              </a:rPr>
              <a:t>Dr 	</a:t>
            </a:r>
            <a:r>
              <a:rPr lang="en-GB" sz="1600" dirty="0" err="1">
                <a:latin typeface="Calibri" panose="020F0502020204030204" pitchFamily="34" charset="0"/>
                <a:cs typeface="Calibri" panose="020F0502020204030204" pitchFamily="34" charset="0"/>
              </a:rPr>
              <a:t>Akumulasi</a:t>
            </a:r>
            <a:r>
              <a:rPr lang="en-GB" sz="1600" dirty="0">
                <a:latin typeface="Calibri" panose="020F0502020204030204" pitchFamily="34" charset="0"/>
                <a:cs typeface="Calibri" panose="020F0502020204030204" pitchFamily="34" charset="0"/>
              </a:rPr>
              <a:t> </a:t>
            </a:r>
            <a:r>
              <a:rPr lang="en-GB" sz="1600" dirty="0" err="1">
                <a:latin typeface="Calibri" panose="020F0502020204030204" pitchFamily="34" charset="0"/>
                <a:cs typeface="Calibri" panose="020F0502020204030204" pitchFamily="34" charset="0"/>
              </a:rPr>
              <a:t>Depresiasi</a:t>
            </a:r>
            <a:r>
              <a:rPr lang="en-GB" sz="1600" dirty="0">
                <a:latin typeface="Calibri" panose="020F0502020204030204" pitchFamily="34" charset="0"/>
                <a:cs typeface="Calibri" panose="020F0502020204030204" pitchFamily="34" charset="0"/>
              </a:rPr>
              <a:t>	10</a:t>
            </a:r>
          </a:p>
          <a:p>
            <a:pPr marL="361950" indent="-361950">
              <a:tabLst>
                <a:tab pos="715963" algn="l"/>
                <a:tab pos="2689225" algn="r"/>
                <a:tab pos="3405188" algn="r"/>
              </a:tabLst>
              <a:defRPr/>
            </a:pPr>
            <a:r>
              <a:rPr lang="en-GB" sz="1600" dirty="0">
                <a:latin typeface="Calibri" panose="020F0502020204030204" pitchFamily="34" charset="0"/>
                <a:cs typeface="Calibri" panose="020F0502020204030204" pitchFamily="34" charset="0"/>
              </a:rPr>
              <a:t>Cr		</a:t>
            </a:r>
            <a:r>
              <a:rPr lang="en-GB" sz="1600" dirty="0" err="1">
                <a:latin typeface="Calibri" panose="020F0502020204030204" pitchFamily="34" charset="0"/>
                <a:cs typeface="Calibri" panose="020F0502020204030204" pitchFamily="34" charset="0"/>
              </a:rPr>
              <a:t>Bangunan</a:t>
            </a:r>
            <a:r>
              <a:rPr lang="en-GB" sz="1600" dirty="0">
                <a:latin typeface="Calibri" panose="020F0502020204030204" pitchFamily="34" charset="0"/>
                <a:cs typeface="Calibri" panose="020F0502020204030204" pitchFamily="34" charset="0"/>
              </a:rPr>
              <a:t>		10</a:t>
            </a:r>
          </a:p>
          <a:p>
            <a:pPr marL="361950" indent="-361950">
              <a:spcBef>
                <a:spcPts val="600"/>
              </a:spcBef>
              <a:tabLst>
                <a:tab pos="715963" algn="l"/>
                <a:tab pos="2689225" algn="r"/>
                <a:tab pos="3500438" algn="r"/>
              </a:tabLst>
              <a:defRPr/>
            </a:pPr>
            <a:r>
              <a:rPr lang="en-GB" sz="1600" dirty="0">
                <a:latin typeface="Calibri" panose="020F0502020204030204" pitchFamily="34" charset="0"/>
                <a:cs typeface="Calibri" panose="020F0502020204030204" pitchFamily="34" charset="0"/>
              </a:rPr>
              <a:t>Dr 	</a:t>
            </a:r>
            <a:r>
              <a:rPr lang="en-GB" sz="1600" dirty="0" err="1">
                <a:latin typeface="Calibri" panose="020F0502020204030204" pitchFamily="34" charset="0"/>
                <a:cs typeface="Calibri" panose="020F0502020204030204" pitchFamily="34" charset="0"/>
              </a:rPr>
              <a:t>Bangunan</a:t>
            </a:r>
            <a:r>
              <a:rPr lang="en-GB" sz="1600" dirty="0">
                <a:latin typeface="Calibri" panose="020F0502020204030204" pitchFamily="34" charset="0"/>
                <a:cs typeface="Calibri" panose="020F0502020204030204" pitchFamily="34" charset="0"/>
              </a:rPr>
              <a:t>	7,2</a:t>
            </a:r>
          </a:p>
          <a:p>
            <a:pPr marL="361950" indent="-361950">
              <a:tabLst>
                <a:tab pos="715963" algn="l"/>
                <a:tab pos="2689225" algn="r"/>
                <a:tab pos="3405188" algn="r"/>
              </a:tabLst>
              <a:defRPr/>
            </a:pPr>
            <a:r>
              <a:rPr lang="en-GB" sz="1600" dirty="0">
                <a:latin typeface="Calibri" panose="020F0502020204030204" pitchFamily="34" charset="0"/>
                <a:cs typeface="Calibri" panose="020F0502020204030204" pitchFamily="34" charset="0"/>
              </a:rPr>
              <a:t>Cr		Surplus </a:t>
            </a:r>
            <a:r>
              <a:rPr lang="en-GB" sz="1600" dirty="0" err="1">
                <a:latin typeface="Calibri" panose="020F0502020204030204" pitchFamily="34" charset="0"/>
                <a:cs typeface="Calibri" panose="020F0502020204030204" pitchFamily="34" charset="0"/>
              </a:rPr>
              <a:t>Revaluasi</a:t>
            </a:r>
            <a:r>
              <a:rPr lang="en-GB" sz="1600" dirty="0">
                <a:latin typeface="Calibri" panose="020F0502020204030204" pitchFamily="34" charset="0"/>
                <a:cs typeface="Calibri" panose="020F0502020204030204" pitchFamily="34" charset="0"/>
              </a:rPr>
              <a:t>		7,2</a:t>
            </a:r>
          </a:p>
          <a:p>
            <a:pPr marL="361950" indent="-361950">
              <a:spcBef>
                <a:spcPts val="600"/>
              </a:spcBef>
              <a:tabLst>
                <a:tab pos="715963" algn="l"/>
                <a:tab pos="2689225" algn="r"/>
                <a:tab pos="3500438" algn="r"/>
              </a:tabLst>
              <a:defRPr/>
            </a:pPr>
            <a:r>
              <a:rPr lang="en-GB" sz="1600" dirty="0">
                <a:latin typeface="Calibri" panose="020F0502020204030204" pitchFamily="34" charset="0"/>
                <a:cs typeface="Calibri" panose="020F0502020204030204" pitchFamily="34" charset="0"/>
              </a:rPr>
              <a:t>Dr 	Tanah	20</a:t>
            </a:r>
          </a:p>
          <a:p>
            <a:pPr marL="361950" indent="-361950">
              <a:tabLst>
                <a:tab pos="715963" algn="l"/>
                <a:tab pos="2689225" algn="r"/>
                <a:tab pos="3405188" algn="r"/>
              </a:tabLst>
              <a:defRPr/>
            </a:pPr>
            <a:r>
              <a:rPr lang="en-GB" sz="1600" dirty="0">
                <a:latin typeface="Calibri" panose="020F0502020204030204" pitchFamily="34" charset="0"/>
                <a:cs typeface="Calibri" panose="020F0502020204030204" pitchFamily="34" charset="0"/>
              </a:rPr>
              <a:t>Cr		Surplus </a:t>
            </a:r>
            <a:r>
              <a:rPr lang="en-GB" sz="1600" dirty="0" err="1">
                <a:latin typeface="Calibri" panose="020F0502020204030204" pitchFamily="34" charset="0"/>
                <a:cs typeface="Calibri" panose="020F0502020204030204" pitchFamily="34" charset="0"/>
              </a:rPr>
              <a:t>Revaluasi</a:t>
            </a:r>
            <a:r>
              <a:rPr lang="en-GB" sz="1600" dirty="0">
                <a:latin typeface="Calibri" panose="020F0502020204030204" pitchFamily="34" charset="0"/>
                <a:cs typeface="Calibri" panose="020F0502020204030204" pitchFamily="34" charset="0"/>
              </a:rPr>
              <a:t>		20</a:t>
            </a:r>
          </a:p>
        </p:txBody>
      </p:sp>
      <p:sp>
        <p:nvSpPr>
          <p:cNvPr id="8" name="AutoShape 7">
            <a:extLst>
              <a:ext uri="{FF2B5EF4-FFF2-40B4-BE49-F238E27FC236}">
                <a16:creationId xmlns:a16="http://schemas.microsoft.com/office/drawing/2014/main" id="{C6CFBA58-3941-4E60-A85D-F90DF544F62C}"/>
              </a:ext>
            </a:extLst>
          </p:cNvPr>
          <p:cNvSpPr>
            <a:spLocks noChangeArrowheads="1"/>
          </p:cNvSpPr>
          <p:nvPr/>
        </p:nvSpPr>
        <p:spPr bwMode="auto">
          <a:xfrm>
            <a:off x="1285398" y="5035201"/>
            <a:ext cx="4343399" cy="1324822"/>
          </a:xfrm>
          <a:prstGeom prst="leftArrow">
            <a:avLst>
              <a:gd name="adj1" fmla="val 100000"/>
              <a:gd name="adj2" fmla="val 50545"/>
            </a:avLst>
          </a:prstGeom>
          <a:gradFill rotWithShape="0">
            <a:gsLst>
              <a:gs pos="0">
                <a:srgbClr val="FFCCFF"/>
              </a:gs>
              <a:gs pos="50000">
                <a:schemeClr val="bg1"/>
              </a:gs>
              <a:gs pos="100000">
                <a:srgbClr val="FFCCFF"/>
              </a:gs>
            </a:gsLst>
            <a:lin ang="2700000" scaled="1"/>
          </a:gradFill>
          <a:ln w="9525">
            <a:solidFill>
              <a:srgbClr val="FFCCFF"/>
            </a:solidFill>
            <a:miter lim="800000"/>
            <a:headEnd/>
            <a:tailEnd/>
          </a:ln>
          <a:effectLst>
            <a:outerShdw dist="89803" dir="2700000" algn="ctr" rotWithShape="0">
              <a:schemeClr val="bg2"/>
            </a:outerShdw>
          </a:effectLst>
        </p:spPr>
        <p:txBody>
          <a:bodyPr/>
          <a:lstStyle/>
          <a:p>
            <a:pPr marL="361950" indent="-361950">
              <a:tabLst>
                <a:tab pos="715963" algn="l"/>
                <a:tab pos="3944938" algn="r"/>
                <a:tab pos="4660900" algn="r"/>
              </a:tabLst>
              <a:defRPr/>
            </a:pPr>
            <a:r>
              <a:rPr lang="en-GB" sz="1600" dirty="0">
                <a:latin typeface="Calibri" panose="020F0502020204030204" pitchFamily="34" charset="0"/>
                <a:cs typeface="Calibri" panose="020F0502020204030204" pitchFamily="34" charset="0"/>
              </a:rPr>
              <a:t>31 </a:t>
            </a:r>
            <a:r>
              <a:rPr lang="en-GB" sz="1600" dirty="0" err="1">
                <a:latin typeface="Calibri" panose="020F0502020204030204" pitchFamily="34" charset="0"/>
                <a:cs typeface="Calibri" panose="020F0502020204030204" pitchFamily="34" charset="0"/>
              </a:rPr>
              <a:t>Desember</a:t>
            </a:r>
            <a:r>
              <a:rPr lang="en-GB" sz="1600" dirty="0">
                <a:latin typeface="Calibri" panose="020F0502020204030204" pitchFamily="34" charset="0"/>
                <a:cs typeface="Calibri" panose="020F0502020204030204" pitchFamily="34" charset="0"/>
              </a:rPr>
              <a:t> 2016</a:t>
            </a:r>
          </a:p>
          <a:p>
            <a:pPr marL="361950" indent="-361950">
              <a:tabLst>
                <a:tab pos="715963" algn="l"/>
                <a:tab pos="2689225" algn="r"/>
                <a:tab pos="3316288" algn="r"/>
              </a:tabLst>
              <a:defRPr/>
            </a:pPr>
            <a:r>
              <a:rPr lang="en-GB" sz="1600" dirty="0">
                <a:latin typeface="Calibri" panose="020F0502020204030204" pitchFamily="34" charset="0"/>
                <a:cs typeface="Calibri" panose="020F0502020204030204" pitchFamily="34" charset="0"/>
              </a:rPr>
              <a:t>Dr 	Beban </a:t>
            </a:r>
            <a:r>
              <a:rPr lang="en-GB" sz="1600" dirty="0" err="1">
                <a:latin typeface="Calibri" panose="020F0502020204030204" pitchFamily="34" charset="0"/>
                <a:cs typeface="Calibri" panose="020F0502020204030204" pitchFamily="34" charset="0"/>
              </a:rPr>
              <a:t>Depresiasi</a:t>
            </a:r>
            <a:r>
              <a:rPr lang="en-GB" sz="1600" dirty="0">
                <a:latin typeface="Calibri" panose="020F0502020204030204" pitchFamily="34" charset="0"/>
                <a:cs typeface="Calibri" panose="020F0502020204030204" pitchFamily="34" charset="0"/>
              </a:rPr>
              <a:t>	5,4</a:t>
            </a:r>
          </a:p>
          <a:p>
            <a:pPr marL="361950" indent="-361950">
              <a:tabLst>
                <a:tab pos="715963" algn="l"/>
                <a:tab pos="2689225" algn="r"/>
                <a:tab pos="3316288" algn="r"/>
              </a:tabLst>
              <a:defRPr/>
            </a:pPr>
            <a:r>
              <a:rPr lang="en-GB" sz="1600" dirty="0">
                <a:latin typeface="Calibri" panose="020F0502020204030204" pitchFamily="34" charset="0"/>
                <a:cs typeface="Calibri" panose="020F0502020204030204" pitchFamily="34" charset="0"/>
              </a:rPr>
              <a:t>Cr		</a:t>
            </a:r>
            <a:r>
              <a:rPr lang="en-GB" sz="1600" dirty="0" err="1">
                <a:latin typeface="Calibri" panose="020F0502020204030204" pitchFamily="34" charset="0"/>
                <a:cs typeface="Calibri" panose="020F0502020204030204" pitchFamily="34" charset="0"/>
              </a:rPr>
              <a:t>Akumulasi</a:t>
            </a:r>
            <a:r>
              <a:rPr lang="en-GB" sz="1600" dirty="0">
                <a:latin typeface="Calibri" panose="020F0502020204030204" pitchFamily="34" charset="0"/>
                <a:cs typeface="Calibri" panose="020F0502020204030204" pitchFamily="34" charset="0"/>
              </a:rPr>
              <a:t> Dep		5,4</a:t>
            </a:r>
          </a:p>
          <a:p>
            <a:pPr marL="361950" indent="-361950">
              <a:tabLst>
                <a:tab pos="715963" algn="l"/>
                <a:tab pos="2689225" algn="r"/>
                <a:tab pos="3316288" algn="r"/>
              </a:tabLst>
              <a:defRPr/>
            </a:pPr>
            <a:r>
              <a:rPr lang="en-GB" sz="1600" dirty="0">
                <a:latin typeface="Calibri" panose="020F0502020204030204" pitchFamily="34" charset="0"/>
                <a:cs typeface="Calibri" panose="020F0502020204030204" pitchFamily="34" charset="0"/>
              </a:rPr>
              <a:t>Dr	Surplus </a:t>
            </a:r>
            <a:r>
              <a:rPr lang="en-GB" sz="1600" dirty="0" err="1">
                <a:latin typeface="Calibri" panose="020F0502020204030204" pitchFamily="34" charset="0"/>
                <a:cs typeface="Calibri" panose="020F0502020204030204" pitchFamily="34" charset="0"/>
              </a:rPr>
              <a:t>Revaluasi</a:t>
            </a:r>
            <a:r>
              <a:rPr lang="en-GB" sz="1600" dirty="0">
                <a:latin typeface="Calibri" panose="020F0502020204030204" pitchFamily="34" charset="0"/>
                <a:cs typeface="Calibri" panose="020F0502020204030204" pitchFamily="34" charset="0"/>
              </a:rPr>
              <a:t>	0,4</a:t>
            </a:r>
          </a:p>
          <a:p>
            <a:pPr marL="361950" indent="-361950">
              <a:tabLst>
                <a:tab pos="715963" algn="l"/>
                <a:tab pos="2689225" algn="r"/>
                <a:tab pos="3316288" algn="r"/>
              </a:tabLst>
              <a:defRPr/>
            </a:pPr>
            <a:r>
              <a:rPr lang="en-GB" sz="1600" dirty="0">
                <a:latin typeface="Calibri" panose="020F0502020204030204" pitchFamily="34" charset="0"/>
                <a:cs typeface="Calibri" panose="020F0502020204030204" pitchFamily="34" charset="0"/>
              </a:rPr>
              <a:t>Cr		</a:t>
            </a:r>
            <a:r>
              <a:rPr lang="en-GB" sz="1600" dirty="0" err="1">
                <a:latin typeface="Calibri" panose="020F0502020204030204" pitchFamily="34" charset="0"/>
                <a:cs typeface="Calibri" panose="020F0502020204030204" pitchFamily="34" charset="0"/>
              </a:rPr>
              <a:t>Saldo</a:t>
            </a:r>
            <a:r>
              <a:rPr lang="en-GB" sz="1600" dirty="0">
                <a:latin typeface="Calibri" panose="020F0502020204030204" pitchFamily="34" charset="0"/>
                <a:cs typeface="Calibri" panose="020F0502020204030204" pitchFamily="34" charset="0"/>
              </a:rPr>
              <a:t> </a:t>
            </a:r>
            <a:r>
              <a:rPr lang="en-GB" sz="1600" dirty="0" err="1">
                <a:latin typeface="Calibri" panose="020F0502020204030204" pitchFamily="34" charset="0"/>
                <a:cs typeface="Calibri" panose="020F0502020204030204" pitchFamily="34" charset="0"/>
              </a:rPr>
              <a:t>Laba</a:t>
            </a:r>
            <a:r>
              <a:rPr lang="en-GB" sz="1600" dirty="0">
                <a:latin typeface="Calibri" panose="020F0502020204030204" pitchFamily="34" charset="0"/>
                <a:cs typeface="Calibri" panose="020F0502020204030204" pitchFamily="34" charset="0"/>
              </a:rPr>
              <a:t>		0,5		</a:t>
            </a:r>
            <a:endParaRPr lang="en-US" sz="1800" dirty="0">
              <a:latin typeface="Calibri" panose="020F0502020204030204" pitchFamily="34" charset="0"/>
              <a:cs typeface="Calibri" panose="020F0502020204030204" pitchFamily="34" charset="0"/>
            </a:endParaRPr>
          </a:p>
        </p:txBody>
      </p:sp>
      <p:sp>
        <p:nvSpPr>
          <p:cNvPr id="9" name="Arrow: Right 8">
            <a:extLst>
              <a:ext uri="{FF2B5EF4-FFF2-40B4-BE49-F238E27FC236}">
                <a16:creationId xmlns:a16="http://schemas.microsoft.com/office/drawing/2014/main" id="{5CBEDB61-7FEB-4087-94CA-90B294412E3A}"/>
              </a:ext>
            </a:extLst>
          </p:cNvPr>
          <p:cNvSpPr/>
          <p:nvPr/>
        </p:nvSpPr>
        <p:spPr bwMode="auto">
          <a:xfrm>
            <a:off x="5801645" y="3263098"/>
            <a:ext cx="470559" cy="533400"/>
          </a:xfrm>
          <a:prstGeom prst="rightArrow">
            <a:avLst/>
          </a:prstGeom>
          <a:solidFill>
            <a:srgbClr val="FF0000"/>
          </a:soli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txBody>
          <a:bodyPr vert="horz" wrap="square" lIns="91440" tIns="91440" rIns="91440" bIns="91440" numCol="1" rtlCol="0" anchor="t" anchorCtr="0" compatLnSpc="1">
            <a:prstTxWarp prst="textNoShape">
              <a:avLst/>
            </a:prstTxWarp>
          </a:bodyPr>
          <a:lstStyle/>
          <a:p>
            <a:pPr defTabSz="914400" fontAlgn="base">
              <a:spcBef>
                <a:spcPct val="20000"/>
              </a:spcBef>
              <a:spcAft>
                <a:spcPct val="0"/>
              </a:spcAft>
            </a:pPr>
            <a:endParaRPr lang="en-US" sz="2000" dirty="0">
              <a:latin typeface="Calibri" panose="020F0502020204030204" pitchFamily="34" charset="0"/>
              <a:cs typeface="Calibri" panose="020F0502020204030204" pitchFamily="34" charset="0"/>
            </a:endParaRPr>
          </a:p>
        </p:txBody>
      </p:sp>
      <p:sp>
        <p:nvSpPr>
          <p:cNvPr id="10" name="Arrow: Left 9">
            <a:extLst>
              <a:ext uri="{FF2B5EF4-FFF2-40B4-BE49-F238E27FC236}">
                <a16:creationId xmlns:a16="http://schemas.microsoft.com/office/drawing/2014/main" id="{47A48580-BC57-4DAC-BEF2-4FDA3ADD56F2}"/>
              </a:ext>
            </a:extLst>
          </p:cNvPr>
          <p:cNvSpPr/>
          <p:nvPr/>
        </p:nvSpPr>
        <p:spPr bwMode="auto">
          <a:xfrm>
            <a:off x="5801646" y="5434354"/>
            <a:ext cx="470559" cy="609600"/>
          </a:xfrm>
          <a:prstGeom prst="leftArrow">
            <a:avLst/>
          </a:prstGeom>
          <a:solidFill>
            <a:srgbClr val="FF0000"/>
          </a:soli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txBody>
          <a:bodyPr vert="horz" wrap="square" lIns="91440" tIns="91440" rIns="91440" bIns="91440" numCol="1" rtlCol="0" anchor="t" anchorCtr="0" compatLnSpc="1">
            <a:prstTxWarp prst="textNoShape">
              <a:avLst/>
            </a:prstTxWarp>
          </a:bodyPr>
          <a:lstStyle/>
          <a:p>
            <a:pPr defTabSz="914400" fontAlgn="base">
              <a:spcBef>
                <a:spcPct val="20000"/>
              </a:spcBef>
              <a:spcAft>
                <a:spcPct val="0"/>
              </a:spcAft>
            </a:pPr>
            <a:endParaRPr lang="en-US" sz="2000" dirty="0">
              <a:latin typeface="Calibri" panose="020F0502020204030204" pitchFamily="34" charset="0"/>
              <a:cs typeface="Calibri" panose="020F0502020204030204" pitchFamily="34" charset="0"/>
            </a:endParaRPr>
          </a:p>
        </p:txBody>
      </p:sp>
      <p:sp>
        <p:nvSpPr>
          <p:cNvPr id="11" name="Slide Number Placeholder 1">
            <a:extLst>
              <a:ext uri="{FF2B5EF4-FFF2-40B4-BE49-F238E27FC236}">
                <a16:creationId xmlns:a16="http://schemas.microsoft.com/office/drawing/2014/main" id="{E8385B63-2FAB-45B5-9FA8-79D2F7511259}"/>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32</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
        <p:nvSpPr>
          <p:cNvPr id="12" name="Title 1">
            <a:extLst>
              <a:ext uri="{FF2B5EF4-FFF2-40B4-BE49-F238E27FC236}">
                <a16:creationId xmlns:a16="http://schemas.microsoft.com/office/drawing/2014/main" id="{AD194F12-8438-D346-9226-AF6F540DFF1F}"/>
              </a:ext>
            </a:extLst>
          </p:cNvPr>
          <p:cNvSpPr txBox="1">
            <a:spLocks/>
          </p:cNvSpPr>
          <p:nvPr/>
        </p:nvSpPr>
        <p:spPr>
          <a:xfrm>
            <a:off x="4524430" y="486846"/>
            <a:ext cx="7163544" cy="763600"/>
          </a:xfrm>
          <a:prstGeom prst="rect">
            <a:avLst/>
          </a:prstGeom>
        </p:spPr>
        <p:txBody>
          <a:bodyPr>
            <a:norm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914400"/>
            <a:r>
              <a:rPr lang="en-US" sz="3600" b="1" kern="0" dirty="0" err="1">
                <a:solidFill>
                  <a:srgbClr val="4D4A4C"/>
                </a:solidFill>
                <a:latin typeface="Fjalla One" panose="02000506040000020004" pitchFamily="2" charset="0"/>
              </a:rPr>
              <a:t>Revalution</a:t>
            </a:r>
            <a:r>
              <a:rPr lang="en-US" sz="3600" b="1" kern="0" dirty="0">
                <a:solidFill>
                  <a:srgbClr val="4D4A4C"/>
                </a:solidFill>
                <a:latin typeface="Fjalla One" panose="02000506040000020004" pitchFamily="2" charset="0"/>
              </a:rPr>
              <a:t> Model</a:t>
            </a:r>
            <a:endParaRPr lang="id-ID" sz="3600" b="1" kern="0" dirty="0">
              <a:solidFill>
                <a:srgbClr val="4D4A4C"/>
              </a:solidFill>
              <a:latin typeface="Fjalla One" panose="02000506040000020004" pitchFamily="2" charset="0"/>
            </a:endParaRPr>
          </a:p>
        </p:txBody>
      </p:sp>
    </p:spTree>
    <p:extLst>
      <p:ext uri="{BB962C8B-B14F-4D97-AF65-F5344CB8AC3E}">
        <p14:creationId xmlns:p14="http://schemas.microsoft.com/office/powerpoint/2010/main" val="1402272005"/>
      </p:ext>
    </p:extLst>
  </p:cSld>
  <p:clrMapOvr>
    <a:masterClrMapping/>
  </p:clrMapOvr>
  <p:transition spd="slow" advClick="0">
    <p:strips dir="rd"/>
  </p:transition>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88E9AA57-1C36-4522-9E34-A9B8B2282C23}"/>
              </a:ext>
            </a:extLst>
          </p:cNvPr>
          <p:cNvSpPr txBox="1">
            <a:spLocks/>
          </p:cNvSpPr>
          <p:nvPr/>
        </p:nvSpPr>
        <p:spPr>
          <a:xfrm>
            <a:off x="1712392" y="1170945"/>
            <a:ext cx="9298605" cy="1714500"/>
          </a:xfr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914400"/>
            <a:r>
              <a:rPr lang="en-US" sz="1800" kern="0" dirty="0">
                <a:latin typeface="Calibri" panose="020F0502020204030204" pitchFamily="34" charset="0"/>
                <a:cs typeface="Calibri" panose="020F0502020204030204" pitchFamily="34" charset="0"/>
              </a:rPr>
              <a:t>Pada 31 </a:t>
            </a:r>
            <a:r>
              <a:rPr lang="en-US" sz="1800" kern="0" dirty="0" err="1">
                <a:latin typeface="Calibri" panose="020F0502020204030204" pitchFamily="34" charset="0"/>
                <a:cs typeface="Calibri" panose="020F0502020204030204" pitchFamily="34" charset="0"/>
              </a:rPr>
              <a:t>Desember</a:t>
            </a:r>
            <a:r>
              <a:rPr lang="en-US" sz="1800" kern="0" dirty="0">
                <a:latin typeface="Calibri" panose="020F0502020204030204" pitchFamily="34" charset="0"/>
                <a:cs typeface="Calibri" panose="020F0502020204030204" pitchFamily="34" charset="0"/>
              </a:rPr>
              <a:t> 2018 </a:t>
            </a:r>
            <a:r>
              <a:rPr lang="en-US" sz="1800" kern="0" dirty="0" err="1">
                <a:latin typeface="Calibri" panose="020F0502020204030204" pitchFamily="34" charset="0"/>
                <a:cs typeface="Calibri" panose="020F0502020204030204" pitchFamily="34" charset="0"/>
              </a:rPr>
              <a:t>dilakukan</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revaluasi</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ulang</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tanah</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sebesar</a:t>
            </a:r>
            <a:r>
              <a:rPr lang="en-US" sz="1800" kern="0" dirty="0">
                <a:latin typeface="Calibri" panose="020F0502020204030204" pitchFamily="34" charset="0"/>
                <a:cs typeface="Calibri" panose="020F0502020204030204" pitchFamily="34" charset="0"/>
              </a:rPr>
              <a:t> Rp250Miliar dan </a:t>
            </a:r>
            <a:r>
              <a:rPr lang="en-US" sz="1800" kern="0" dirty="0" err="1">
                <a:latin typeface="Calibri" panose="020F0502020204030204" pitchFamily="34" charset="0"/>
                <a:cs typeface="Calibri" panose="020F0502020204030204" pitchFamily="34" charset="0"/>
              </a:rPr>
              <a:t>bangunan</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sebesar</a:t>
            </a:r>
            <a:r>
              <a:rPr lang="en-US" sz="1800" kern="0" dirty="0">
                <a:latin typeface="Calibri" panose="020F0502020204030204" pitchFamily="34" charset="0"/>
                <a:cs typeface="Calibri" panose="020F0502020204030204" pitchFamily="34" charset="0"/>
              </a:rPr>
              <a:t> Rp72Milar. Pada 2 </a:t>
            </a:r>
            <a:r>
              <a:rPr lang="en-US" sz="1800" kern="0" dirty="0" err="1">
                <a:latin typeface="Calibri" panose="020F0502020204030204" pitchFamily="34" charset="0"/>
                <a:cs typeface="Calibri" panose="020F0502020204030204" pitchFamily="34" charset="0"/>
              </a:rPr>
              <a:t>Februari</a:t>
            </a:r>
            <a:r>
              <a:rPr lang="en-US" sz="1800" kern="0" dirty="0">
                <a:latin typeface="Calibri" panose="020F0502020204030204" pitchFamily="34" charset="0"/>
                <a:cs typeface="Calibri" panose="020F0502020204030204" pitchFamily="34" charset="0"/>
              </a:rPr>
              <a:t> 2019 </a:t>
            </a:r>
            <a:r>
              <a:rPr lang="en-US" sz="1800" kern="0" dirty="0" err="1">
                <a:latin typeface="Calibri" panose="020F0502020204030204" pitchFamily="34" charset="0"/>
                <a:cs typeface="Calibri" panose="020F0502020204030204" pitchFamily="34" charset="0"/>
              </a:rPr>
              <a:t>tanah</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tersebut</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dijual</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dengan</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harga</a:t>
            </a:r>
            <a:r>
              <a:rPr lang="en-US" sz="1800" kern="0" dirty="0">
                <a:latin typeface="Calibri" panose="020F0502020204030204" pitchFamily="34" charset="0"/>
                <a:cs typeface="Calibri" panose="020F0502020204030204" pitchFamily="34" charset="0"/>
              </a:rPr>
              <a:t> Rp260Miliar.</a:t>
            </a:r>
          </a:p>
          <a:p>
            <a:pPr defTabSz="914400"/>
            <a:endParaRPr lang="en-US" sz="1800" kern="0" dirty="0">
              <a:latin typeface="Calibri" panose="020F0502020204030204" pitchFamily="34" charset="0"/>
              <a:cs typeface="Calibri" panose="020F0502020204030204" pitchFamily="34" charset="0"/>
            </a:endParaRPr>
          </a:p>
        </p:txBody>
      </p:sp>
      <p:sp>
        <p:nvSpPr>
          <p:cNvPr id="12" name="AutoShape 7">
            <a:extLst>
              <a:ext uri="{FF2B5EF4-FFF2-40B4-BE49-F238E27FC236}">
                <a16:creationId xmlns:a16="http://schemas.microsoft.com/office/drawing/2014/main" id="{B1D68619-6B15-40BE-B7FB-6547C8D3BA72}"/>
              </a:ext>
            </a:extLst>
          </p:cNvPr>
          <p:cNvSpPr>
            <a:spLocks noChangeArrowheads="1"/>
          </p:cNvSpPr>
          <p:nvPr/>
        </p:nvSpPr>
        <p:spPr bwMode="auto">
          <a:xfrm>
            <a:off x="6248400" y="2362200"/>
            <a:ext cx="4343399" cy="1416738"/>
          </a:xfrm>
          <a:prstGeom prst="leftArrow">
            <a:avLst>
              <a:gd name="adj1" fmla="val 100000"/>
              <a:gd name="adj2" fmla="val 50709"/>
            </a:avLst>
          </a:prstGeom>
          <a:gradFill rotWithShape="0">
            <a:gsLst>
              <a:gs pos="0">
                <a:srgbClr val="FFCCFF"/>
              </a:gs>
              <a:gs pos="50000">
                <a:schemeClr val="bg1"/>
              </a:gs>
              <a:gs pos="100000">
                <a:srgbClr val="FFCCFF"/>
              </a:gs>
            </a:gsLst>
            <a:lin ang="2700000" scaled="1"/>
          </a:gradFill>
          <a:ln w="9525">
            <a:solidFill>
              <a:srgbClr val="FFCCFF"/>
            </a:solidFill>
            <a:miter lim="800000"/>
            <a:headEnd/>
            <a:tailEnd/>
          </a:ln>
          <a:effectLst>
            <a:outerShdw dist="89803" dir="2700000" algn="ctr" rotWithShape="0">
              <a:schemeClr val="bg2"/>
            </a:outerShdw>
          </a:effectLst>
        </p:spPr>
        <p:txBody>
          <a:bodyPr/>
          <a:lstStyle/>
          <a:p>
            <a:pPr marL="361950" indent="-361950">
              <a:spcBef>
                <a:spcPts val="100"/>
              </a:spcBef>
              <a:tabLst>
                <a:tab pos="715963" algn="l"/>
                <a:tab pos="3944938" algn="r"/>
                <a:tab pos="4660900" algn="r"/>
              </a:tabLst>
              <a:defRPr/>
            </a:pPr>
            <a:r>
              <a:rPr lang="en-GB" sz="1600" dirty="0">
                <a:latin typeface="Calibri" panose="020F0502020204030204" pitchFamily="34" charset="0"/>
                <a:cs typeface="Calibri" panose="020F0502020204030204" pitchFamily="34" charset="0"/>
              </a:rPr>
              <a:t>31 </a:t>
            </a:r>
            <a:r>
              <a:rPr lang="en-GB" sz="1600" dirty="0" err="1">
                <a:latin typeface="Calibri" panose="020F0502020204030204" pitchFamily="34" charset="0"/>
                <a:cs typeface="Calibri" panose="020F0502020204030204" pitchFamily="34" charset="0"/>
              </a:rPr>
              <a:t>Desember</a:t>
            </a:r>
            <a:r>
              <a:rPr lang="en-GB" sz="1600" dirty="0">
                <a:latin typeface="Calibri" panose="020F0502020204030204" pitchFamily="34" charset="0"/>
                <a:cs typeface="Calibri" panose="020F0502020204030204" pitchFamily="34" charset="0"/>
              </a:rPr>
              <a:t> 2018</a:t>
            </a:r>
          </a:p>
          <a:p>
            <a:pPr marL="361950" indent="-361950">
              <a:spcBef>
                <a:spcPts val="100"/>
              </a:spcBef>
              <a:tabLst>
                <a:tab pos="715963" algn="l"/>
                <a:tab pos="2689225" algn="r"/>
                <a:tab pos="3316288" algn="r"/>
              </a:tabLst>
              <a:defRPr/>
            </a:pPr>
            <a:r>
              <a:rPr lang="en-GB" sz="1600" dirty="0">
                <a:latin typeface="Calibri" panose="020F0502020204030204" pitchFamily="34" charset="0"/>
                <a:cs typeface="Calibri" panose="020F0502020204030204" pitchFamily="34" charset="0"/>
              </a:rPr>
              <a:t>Dr 	Beban </a:t>
            </a:r>
            <a:r>
              <a:rPr lang="en-GB" sz="1600" dirty="0" err="1">
                <a:latin typeface="Calibri" panose="020F0502020204030204" pitchFamily="34" charset="0"/>
                <a:cs typeface="Calibri" panose="020F0502020204030204" pitchFamily="34" charset="0"/>
              </a:rPr>
              <a:t>Depresiasi</a:t>
            </a:r>
            <a:r>
              <a:rPr lang="en-GB" sz="1600" dirty="0">
                <a:latin typeface="Calibri" panose="020F0502020204030204" pitchFamily="34" charset="0"/>
                <a:cs typeface="Calibri" panose="020F0502020204030204" pitchFamily="34" charset="0"/>
              </a:rPr>
              <a:t>	5,4</a:t>
            </a:r>
          </a:p>
          <a:p>
            <a:pPr marL="361950" indent="-361950">
              <a:spcBef>
                <a:spcPts val="100"/>
              </a:spcBef>
              <a:tabLst>
                <a:tab pos="715963" algn="l"/>
                <a:tab pos="2689225" algn="r"/>
                <a:tab pos="3316288" algn="r"/>
              </a:tabLst>
              <a:defRPr/>
            </a:pPr>
            <a:r>
              <a:rPr lang="en-GB" sz="1600" dirty="0">
                <a:latin typeface="Calibri" panose="020F0502020204030204" pitchFamily="34" charset="0"/>
                <a:cs typeface="Calibri" panose="020F0502020204030204" pitchFamily="34" charset="0"/>
              </a:rPr>
              <a:t>Cr		</a:t>
            </a:r>
            <a:r>
              <a:rPr lang="en-GB" sz="1600" dirty="0" err="1">
                <a:latin typeface="Calibri" panose="020F0502020204030204" pitchFamily="34" charset="0"/>
                <a:cs typeface="Calibri" panose="020F0502020204030204" pitchFamily="34" charset="0"/>
              </a:rPr>
              <a:t>Akumulasi</a:t>
            </a:r>
            <a:r>
              <a:rPr lang="en-GB" sz="1600" dirty="0">
                <a:latin typeface="Calibri" panose="020F0502020204030204" pitchFamily="34" charset="0"/>
                <a:cs typeface="Calibri" panose="020F0502020204030204" pitchFamily="34" charset="0"/>
              </a:rPr>
              <a:t> Dep		5,4</a:t>
            </a:r>
          </a:p>
          <a:p>
            <a:pPr marL="361950" indent="-361950">
              <a:spcBef>
                <a:spcPts val="100"/>
              </a:spcBef>
              <a:tabLst>
                <a:tab pos="715963" algn="l"/>
                <a:tab pos="2689225" algn="r"/>
                <a:tab pos="3316288" algn="r"/>
              </a:tabLst>
              <a:defRPr/>
            </a:pPr>
            <a:r>
              <a:rPr lang="en-GB" sz="1600" dirty="0">
                <a:latin typeface="Calibri" panose="020F0502020204030204" pitchFamily="34" charset="0"/>
                <a:cs typeface="Calibri" panose="020F0502020204030204" pitchFamily="34" charset="0"/>
              </a:rPr>
              <a:t>Dr	Surplus </a:t>
            </a:r>
            <a:r>
              <a:rPr lang="en-GB" sz="1600" dirty="0" err="1">
                <a:latin typeface="Calibri" panose="020F0502020204030204" pitchFamily="34" charset="0"/>
                <a:cs typeface="Calibri" panose="020F0502020204030204" pitchFamily="34" charset="0"/>
              </a:rPr>
              <a:t>Revaluasi-Bg</a:t>
            </a:r>
            <a:r>
              <a:rPr lang="en-GB" sz="1600" dirty="0">
                <a:latin typeface="Calibri" panose="020F0502020204030204" pitchFamily="34" charset="0"/>
                <a:cs typeface="Calibri" panose="020F0502020204030204" pitchFamily="34" charset="0"/>
              </a:rPr>
              <a:t>	0,4</a:t>
            </a:r>
          </a:p>
          <a:p>
            <a:pPr marL="361950" indent="-361950">
              <a:spcBef>
                <a:spcPts val="100"/>
              </a:spcBef>
              <a:tabLst>
                <a:tab pos="715963" algn="l"/>
                <a:tab pos="2689225" algn="r"/>
                <a:tab pos="3316288" algn="r"/>
              </a:tabLst>
              <a:defRPr/>
            </a:pPr>
            <a:r>
              <a:rPr lang="en-GB" sz="1600" dirty="0">
                <a:latin typeface="Calibri" panose="020F0502020204030204" pitchFamily="34" charset="0"/>
                <a:cs typeface="Calibri" panose="020F0502020204030204" pitchFamily="34" charset="0"/>
              </a:rPr>
              <a:t>Cr		</a:t>
            </a:r>
            <a:r>
              <a:rPr lang="en-GB" sz="1600" dirty="0" err="1">
                <a:latin typeface="Calibri" panose="020F0502020204030204" pitchFamily="34" charset="0"/>
                <a:cs typeface="Calibri" panose="020F0502020204030204" pitchFamily="34" charset="0"/>
              </a:rPr>
              <a:t>Saldo</a:t>
            </a:r>
            <a:r>
              <a:rPr lang="en-GB" sz="1600" dirty="0">
                <a:latin typeface="Calibri" panose="020F0502020204030204" pitchFamily="34" charset="0"/>
                <a:cs typeface="Calibri" panose="020F0502020204030204" pitchFamily="34" charset="0"/>
              </a:rPr>
              <a:t> </a:t>
            </a:r>
            <a:r>
              <a:rPr lang="en-GB" sz="1600" dirty="0" err="1">
                <a:latin typeface="Calibri" panose="020F0502020204030204" pitchFamily="34" charset="0"/>
                <a:cs typeface="Calibri" panose="020F0502020204030204" pitchFamily="34" charset="0"/>
              </a:rPr>
              <a:t>Laba</a:t>
            </a:r>
            <a:r>
              <a:rPr lang="en-GB" sz="1600" dirty="0">
                <a:latin typeface="Calibri" panose="020F0502020204030204" pitchFamily="34" charset="0"/>
                <a:cs typeface="Calibri" panose="020F0502020204030204" pitchFamily="34" charset="0"/>
              </a:rPr>
              <a:t>		0,4 </a:t>
            </a:r>
          </a:p>
        </p:txBody>
      </p:sp>
      <p:sp>
        <p:nvSpPr>
          <p:cNvPr id="13" name="AutoShape 7">
            <a:extLst>
              <a:ext uri="{FF2B5EF4-FFF2-40B4-BE49-F238E27FC236}">
                <a16:creationId xmlns:a16="http://schemas.microsoft.com/office/drawing/2014/main" id="{146BC3AD-DA05-4882-8100-5F7459400445}"/>
              </a:ext>
            </a:extLst>
          </p:cNvPr>
          <p:cNvSpPr>
            <a:spLocks noChangeArrowheads="1"/>
          </p:cNvSpPr>
          <p:nvPr/>
        </p:nvSpPr>
        <p:spPr bwMode="auto">
          <a:xfrm>
            <a:off x="1633019" y="3790371"/>
            <a:ext cx="4343399" cy="822382"/>
          </a:xfrm>
          <a:prstGeom prst="leftArrow">
            <a:avLst>
              <a:gd name="adj1" fmla="val 100000"/>
              <a:gd name="adj2" fmla="val 85533"/>
            </a:avLst>
          </a:prstGeom>
          <a:ln>
            <a:headEnd/>
            <a:tailEnd/>
          </a:ln>
        </p:spPr>
        <p:style>
          <a:lnRef idx="1">
            <a:schemeClr val="accent6"/>
          </a:lnRef>
          <a:fillRef idx="2">
            <a:schemeClr val="accent6"/>
          </a:fillRef>
          <a:effectRef idx="1">
            <a:schemeClr val="accent6"/>
          </a:effectRef>
          <a:fontRef idx="minor">
            <a:schemeClr val="dk1"/>
          </a:fontRef>
        </p:style>
        <p:txBody>
          <a:bodyPr/>
          <a:lstStyle/>
          <a:p>
            <a:pPr marL="361950" indent="-361950">
              <a:spcBef>
                <a:spcPts val="100"/>
              </a:spcBef>
              <a:tabLst>
                <a:tab pos="715963" algn="l"/>
                <a:tab pos="3944938" algn="r"/>
                <a:tab pos="4660900" algn="r"/>
              </a:tabLst>
              <a:defRPr/>
            </a:pPr>
            <a:r>
              <a:rPr lang="en-GB" sz="1600" dirty="0">
                <a:latin typeface="Calibri" panose="020F0502020204030204" pitchFamily="34" charset="0"/>
                <a:cs typeface="Calibri" panose="020F0502020204030204" pitchFamily="34" charset="0"/>
              </a:rPr>
              <a:t>31 </a:t>
            </a:r>
            <a:r>
              <a:rPr lang="en-GB" sz="1600" dirty="0" err="1">
                <a:latin typeface="Calibri" panose="020F0502020204030204" pitchFamily="34" charset="0"/>
                <a:cs typeface="Calibri" panose="020F0502020204030204" pitchFamily="34" charset="0"/>
              </a:rPr>
              <a:t>Desember</a:t>
            </a:r>
            <a:r>
              <a:rPr lang="en-GB" sz="1600" dirty="0">
                <a:latin typeface="Calibri" panose="020F0502020204030204" pitchFamily="34" charset="0"/>
                <a:cs typeface="Calibri" panose="020F0502020204030204" pitchFamily="34" charset="0"/>
              </a:rPr>
              <a:t> 2019</a:t>
            </a:r>
          </a:p>
          <a:p>
            <a:pPr marL="361950" indent="-361950">
              <a:spcBef>
                <a:spcPts val="100"/>
              </a:spcBef>
              <a:tabLst>
                <a:tab pos="715963" algn="l"/>
                <a:tab pos="2689225" algn="r"/>
                <a:tab pos="3316288" algn="r"/>
              </a:tabLst>
              <a:defRPr/>
            </a:pPr>
            <a:r>
              <a:rPr lang="en-GB" sz="1600" dirty="0">
                <a:latin typeface="Calibri" panose="020F0502020204030204" pitchFamily="34" charset="0"/>
                <a:cs typeface="Calibri" panose="020F0502020204030204" pitchFamily="34" charset="0"/>
              </a:rPr>
              <a:t>Dr 	Beban </a:t>
            </a:r>
            <a:r>
              <a:rPr lang="en-GB" sz="1600" dirty="0" err="1">
                <a:latin typeface="Calibri" panose="020F0502020204030204" pitchFamily="34" charset="0"/>
                <a:cs typeface="Calibri" panose="020F0502020204030204" pitchFamily="34" charset="0"/>
              </a:rPr>
              <a:t>Depresiasi</a:t>
            </a:r>
            <a:r>
              <a:rPr lang="en-GB" sz="1600" dirty="0">
                <a:latin typeface="Calibri" panose="020F0502020204030204" pitchFamily="34" charset="0"/>
                <a:cs typeface="Calibri" panose="020F0502020204030204" pitchFamily="34" charset="0"/>
              </a:rPr>
              <a:t>	4,8</a:t>
            </a:r>
          </a:p>
          <a:p>
            <a:pPr marL="361950" indent="-361950">
              <a:spcBef>
                <a:spcPts val="100"/>
              </a:spcBef>
              <a:tabLst>
                <a:tab pos="715963" algn="l"/>
                <a:tab pos="2689225" algn="r"/>
                <a:tab pos="3316288" algn="r"/>
              </a:tabLst>
              <a:defRPr/>
            </a:pPr>
            <a:r>
              <a:rPr lang="en-GB" sz="1600" dirty="0">
                <a:latin typeface="Calibri" panose="020F0502020204030204" pitchFamily="34" charset="0"/>
                <a:cs typeface="Calibri" panose="020F0502020204030204" pitchFamily="34" charset="0"/>
              </a:rPr>
              <a:t>Cr		</a:t>
            </a:r>
            <a:r>
              <a:rPr lang="en-GB" sz="1600" dirty="0" err="1">
                <a:latin typeface="Calibri" panose="020F0502020204030204" pitchFamily="34" charset="0"/>
                <a:cs typeface="Calibri" panose="020F0502020204030204" pitchFamily="34" charset="0"/>
              </a:rPr>
              <a:t>Akumulasi</a:t>
            </a:r>
            <a:r>
              <a:rPr lang="en-GB" sz="1600" dirty="0">
                <a:latin typeface="Calibri" panose="020F0502020204030204" pitchFamily="34" charset="0"/>
                <a:cs typeface="Calibri" panose="020F0502020204030204" pitchFamily="34" charset="0"/>
              </a:rPr>
              <a:t> Dep		4,8</a:t>
            </a:r>
          </a:p>
        </p:txBody>
      </p:sp>
      <p:sp>
        <p:nvSpPr>
          <p:cNvPr id="14" name="AutoShape 7">
            <a:extLst>
              <a:ext uri="{FF2B5EF4-FFF2-40B4-BE49-F238E27FC236}">
                <a16:creationId xmlns:a16="http://schemas.microsoft.com/office/drawing/2014/main" id="{07516315-A900-45A4-B28E-206178ED7FA9}"/>
              </a:ext>
            </a:extLst>
          </p:cNvPr>
          <p:cNvSpPr>
            <a:spLocks noChangeArrowheads="1"/>
          </p:cNvSpPr>
          <p:nvPr/>
        </p:nvSpPr>
        <p:spPr bwMode="auto">
          <a:xfrm>
            <a:off x="1678745" y="2187903"/>
            <a:ext cx="4343399" cy="1375024"/>
          </a:xfrm>
          <a:prstGeom prst="leftArrow">
            <a:avLst>
              <a:gd name="adj1" fmla="val 100000"/>
              <a:gd name="adj2" fmla="val 48712"/>
            </a:avLst>
          </a:prstGeom>
          <a:gradFill rotWithShape="0">
            <a:gsLst>
              <a:gs pos="0">
                <a:srgbClr val="FFCCFF"/>
              </a:gs>
              <a:gs pos="50000">
                <a:schemeClr val="bg1"/>
              </a:gs>
              <a:gs pos="100000">
                <a:srgbClr val="FFCCFF"/>
              </a:gs>
            </a:gsLst>
            <a:lin ang="2700000" scaled="1"/>
          </a:gradFill>
          <a:ln w="9525">
            <a:solidFill>
              <a:srgbClr val="FFCCFF"/>
            </a:solidFill>
            <a:miter lim="800000"/>
            <a:headEnd/>
            <a:tailEnd/>
          </a:ln>
          <a:effectLst>
            <a:outerShdw dist="89803" dir="2700000" algn="ctr" rotWithShape="0">
              <a:schemeClr val="bg2"/>
            </a:outerShdw>
          </a:effectLst>
        </p:spPr>
        <p:txBody>
          <a:bodyPr/>
          <a:lstStyle/>
          <a:p>
            <a:pPr marL="361950" indent="-361950">
              <a:spcBef>
                <a:spcPts val="100"/>
              </a:spcBef>
              <a:tabLst>
                <a:tab pos="715963" algn="l"/>
                <a:tab pos="3944938" algn="r"/>
                <a:tab pos="4660900" algn="r"/>
              </a:tabLst>
              <a:defRPr/>
            </a:pPr>
            <a:r>
              <a:rPr lang="en-GB" sz="1600" dirty="0">
                <a:latin typeface="Calibri" panose="020F0502020204030204" pitchFamily="34" charset="0"/>
                <a:cs typeface="Calibri" panose="020F0502020204030204" pitchFamily="34" charset="0"/>
              </a:rPr>
              <a:t>31 </a:t>
            </a:r>
            <a:r>
              <a:rPr lang="en-GB" sz="1600" dirty="0" err="1">
                <a:latin typeface="Calibri" panose="020F0502020204030204" pitchFamily="34" charset="0"/>
                <a:cs typeface="Calibri" panose="020F0502020204030204" pitchFamily="34" charset="0"/>
              </a:rPr>
              <a:t>Desember</a:t>
            </a:r>
            <a:r>
              <a:rPr lang="en-GB" sz="1600" dirty="0">
                <a:latin typeface="Calibri" panose="020F0502020204030204" pitchFamily="34" charset="0"/>
                <a:cs typeface="Calibri" panose="020F0502020204030204" pitchFamily="34" charset="0"/>
              </a:rPr>
              <a:t> 2017</a:t>
            </a:r>
          </a:p>
          <a:p>
            <a:pPr marL="361950" indent="-361950">
              <a:spcBef>
                <a:spcPts val="100"/>
              </a:spcBef>
              <a:tabLst>
                <a:tab pos="715963" algn="l"/>
                <a:tab pos="2689225" algn="r"/>
                <a:tab pos="3316288" algn="r"/>
              </a:tabLst>
              <a:defRPr/>
            </a:pPr>
            <a:r>
              <a:rPr lang="en-GB" sz="1600" dirty="0">
                <a:latin typeface="Calibri" panose="020F0502020204030204" pitchFamily="34" charset="0"/>
                <a:cs typeface="Calibri" panose="020F0502020204030204" pitchFamily="34" charset="0"/>
              </a:rPr>
              <a:t>Dr 	Beban </a:t>
            </a:r>
            <a:r>
              <a:rPr lang="en-GB" sz="1600" dirty="0" err="1">
                <a:latin typeface="Calibri" panose="020F0502020204030204" pitchFamily="34" charset="0"/>
                <a:cs typeface="Calibri" panose="020F0502020204030204" pitchFamily="34" charset="0"/>
              </a:rPr>
              <a:t>Depresiasi</a:t>
            </a:r>
            <a:r>
              <a:rPr lang="en-GB" sz="1600" dirty="0">
                <a:latin typeface="Calibri" panose="020F0502020204030204" pitchFamily="34" charset="0"/>
                <a:cs typeface="Calibri" panose="020F0502020204030204" pitchFamily="34" charset="0"/>
              </a:rPr>
              <a:t>	5,4</a:t>
            </a:r>
          </a:p>
          <a:p>
            <a:pPr marL="361950" indent="-361950">
              <a:spcBef>
                <a:spcPts val="100"/>
              </a:spcBef>
              <a:tabLst>
                <a:tab pos="715963" algn="l"/>
                <a:tab pos="2689225" algn="r"/>
                <a:tab pos="3316288" algn="r"/>
              </a:tabLst>
              <a:defRPr/>
            </a:pPr>
            <a:r>
              <a:rPr lang="en-GB" sz="1600" dirty="0">
                <a:latin typeface="Calibri" panose="020F0502020204030204" pitchFamily="34" charset="0"/>
                <a:cs typeface="Calibri" panose="020F0502020204030204" pitchFamily="34" charset="0"/>
              </a:rPr>
              <a:t>Cr		</a:t>
            </a:r>
            <a:r>
              <a:rPr lang="en-GB" sz="1600" dirty="0" err="1">
                <a:latin typeface="Calibri" panose="020F0502020204030204" pitchFamily="34" charset="0"/>
                <a:cs typeface="Calibri" panose="020F0502020204030204" pitchFamily="34" charset="0"/>
              </a:rPr>
              <a:t>Akumulasi</a:t>
            </a:r>
            <a:r>
              <a:rPr lang="en-GB" sz="1600" dirty="0">
                <a:latin typeface="Calibri" panose="020F0502020204030204" pitchFamily="34" charset="0"/>
                <a:cs typeface="Calibri" panose="020F0502020204030204" pitchFamily="34" charset="0"/>
              </a:rPr>
              <a:t> Dep		5,4</a:t>
            </a:r>
          </a:p>
          <a:p>
            <a:pPr marL="361950" indent="-361950">
              <a:spcBef>
                <a:spcPts val="100"/>
              </a:spcBef>
              <a:tabLst>
                <a:tab pos="715963" algn="l"/>
                <a:tab pos="2689225" algn="r"/>
                <a:tab pos="3316288" algn="r"/>
              </a:tabLst>
              <a:defRPr/>
            </a:pPr>
            <a:r>
              <a:rPr lang="en-GB" sz="1600" dirty="0">
                <a:latin typeface="Calibri" panose="020F0502020204030204" pitchFamily="34" charset="0"/>
                <a:cs typeface="Calibri" panose="020F0502020204030204" pitchFamily="34" charset="0"/>
              </a:rPr>
              <a:t>Dr	Surplus </a:t>
            </a:r>
            <a:r>
              <a:rPr lang="en-GB" sz="1600" dirty="0" err="1">
                <a:latin typeface="Calibri" panose="020F0502020204030204" pitchFamily="34" charset="0"/>
                <a:cs typeface="Calibri" panose="020F0502020204030204" pitchFamily="34" charset="0"/>
              </a:rPr>
              <a:t>Revaluasi-Bg</a:t>
            </a:r>
            <a:r>
              <a:rPr lang="en-GB" sz="1600" dirty="0">
                <a:latin typeface="Calibri" panose="020F0502020204030204" pitchFamily="34" charset="0"/>
                <a:cs typeface="Calibri" panose="020F0502020204030204" pitchFamily="34" charset="0"/>
              </a:rPr>
              <a:t>	0,4</a:t>
            </a:r>
          </a:p>
          <a:p>
            <a:pPr marL="361950" indent="-361950">
              <a:spcBef>
                <a:spcPts val="100"/>
              </a:spcBef>
              <a:tabLst>
                <a:tab pos="715963" algn="l"/>
                <a:tab pos="2689225" algn="r"/>
                <a:tab pos="3316288" algn="r"/>
              </a:tabLst>
              <a:defRPr/>
            </a:pPr>
            <a:r>
              <a:rPr lang="en-GB" sz="1600" dirty="0">
                <a:latin typeface="Calibri" panose="020F0502020204030204" pitchFamily="34" charset="0"/>
                <a:cs typeface="Calibri" panose="020F0502020204030204" pitchFamily="34" charset="0"/>
              </a:rPr>
              <a:t>Cr		</a:t>
            </a:r>
            <a:r>
              <a:rPr lang="en-GB" sz="1600" dirty="0" err="1">
                <a:latin typeface="Calibri" panose="020F0502020204030204" pitchFamily="34" charset="0"/>
                <a:cs typeface="Calibri" panose="020F0502020204030204" pitchFamily="34" charset="0"/>
              </a:rPr>
              <a:t>Saldo</a:t>
            </a:r>
            <a:r>
              <a:rPr lang="en-GB" sz="1600" dirty="0">
                <a:latin typeface="Calibri" panose="020F0502020204030204" pitchFamily="34" charset="0"/>
                <a:cs typeface="Calibri" panose="020F0502020204030204" pitchFamily="34" charset="0"/>
              </a:rPr>
              <a:t> </a:t>
            </a:r>
            <a:r>
              <a:rPr lang="en-GB" sz="1600" dirty="0" err="1">
                <a:latin typeface="Calibri" panose="020F0502020204030204" pitchFamily="34" charset="0"/>
                <a:cs typeface="Calibri" panose="020F0502020204030204" pitchFamily="34" charset="0"/>
              </a:rPr>
              <a:t>Laba</a:t>
            </a:r>
            <a:r>
              <a:rPr lang="en-GB" sz="1600" dirty="0">
                <a:latin typeface="Calibri" panose="020F0502020204030204" pitchFamily="34" charset="0"/>
                <a:cs typeface="Calibri" panose="020F0502020204030204" pitchFamily="34" charset="0"/>
              </a:rPr>
              <a:t>		0,4		</a:t>
            </a:r>
            <a:endParaRPr lang="en-US" sz="1800" dirty="0">
              <a:latin typeface="Calibri" panose="020F0502020204030204" pitchFamily="34" charset="0"/>
              <a:cs typeface="Calibri" panose="020F0502020204030204" pitchFamily="34" charset="0"/>
            </a:endParaRPr>
          </a:p>
        </p:txBody>
      </p:sp>
      <p:sp>
        <p:nvSpPr>
          <p:cNvPr id="15" name="AutoShape 7">
            <a:extLst>
              <a:ext uri="{FF2B5EF4-FFF2-40B4-BE49-F238E27FC236}">
                <a16:creationId xmlns:a16="http://schemas.microsoft.com/office/drawing/2014/main" id="{A97F6A26-A56B-4156-A3F7-50657702A568}"/>
              </a:ext>
            </a:extLst>
          </p:cNvPr>
          <p:cNvSpPr>
            <a:spLocks noChangeArrowheads="1"/>
          </p:cNvSpPr>
          <p:nvPr/>
        </p:nvSpPr>
        <p:spPr bwMode="auto">
          <a:xfrm>
            <a:off x="6107440" y="4103454"/>
            <a:ext cx="4477604" cy="2186751"/>
          </a:xfrm>
          <a:prstGeom prst="leftArrow">
            <a:avLst>
              <a:gd name="adj1" fmla="val 100000"/>
              <a:gd name="adj2" fmla="val 37199"/>
            </a:avLst>
          </a:prstGeom>
          <a:gradFill rotWithShape="0">
            <a:gsLst>
              <a:gs pos="0">
                <a:srgbClr val="FFCCFF"/>
              </a:gs>
              <a:gs pos="50000">
                <a:schemeClr val="bg1"/>
              </a:gs>
              <a:gs pos="100000">
                <a:srgbClr val="FFCCFF"/>
              </a:gs>
            </a:gsLst>
            <a:lin ang="2700000" scaled="1"/>
          </a:gradFill>
          <a:ln w="9525">
            <a:solidFill>
              <a:srgbClr val="FFCCFF"/>
            </a:solidFill>
            <a:miter lim="800000"/>
            <a:headEnd/>
            <a:tailEnd/>
          </a:ln>
          <a:effectLst>
            <a:outerShdw dist="89803" dir="2700000" algn="ctr" rotWithShape="0">
              <a:schemeClr val="bg2"/>
            </a:outerShdw>
          </a:effectLst>
        </p:spPr>
        <p:txBody>
          <a:bodyPr/>
          <a:lstStyle/>
          <a:p>
            <a:pPr marL="361950" indent="-361950">
              <a:spcBef>
                <a:spcPts val="100"/>
              </a:spcBef>
              <a:tabLst>
                <a:tab pos="715963" algn="l"/>
                <a:tab pos="3944938" algn="r"/>
                <a:tab pos="4660900" algn="r"/>
              </a:tabLst>
              <a:defRPr/>
            </a:pPr>
            <a:r>
              <a:rPr lang="en-GB" sz="1600" dirty="0">
                <a:latin typeface="Calibri" panose="020F0502020204030204" pitchFamily="34" charset="0"/>
                <a:cs typeface="Calibri" panose="020F0502020204030204" pitchFamily="34" charset="0"/>
              </a:rPr>
              <a:t>31 </a:t>
            </a:r>
            <a:r>
              <a:rPr lang="en-GB" sz="1600" dirty="0" err="1">
                <a:latin typeface="Calibri" panose="020F0502020204030204" pitchFamily="34" charset="0"/>
                <a:cs typeface="Calibri" panose="020F0502020204030204" pitchFamily="34" charset="0"/>
              </a:rPr>
              <a:t>Desember</a:t>
            </a:r>
            <a:r>
              <a:rPr lang="en-GB" sz="1600" dirty="0">
                <a:latin typeface="Calibri" panose="020F0502020204030204" pitchFamily="34" charset="0"/>
                <a:cs typeface="Calibri" panose="020F0502020204030204" pitchFamily="34" charset="0"/>
              </a:rPr>
              <a:t> 2018</a:t>
            </a:r>
          </a:p>
          <a:p>
            <a:pPr marL="361950" indent="-361950">
              <a:spcBef>
                <a:spcPts val="100"/>
              </a:spcBef>
              <a:tabLst>
                <a:tab pos="715963" algn="l"/>
                <a:tab pos="2689225" algn="r"/>
                <a:tab pos="3316288" algn="r"/>
              </a:tabLst>
              <a:defRPr/>
            </a:pPr>
            <a:r>
              <a:rPr lang="en-GB" sz="1600" dirty="0">
                <a:latin typeface="Calibri" panose="020F0502020204030204" pitchFamily="34" charset="0"/>
                <a:cs typeface="Calibri" panose="020F0502020204030204" pitchFamily="34" charset="0"/>
              </a:rPr>
              <a:t>Dr 	</a:t>
            </a:r>
            <a:r>
              <a:rPr lang="en-GB" sz="1600" dirty="0" err="1">
                <a:latin typeface="Calibri" panose="020F0502020204030204" pitchFamily="34" charset="0"/>
                <a:cs typeface="Calibri" panose="020F0502020204030204" pitchFamily="34" charset="0"/>
              </a:rPr>
              <a:t>Akumulasi</a:t>
            </a:r>
            <a:r>
              <a:rPr lang="en-GB" sz="1600" dirty="0">
                <a:latin typeface="Calibri" panose="020F0502020204030204" pitchFamily="34" charset="0"/>
                <a:cs typeface="Calibri" panose="020F0502020204030204" pitchFamily="34" charset="0"/>
              </a:rPr>
              <a:t> Dep	16,2</a:t>
            </a:r>
          </a:p>
          <a:p>
            <a:pPr marL="361950" indent="-361950">
              <a:spcBef>
                <a:spcPts val="100"/>
              </a:spcBef>
              <a:tabLst>
                <a:tab pos="715963" algn="l"/>
                <a:tab pos="2689225" algn="r"/>
                <a:tab pos="3405188" algn="r"/>
              </a:tabLst>
              <a:defRPr/>
            </a:pPr>
            <a:r>
              <a:rPr lang="en-GB" sz="1600" dirty="0">
                <a:latin typeface="Calibri" panose="020F0502020204030204" pitchFamily="34" charset="0"/>
                <a:cs typeface="Calibri" panose="020F0502020204030204" pitchFamily="34" charset="0"/>
              </a:rPr>
              <a:t>Cr		</a:t>
            </a:r>
            <a:r>
              <a:rPr lang="en-GB" sz="1600" dirty="0" err="1">
                <a:latin typeface="Calibri" panose="020F0502020204030204" pitchFamily="34" charset="0"/>
                <a:cs typeface="Calibri" panose="020F0502020204030204" pitchFamily="34" charset="0"/>
              </a:rPr>
              <a:t>Bangunan</a:t>
            </a:r>
            <a:r>
              <a:rPr lang="en-GB" sz="1600" dirty="0">
                <a:latin typeface="Calibri" panose="020F0502020204030204" pitchFamily="34" charset="0"/>
                <a:cs typeface="Calibri" panose="020F0502020204030204" pitchFamily="34" charset="0"/>
              </a:rPr>
              <a:t>		16,2</a:t>
            </a:r>
          </a:p>
          <a:p>
            <a:pPr marL="361950" indent="-361950">
              <a:spcBef>
                <a:spcPts val="100"/>
              </a:spcBef>
              <a:tabLst>
                <a:tab pos="715963" algn="l"/>
                <a:tab pos="2689225" algn="r"/>
                <a:tab pos="3500438" algn="r"/>
              </a:tabLst>
              <a:defRPr/>
            </a:pPr>
            <a:r>
              <a:rPr lang="en-GB" sz="1600" dirty="0">
                <a:latin typeface="Calibri" panose="020F0502020204030204" pitchFamily="34" charset="0"/>
                <a:cs typeface="Calibri" panose="020F0502020204030204" pitchFamily="34" charset="0"/>
              </a:rPr>
              <a:t>Dr 	Tanah	30</a:t>
            </a:r>
          </a:p>
          <a:p>
            <a:pPr marL="361950" indent="-361950">
              <a:spcBef>
                <a:spcPts val="100"/>
              </a:spcBef>
              <a:tabLst>
                <a:tab pos="715963" algn="l"/>
                <a:tab pos="2689225" algn="r"/>
                <a:tab pos="3405188" algn="r"/>
              </a:tabLst>
              <a:defRPr/>
            </a:pPr>
            <a:r>
              <a:rPr lang="en-GB" sz="1600" dirty="0">
                <a:latin typeface="Calibri" panose="020F0502020204030204" pitchFamily="34" charset="0"/>
                <a:cs typeface="Calibri" panose="020F0502020204030204" pitchFamily="34" charset="0"/>
              </a:rPr>
              <a:t>Cr		Surplus </a:t>
            </a:r>
            <a:r>
              <a:rPr lang="en-GB" sz="1600" dirty="0" err="1">
                <a:latin typeface="Calibri" panose="020F0502020204030204" pitchFamily="34" charset="0"/>
                <a:cs typeface="Calibri" panose="020F0502020204030204" pitchFamily="34" charset="0"/>
              </a:rPr>
              <a:t>Revaluasi-Tnh</a:t>
            </a:r>
            <a:r>
              <a:rPr lang="en-GB" sz="1600" dirty="0">
                <a:latin typeface="Calibri" panose="020F0502020204030204" pitchFamily="34" charset="0"/>
                <a:cs typeface="Calibri" panose="020F0502020204030204" pitchFamily="34" charset="0"/>
              </a:rPr>
              <a:t>	30</a:t>
            </a:r>
          </a:p>
          <a:p>
            <a:pPr marL="361950" indent="-361950">
              <a:spcBef>
                <a:spcPts val="100"/>
              </a:spcBef>
              <a:tabLst>
                <a:tab pos="715963" algn="l"/>
                <a:tab pos="2689225" algn="r"/>
                <a:tab pos="3405188" algn="r"/>
              </a:tabLst>
              <a:defRPr/>
            </a:pPr>
            <a:r>
              <a:rPr lang="en-GB" sz="1600" dirty="0">
                <a:latin typeface="Calibri" panose="020F0502020204030204" pitchFamily="34" charset="0"/>
                <a:cs typeface="Calibri" panose="020F0502020204030204" pitchFamily="34" charset="0"/>
              </a:rPr>
              <a:t>Dr	Surplus </a:t>
            </a:r>
            <a:r>
              <a:rPr lang="en-GB" sz="1600" dirty="0" err="1">
                <a:latin typeface="Calibri" panose="020F0502020204030204" pitchFamily="34" charset="0"/>
                <a:cs typeface="Calibri" panose="020F0502020204030204" pitchFamily="34" charset="0"/>
              </a:rPr>
              <a:t>Revaluasi-Bg</a:t>
            </a:r>
            <a:r>
              <a:rPr lang="en-GB" sz="1600" dirty="0">
                <a:latin typeface="Calibri" panose="020F0502020204030204" pitchFamily="34" charset="0"/>
                <a:cs typeface="Calibri" panose="020F0502020204030204" pitchFamily="34" charset="0"/>
              </a:rPr>
              <a:t>	6</a:t>
            </a:r>
          </a:p>
          <a:p>
            <a:pPr marL="361950" indent="-361950">
              <a:spcBef>
                <a:spcPts val="100"/>
              </a:spcBef>
              <a:tabLst>
                <a:tab pos="715963" algn="l"/>
                <a:tab pos="2689225" algn="r"/>
                <a:tab pos="3500438" algn="r"/>
              </a:tabLst>
              <a:defRPr/>
            </a:pPr>
            <a:r>
              <a:rPr lang="en-GB" sz="1600" dirty="0">
                <a:latin typeface="Calibri" panose="020F0502020204030204" pitchFamily="34" charset="0"/>
                <a:cs typeface="Calibri" panose="020F0502020204030204" pitchFamily="34" charset="0"/>
              </a:rPr>
              <a:t>Dr 	</a:t>
            </a:r>
            <a:r>
              <a:rPr lang="en-GB" sz="1600" dirty="0" err="1">
                <a:latin typeface="Calibri" panose="020F0502020204030204" pitchFamily="34" charset="0"/>
                <a:cs typeface="Calibri" panose="020F0502020204030204" pitchFamily="34" charset="0"/>
              </a:rPr>
              <a:t>Penurunan</a:t>
            </a:r>
            <a:r>
              <a:rPr lang="en-GB" sz="1600" dirty="0">
                <a:latin typeface="Calibri" panose="020F0502020204030204" pitchFamily="34" charset="0"/>
                <a:cs typeface="Calibri" panose="020F0502020204030204" pitchFamily="34" charset="0"/>
              </a:rPr>
              <a:t> Nilai	3</a:t>
            </a:r>
          </a:p>
          <a:p>
            <a:pPr marL="361950" indent="-361950">
              <a:spcBef>
                <a:spcPts val="100"/>
              </a:spcBef>
              <a:tabLst>
                <a:tab pos="715963" algn="l"/>
                <a:tab pos="2689225" algn="r"/>
                <a:tab pos="3405188" algn="r"/>
              </a:tabLst>
              <a:defRPr/>
            </a:pPr>
            <a:r>
              <a:rPr lang="en-GB" sz="1600" dirty="0">
                <a:latin typeface="Calibri" panose="020F0502020204030204" pitchFamily="34" charset="0"/>
                <a:cs typeface="Calibri" panose="020F0502020204030204" pitchFamily="34" charset="0"/>
              </a:rPr>
              <a:t>Cr		</a:t>
            </a:r>
            <a:r>
              <a:rPr lang="en-GB" sz="1600" dirty="0" err="1">
                <a:latin typeface="Calibri" panose="020F0502020204030204" pitchFamily="34" charset="0"/>
                <a:cs typeface="Calibri" panose="020F0502020204030204" pitchFamily="34" charset="0"/>
              </a:rPr>
              <a:t>Bangunan</a:t>
            </a:r>
            <a:r>
              <a:rPr lang="en-GB" sz="1600" dirty="0">
                <a:latin typeface="Calibri" panose="020F0502020204030204" pitchFamily="34" charset="0"/>
                <a:cs typeface="Calibri" panose="020F0502020204030204" pitchFamily="34" charset="0"/>
              </a:rPr>
              <a:t>		9</a:t>
            </a:r>
          </a:p>
        </p:txBody>
      </p:sp>
      <p:sp>
        <p:nvSpPr>
          <p:cNvPr id="16" name="AutoShape 7">
            <a:extLst>
              <a:ext uri="{FF2B5EF4-FFF2-40B4-BE49-F238E27FC236}">
                <a16:creationId xmlns:a16="http://schemas.microsoft.com/office/drawing/2014/main" id="{93DB6412-9500-4F48-990C-CC8EEFFC6129}"/>
              </a:ext>
            </a:extLst>
          </p:cNvPr>
          <p:cNvSpPr>
            <a:spLocks noChangeArrowheads="1"/>
          </p:cNvSpPr>
          <p:nvPr/>
        </p:nvSpPr>
        <p:spPr bwMode="auto">
          <a:xfrm>
            <a:off x="1650217" y="4751864"/>
            <a:ext cx="4343399" cy="1538341"/>
          </a:xfrm>
          <a:prstGeom prst="leftArrow">
            <a:avLst>
              <a:gd name="adj1" fmla="val 100000"/>
              <a:gd name="adj2" fmla="val 46151"/>
            </a:avLst>
          </a:prstGeom>
          <a:ln>
            <a:headEnd/>
            <a:tailEnd/>
          </a:ln>
        </p:spPr>
        <p:style>
          <a:lnRef idx="1">
            <a:schemeClr val="accent6"/>
          </a:lnRef>
          <a:fillRef idx="2">
            <a:schemeClr val="accent6"/>
          </a:fillRef>
          <a:effectRef idx="1">
            <a:schemeClr val="accent6"/>
          </a:effectRef>
          <a:fontRef idx="minor">
            <a:schemeClr val="dk1"/>
          </a:fontRef>
        </p:style>
        <p:txBody>
          <a:bodyPr/>
          <a:lstStyle/>
          <a:p>
            <a:pPr marL="361950" indent="-361950">
              <a:spcBef>
                <a:spcPts val="100"/>
              </a:spcBef>
              <a:tabLst>
                <a:tab pos="715963" algn="l"/>
                <a:tab pos="3944938" algn="r"/>
                <a:tab pos="4660900" algn="r"/>
              </a:tabLst>
              <a:defRPr/>
            </a:pPr>
            <a:r>
              <a:rPr lang="en-GB" sz="1600" dirty="0">
                <a:latin typeface="Calibri" panose="020F0502020204030204" pitchFamily="34" charset="0"/>
                <a:cs typeface="Calibri" panose="020F0502020204030204" pitchFamily="34" charset="0"/>
              </a:rPr>
              <a:t>2 </a:t>
            </a:r>
            <a:r>
              <a:rPr lang="en-GB" sz="1600" dirty="0" err="1">
                <a:latin typeface="Calibri" panose="020F0502020204030204" pitchFamily="34" charset="0"/>
                <a:cs typeface="Calibri" panose="020F0502020204030204" pitchFamily="34" charset="0"/>
              </a:rPr>
              <a:t>Februari</a:t>
            </a:r>
            <a:r>
              <a:rPr lang="en-GB" sz="1600" dirty="0">
                <a:latin typeface="Calibri" panose="020F0502020204030204" pitchFamily="34" charset="0"/>
                <a:cs typeface="Calibri" panose="020F0502020204030204" pitchFamily="34" charset="0"/>
              </a:rPr>
              <a:t> 2019</a:t>
            </a:r>
          </a:p>
          <a:p>
            <a:pPr marL="361950" indent="-361950">
              <a:spcBef>
                <a:spcPts val="100"/>
              </a:spcBef>
              <a:tabLst>
                <a:tab pos="715963" algn="l"/>
                <a:tab pos="2689225" algn="r"/>
                <a:tab pos="3316288" algn="r"/>
              </a:tabLst>
              <a:defRPr/>
            </a:pPr>
            <a:r>
              <a:rPr lang="en-GB" sz="1600" dirty="0">
                <a:latin typeface="Calibri" panose="020F0502020204030204" pitchFamily="34" charset="0"/>
                <a:cs typeface="Calibri" panose="020F0502020204030204" pitchFamily="34" charset="0"/>
              </a:rPr>
              <a:t>Dr 	Kas		260</a:t>
            </a:r>
          </a:p>
          <a:p>
            <a:pPr marL="361950" indent="-361950">
              <a:spcBef>
                <a:spcPts val="100"/>
              </a:spcBef>
              <a:tabLst>
                <a:tab pos="715963" algn="l"/>
                <a:tab pos="2689225" algn="r"/>
                <a:tab pos="3316288" algn="r"/>
              </a:tabLst>
              <a:defRPr/>
            </a:pPr>
            <a:r>
              <a:rPr lang="en-GB" sz="1600" dirty="0">
                <a:latin typeface="Calibri" panose="020F0502020204030204" pitchFamily="34" charset="0"/>
                <a:cs typeface="Calibri" panose="020F0502020204030204" pitchFamily="34" charset="0"/>
              </a:rPr>
              <a:t>Cr		Tanah		250</a:t>
            </a:r>
          </a:p>
          <a:p>
            <a:pPr marL="361950" indent="-361950">
              <a:spcBef>
                <a:spcPts val="100"/>
              </a:spcBef>
              <a:tabLst>
                <a:tab pos="715963" algn="l"/>
                <a:tab pos="2689225" algn="r"/>
                <a:tab pos="3316288" algn="r"/>
              </a:tabLst>
              <a:defRPr/>
            </a:pPr>
            <a:r>
              <a:rPr lang="en-GB" sz="1600" dirty="0">
                <a:latin typeface="Calibri" panose="020F0502020204030204" pitchFamily="34" charset="0"/>
                <a:cs typeface="Calibri" panose="020F0502020204030204" pitchFamily="34" charset="0"/>
              </a:rPr>
              <a:t>Cr		</a:t>
            </a:r>
            <a:r>
              <a:rPr lang="en-GB" sz="1600" dirty="0" err="1">
                <a:latin typeface="Calibri" panose="020F0502020204030204" pitchFamily="34" charset="0"/>
                <a:cs typeface="Calibri" panose="020F0502020204030204" pitchFamily="34" charset="0"/>
              </a:rPr>
              <a:t>Keuntungan</a:t>
            </a:r>
            <a:r>
              <a:rPr lang="en-GB" sz="1600" dirty="0">
                <a:latin typeface="Calibri" panose="020F0502020204030204" pitchFamily="34" charset="0"/>
                <a:cs typeface="Calibri" panose="020F0502020204030204" pitchFamily="34" charset="0"/>
              </a:rPr>
              <a:t> </a:t>
            </a:r>
            <a:r>
              <a:rPr lang="en-GB" sz="1600" dirty="0" err="1">
                <a:latin typeface="Calibri" panose="020F0502020204030204" pitchFamily="34" charset="0"/>
                <a:cs typeface="Calibri" panose="020F0502020204030204" pitchFamily="34" charset="0"/>
              </a:rPr>
              <a:t>Penj</a:t>
            </a:r>
            <a:r>
              <a:rPr lang="en-GB" sz="1600" dirty="0">
                <a:latin typeface="Calibri" panose="020F0502020204030204" pitchFamily="34" charset="0"/>
                <a:cs typeface="Calibri" panose="020F0502020204030204" pitchFamily="34" charset="0"/>
              </a:rPr>
              <a:t> </a:t>
            </a:r>
            <a:r>
              <a:rPr lang="en-GB" sz="1600" dirty="0" err="1">
                <a:latin typeface="Calibri" panose="020F0502020204030204" pitchFamily="34" charset="0"/>
                <a:cs typeface="Calibri" panose="020F0502020204030204" pitchFamily="34" charset="0"/>
              </a:rPr>
              <a:t>Tnh</a:t>
            </a:r>
            <a:r>
              <a:rPr lang="en-GB" sz="1600" dirty="0">
                <a:latin typeface="Calibri" panose="020F0502020204030204" pitchFamily="34" charset="0"/>
                <a:cs typeface="Calibri" panose="020F0502020204030204" pitchFamily="34" charset="0"/>
              </a:rPr>
              <a:t>		10</a:t>
            </a:r>
          </a:p>
          <a:p>
            <a:pPr marL="361950" indent="-361950">
              <a:spcBef>
                <a:spcPts val="100"/>
              </a:spcBef>
              <a:tabLst>
                <a:tab pos="715963" algn="l"/>
                <a:tab pos="2689225" algn="r"/>
                <a:tab pos="3316288" algn="r"/>
              </a:tabLst>
              <a:defRPr/>
            </a:pPr>
            <a:r>
              <a:rPr lang="en-GB" sz="1600" dirty="0">
                <a:latin typeface="Calibri" panose="020F0502020204030204" pitchFamily="34" charset="0"/>
                <a:cs typeface="Calibri" panose="020F0502020204030204" pitchFamily="34" charset="0"/>
              </a:rPr>
              <a:t>Dr	Sur </a:t>
            </a:r>
            <a:r>
              <a:rPr lang="en-GB" sz="1600" dirty="0" err="1">
                <a:latin typeface="Calibri" panose="020F0502020204030204" pitchFamily="34" charset="0"/>
                <a:cs typeface="Calibri" panose="020F0502020204030204" pitchFamily="34" charset="0"/>
              </a:rPr>
              <a:t>Revaluasi-Tnh</a:t>
            </a:r>
            <a:r>
              <a:rPr lang="en-GB" sz="1600" dirty="0">
                <a:latin typeface="Calibri" panose="020F0502020204030204" pitchFamily="34" charset="0"/>
                <a:cs typeface="Calibri" panose="020F0502020204030204" pitchFamily="34" charset="0"/>
              </a:rPr>
              <a:t>	50</a:t>
            </a:r>
          </a:p>
          <a:p>
            <a:pPr marL="361950" indent="-361950">
              <a:spcBef>
                <a:spcPts val="100"/>
              </a:spcBef>
              <a:tabLst>
                <a:tab pos="715963" algn="l"/>
                <a:tab pos="2689225" algn="r"/>
                <a:tab pos="3316288" algn="r"/>
              </a:tabLst>
              <a:defRPr/>
            </a:pPr>
            <a:r>
              <a:rPr lang="en-GB" sz="1600" dirty="0">
                <a:latin typeface="Calibri" panose="020F0502020204030204" pitchFamily="34" charset="0"/>
                <a:cs typeface="Calibri" panose="020F0502020204030204" pitchFamily="34" charset="0"/>
              </a:rPr>
              <a:t>Cr		</a:t>
            </a:r>
            <a:r>
              <a:rPr lang="en-GB" sz="1600" dirty="0" err="1">
                <a:latin typeface="Calibri" panose="020F0502020204030204" pitchFamily="34" charset="0"/>
                <a:cs typeface="Calibri" panose="020F0502020204030204" pitchFamily="34" charset="0"/>
              </a:rPr>
              <a:t>Saldo</a:t>
            </a:r>
            <a:r>
              <a:rPr lang="en-GB" sz="1600" dirty="0">
                <a:latin typeface="Calibri" panose="020F0502020204030204" pitchFamily="34" charset="0"/>
                <a:cs typeface="Calibri" panose="020F0502020204030204" pitchFamily="34" charset="0"/>
              </a:rPr>
              <a:t> </a:t>
            </a:r>
            <a:r>
              <a:rPr lang="en-GB" sz="1600" dirty="0" err="1">
                <a:latin typeface="Calibri" panose="020F0502020204030204" pitchFamily="34" charset="0"/>
                <a:cs typeface="Calibri" panose="020F0502020204030204" pitchFamily="34" charset="0"/>
              </a:rPr>
              <a:t>Laba</a:t>
            </a:r>
            <a:r>
              <a:rPr lang="en-GB" sz="1600" dirty="0">
                <a:latin typeface="Calibri" panose="020F0502020204030204" pitchFamily="34" charset="0"/>
                <a:cs typeface="Calibri" panose="020F0502020204030204" pitchFamily="34" charset="0"/>
              </a:rPr>
              <a:t>		50</a:t>
            </a:r>
          </a:p>
          <a:p>
            <a:pPr marL="361950" indent="-361950">
              <a:spcBef>
                <a:spcPts val="100"/>
              </a:spcBef>
              <a:tabLst>
                <a:tab pos="715963" algn="l"/>
                <a:tab pos="2689225" algn="r"/>
                <a:tab pos="3316288" algn="r"/>
              </a:tabLst>
              <a:defRPr/>
            </a:pPr>
            <a:endParaRPr lang="en-GB" sz="1600" dirty="0">
              <a:latin typeface="Calibri" panose="020F0502020204030204" pitchFamily="34" charset="0"/>
              <a:cs typeface="Calibri" panose="020F0502020204030204" pitchFamily="34" charset="0"/>
            </a:endParaRPr>
          </a:p>
          <a:p>
            <a:pPr marL="361950" indent="-361950">
              <a:spcBef>
                <a:spcPts val="100"/>
              </a:spcBef>
              <a:tabLst>
                <a:tab pos="715963" algn="l"/>
                <a:tab pos="2689225" algn="r"/>
                <a:tab pos="3316288" algn="r"/>
              </a:tabLst>
              <a:defRPr/>
            </a:pPr>
            <a:endParaRPr lang="en-GB" sz="1600" dirty="0">
              <a:latin typeface="Calibri" panose="020F0502020204030204" pitchFamily="34" charset="0"/>
              <a:cs typeface="Calibri" panose="020F0502020204030204" pitchFamily="34" charset="0"/>
            </a:endParaRPr>
          </a:p>
        </p:txBody>
      </p:sp>
      <p:sp>
        <p:nvSpPr>
          <p:cNvPr id="17" name="Arrow: Right 16">
            <a:extLst>
              <a:ext uri="{FF2B5EF4-FFF2-40B4-BE49-F238E27FC236}">
                <a16:creationId xmlns:a16="http://schemas.microsoft.com/office/drawing/2014/main" id="{AEB5B758-27F3-4BDB-91F0-4116B4D32B11}"/>
              </a:ext>
            </a:extLst>
          </p:cNvPr>
          <p:cNvSpPr/>
          <p:nvPr/>
        </p:nvSpPr>
        <p:spPr bwMode="auto">
          <a:xfrm>
            <a:off x="6055694" y="2305049"/>
            <a:ext cx="609600" cy="533400"/>
          </a:xfrm>
          <a:prstGeom prst="rightArrow">
            <a:avLst/>
          </a:prstGeom>
          <a:solidFill>
            <a:srgbClr val="FF0000"/>
          </a:soli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txBody>
          <a:bodyPr vert="horz" wrap="square" lIns="91440" tIns="91440" rIns="91440" bIns="91440" numCol="1" rtlCol="0" anchor="t" anchorCtr="0" compatLnSpc="1">
            <a:prstTxWarp prst="textNoShape">
              <a:avLst/>
            </a:prstTxWarp>
          </a:bodyPr>
          <a:lstStyle/>
          <a:p>
            <a:pPr defTabSz="914400" fontAlgn="base">
              <a:spcBef>
                <a:spcPct val="20000"/>
              </a:spcBef>
              <a:spcAft>
                <a:spcPct val="0"/>
              </a:spcAft>
            </a:pPr>
            <a:endParaRPr lang="en-US" sz="2000" dirty="0">
              <a:latin typeface="Calibri" panose="020F0502020204030204" pitchFamily="34" charset="0"/>
              <a:cs typeface="Calibri" panose="020F0502020204030204" pitchFamily="34" charset="0"/>
            </a:endParaRPr>
          </a:p>
        </p:txBody>
      </p:sp>
      <p:sp>
        <p:nvSpPr>
          <p:cNvPr id="18" name="Arrow: Left 17">
            <a:extLst>
              <a:ext uri="{FF2B5EF4-FFF2-40B4-BE49-F238E27FC236}">
                <a16:creationId xmlns:a16="http://schemas.microsoft.com/office/drawing/2014/main" id="{F599F27D-6980-4D79-BF24-6D904EFE64F2}"/>
              </a:ext>
            </a:extLst>
          </p:cNvPr>
          <p:cNvSpPr/>
          <p:nvPr/>
        </p:nvSpPr>
        <p:spPr bwMode="auto">
          <a:xfrm>
            <a:off x="5988439" y="5693108"/>
            <a:ext cx="618698" cy="609600"/>
          </a:xfrm>
          <a:prstGeom prst="leftArrow">
            <a:avLst/>
          </a:prstGeom>
          <a:solidFill>
            <a:srgbClr val="FF0000"/>
          </a:soli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txBody>
          <a:bodyPr vert="horz" wrap="square" lIns="91440" tIns="91440" rIns="91440" bIns="91440" numCol="1" rtlCol="0" anchor="t" anchorCtr="0" compatLnSpc="1">
            <a:prstTxWarp prst="textNoShape">
              <a:avLst/>
            </a:prstTxWarp>
          </a:bodyPr>
          <a:lstStyle/>
          <a:p>
            <a:pPr defTabSz="914400" fontAlgn="base">
              <a:spcBef>
                <a:spcPct val="20000"/>
              </a:spcBef>
              <a:spcAft>
                <a:spcPct val="0"/>
              </a:spcAft>
            </a:pPr>
            <a:endParaRPr lang="en-US" sz="2000" dirty="0">
              <a:latin typeface="Calibri" panose="020F0502020204030204" pitchFamily="34" charset="0"/>
              <a:cs typeface="Calibri" panose="020F0502020204030204" pitchFamily="34" charset="0"/>
            </a:endParaRPr>
          </a:p>
        </p:txBody>
      </p:sp>
      <p:sp>
        <p:nvSpPr>
          <p:cNvPr id="19" name="Arrow: Up 18">
            <a:extLst>
              <a:ext uri="{FF2B5EF4-FFF2-40B4-BE49-F238E27FC236}">
                <a16:creationId xmlns:a16="http://schemas.microsoft.com/office/drawing/2014/main" id="{46174F22-A359-4D2E-8045-6C4A9B2D85D1}"/>
              </a:ext>
            </a:extLst>
          </p:cNvPr>
          <p:cNvSpPr/>
          <p:nvPr/>
        </p:nvSpPr>
        <p:spPr bwMode="auto">
          <a:xfrm>
            <a:off x="1597994" y="4511889"/>
            <a:ext cx="533400" cy="479949"/>
          </a:xfrm>
          <a:prstGeom prst="upArrow">
            <a:avLst/>
          </a:prstGeom>
          <a:solidFill>
            <a:srgbClr val="FF0000"/>
          </a:soli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txBody>
          <a:bodyPr vert="horz" wrap="square" lIns="91440" tIns="91440" rIns="91440" bIns="91440" numCol="1" rtlCol="0" anchor="t" anchorCtr="0" compatLnSpc="1">
            <a:prstTxWarp prst="textNoShape">
              <a:avLst/>
            </a:prstTxWarp>
          </a:bodyPr>
          <a:lstStyle/>
          <a:p>
            <a:pPr defTabSz="914400" fontAlgn="base">
              <a:spcBef>
                <a:spcPct val="20000"/>
              </a:spcBef>
              <a:spcAft>
                <a:spcPct val="0"/>
              </a:spcAft>
            </a:pPr>
            <a:endParaRPr lang="en-US" sz="2000" dirty="0">
              <a:latin typeface="Calibri" panose="020F0502020204030204" pitchFamily="34" charset="0"/>
              <a:cs typeface="Calibri" panose="020F0502020204030204" pitchFamily="34" charset="0"/>
            </a:endParaRPr>
          </a:p>
        </p:txBody>
      </p:sp>
      <p:sp>
        <p:nvSpPr>
          <p:cNvPr id="20" name="Slide Number Placeholder 1">
            <a:extLst>
              <a:ext uri="{FF2B5EF4-FFF2-40B4-BE49-F238E27FC236}">
                <a16:creationId xmlns:a16="http://schemas.microsoft.com/office/drawing/2014/main" id="{EB51839F-0045-4551-B017-1573B70D702B}"/>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33</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
        <p:nvSpPr>
          <p:cNvPr id="21" name="Title 1">
            <a:extLst>
              <a:ext uri="{FF2B5EF4-FFF2-40B4-BE49-F238E27FC236}">
                <a16:creationId xmlns:a16="http://schemas.microsoft.com/office/drawing/2014/main" id="{A7F992CF-904D-A74D-8F2D-F0F186B91CF2}"/>
              </a:ext>
            </a:extLst>
          </p:cNvPr>
          <p:cNvSpPr txBox="1">
            <a:spLocks/>
          </p:cNvSpPr>
          <p:nvPr/>
        </p:nvSpPr>
        <p:spPr>
          <a:xfrm>
            <a:off x="4653337" y="446876"/>
            <a:ext cx="7163544" cy="763600"/>
          </a:xfrm>
          <a:prstGeom prst="rect">
            <a:avLst/>
          </a:prstGeom>
        </p:spPr>
        <p:txBody>
          <a:bodyPr>
            <a:norm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914400"/>
            <a:r>
              <a:rPr lang="en-US" sz="3600" b="1" kern="0" dirty="0" err="1">
                <a:solidFill>
                  <a:srgbClr val="4D4A4C"/>
                </a:solidFill>
                <a:latin typeface="Fjalla One" panose="02000506040000020004" pitchFamily="2" charset="0"/>
              </a:rPr>
              <a:t>Revalution</a:t>
            </a:r>
            <a:r>
              <a:rPr lang="en-US" sz="3600" b="1" kern="0" dirty="0">
                <a:solidFill>
                  <a:srgbClr val="4D4A4C"/>
                </a:solidFill>
                <a:latin typeface="Fjalla One" panose="02000506040000020004" pitchFamily="2" charset="0"/>
              </a:rPr>
              <a:t> Model</a:t>
            </a:r>
            <a:endParaRPr lang="id-ID" sz="3600" b="1" kern="0" dirty="0">
              <a:solidFill>
                <a:srgbClr val="4D4A4C"/>
              </a:solidFill>
              <a:latin typeface="Fjalla One" panose="02000506040000020004" pitchFamily="2" charset="0"/>
            </a:endParaRPr>
          </a:p>
        </p:txBody>
      </p:sp>
    </p:spTree>
    <p:extLst>
      <p:ext uri="{BB962C8B-B14F-4D97-AF65-F5344CB8AC3E}">
        <p14:creationId xmlns:p14="http://schemas.microsoft.com/office/powerpoint/2010/main" val="895600056"/>
      </p:ext>
    </p:extLst>
  </p:cSld>
  <p:clrMapOvr>
    <a:masterClrMapping/>
  </p:clrMapOvr>
  <p:transition spd="slow" advClick="0">
    <p:strips dir="rd"/>
  </p:transition>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4977614" y="4442893"/>
            <a:ext cx="5426813" cy="1716631"/>
          </a:xfrm>
          <a:prstGeom prst="rect">
            <a:avLst/>
          </a:prstGeom>
          <a:noFill/>
          <a:ln w="9525">
            <a:noFill/>
            <a:miter lim="800000"/>
            <a:headEnd/>
            <a:tailEnd/>
          </a:ln>
        </p:spPr>
        <p:txBody>
          <a:bodyPr/>
          <a:lstStyle/>
          <a:p>
            <a:pPr>
              <a:buFontTx/>
              <a:buNone/>
              <a:defRPr/>
            </a:pPr>
            <a:endParaRPr lang="en-GB" sz="2400" dirty="0"/>
          </a:p>
        </p:txBody>
      </p:sp>
      <p:sp>
        <p:nvSpPr>
          <p:cNvPr id="5" name="Content Placeholder 2">
            <a:extLst>
              <a:ext uri="{FF2B5EF4-FFF2-40B4-BE49-F238E27FC236}">
                <a16:creationId xmlns:a16="http://schemas.microsoft.com/office/drawing/2014/main" id="{D06F4A48-0CCF-46EC-B571-4A3666D84427}"/>
              </a:ext>
            </a:extLst>
          </p:cNvPr>
          <p:cNvSpPr txBox="1">
            <a:spLocks/>
          </p:cNvSpPr>
          <p:nvPr/>
        </p:nvSpPr>
        <p:spPr>
          <a:xfrm>
            <a:off x="1295400" y="1371600"/>
            <a:ext cx="9601200" cy="5029200"/>
          </a:xfrm>
        </p:spPr>
        <p:txBody>
          <a:bodyPr>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42900" indent="-342900" defTabSz="914400">
              <a:buFont typeface="Wingdings" panose="05000000000000000000" pitchFamily="2" charset="2"/>
              <a:buChar char="§"/>
            </a:pPr>
            <a:r>
              <a:rPr lang="en-US" sz="2000" b="1" kern="0" dirty="0" err="1">
                <a:latin typeface="Calibri" panose="020F0502020204030204" pitchFamily="34" charset="0"/>
                <a:cs typeface="Calibri" panose="020F0502020204030204" pitchFamily="34" charset="0"/>
              </a:rPr>
              <a:t>Obyek</a:t>
            </a:r>
            <a:r>
              <a:rPr lang="en-US" sz="2000" b="1" kern="0" dirty="0">
                <a:latin typeface="Calibri" panose="020F0502020204030204" pitchFamily="34" charset="0"/>
                <a:cs typeface="Calibri" panose="020F0502020204030204" pitchFamily="34" charset="0"/>
              </a:rPr>
              <a:t> </a:t>
            </a:r>
            <a:r>
              <a:rPr lang="en-US" sz="2000" b="1" kern="0" dirty="0" err="1">
                <a:latin typeface="Calibri" panose="020F0502020204030204" pitchFamily="34" charset="0"/>
                <a:cs typeface="Calibri" panose="020F0502020204030204" pitchFamily="34" charset="0"/>
              </a:rPr>
              <a:t>pajak</a:t>
            </a:r>
            <a:r>
              <a:rPr lang="en-US" sz="2000" b="1" kern="0" dirty="0">
                <a:latin typeface="Calibri" panose="020F0502020204030204" pitchFamily="34" charset="0"/>
                <a:cs typeface="Calibri" panose="020F0502020204030204" pitchFamily="34" charset="0"/>
              </a:rPr>
              <a:t> </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selisih</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lebih</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penilaian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kembali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aktiva</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tetap</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hanya</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selisih</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lebih</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bukan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Revaluasi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dalam</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konsep</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penilaian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kembali</a:t>
            </a:r>
            <a:r>
              <a:rPr lang="en-US" sz="2000" kern="0" dirty="0">
                <a:latin typeface="Calibri" panose="020F0502020204030204" pitchFamily="34" charset="0"/>
                <a:cs typeface="Calibri" panose="020F0502020204030204" pitchFamily="34" charset="0"/>
                <a:sym typeface="Wingdings" panose="05000000000000000000" pitchFamily="2" charset="2"/>
              </a:rPr>
              <a:t> yang </a:t>
            </a:r>
            <a:r>
              <a:rPr lang="en-US" sz="2000" kern="0" dirty="0" err="1">
                <a:latin typeface="Calibri" panose="020F0502020204030204" pitchFamily="34" charset="0"/>
                <a:cs typeface="Calibri" panose="020F0502020204030204" pitchFamily="34" charset="0"/>
                <a:sym typeface="Wingdings" panose="05000000000000000000" pitchFamily="2" charset="2"/>
              </a:rPr>
              <a:t>dapat</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beroptensi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untung</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atau</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rugi</a:t>
            </a:r>
            <a:r>
              <a:rPr lang="en-US" sz="2000" kern="0" dirty="0">
                <a:latin typeface="Calibri" panose="020F0502020204030204" pitchFamily="34" charset="0"/>
                <a:cs typeface="Calibri" panose="020F0502020204030204" pitchFamily="34" charset="0"/>
                <a:sym typeface="Wingdings" panose="05000000000000000000" pitchFamily="2" charset="2"/>
              </a:rPr>
              <a:t>.</a:t>
            </a:r>
            <a:endParaRPr lang="en-US" sz="2000" kern="0" dirty="0">
              <a:latin typeface="Calibri" panose="020F0502020204030204" pitchFamily="34" charset="0"/>
              <a:cs typeface="Calibri" panose="020F0502020204030204" pitchFamily="34" charset="0"/>
            </a:endParaRPr>
          </a:p>
          <a:p>
            <a:pPr marL="342900" indent="-342900" defTabSz="914400">
              <a:buFont typeface="Wingdings" panose="05000000000000000000" pitchFamily="2" charset="2"/>
              <a:buChar char="§"/>
            </a:pPr>
            <a:r>
              <a:rPr lang="en-US" sz="2000" b="1" kern="0" dirty="0" err="1">
                <a:latin typeface="Calibri" panose="020F0502020204030204" pitchFamily="34" charset="0"/>
                <a:cs typeface="Calibri" panose="020F0502020204030204" pitchFamily="34" charset="0"/>
              </a:rPr>
              <a:t>Revaluasi</a:t>
            </a:r>
            <a:r>
              <a:rPr lang="en-US" sz="2000" b="1" kern="0" dirty="0">
                <a:latin typeface="Calibri" panose="020F0502020204030204" pitchFamily="34" charset="0"/>
                <a:cs typeface="Calibri" panose="020F0502020204030204" pitchFamily="34" charset="0"/>
              </a:rPr>
              <a:t> </a:t>
            </a:r>
            <a:r>
              <a:rPr lang="en-US" sz="2000" b="1" kern="0" dirty="0" err="1">
                <a:latin typeface="Calibri" panose="020F0502020204030204" pitchFamily="34" charset="0"/>
                <a:cs typeface="Calibri" panose="020F0502020204030204" pitchFamily="34" charset="0"/>
              </a:rPr>
              <a:t>pajak</a:t>
            </a:r>
            <a:r>
              <a:rPr lang="en-US" sz="2000" b="1" kern="0" dirty="0">
                <a:latin typeface="Calibri" panose="020F0502020204030204" pitchFamily="34" charset="0"/>
                <a:cs typeface="Calibri" panose="020F0502020204030204" pitchFamily="34" charset="0"/>
              </a:rPr>
              <a:t> </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jika</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menggunakan</a:t>
            </a:r>
            <a:r>
              <a:rPr lang="en-US" sz="2000" kern="0" dirty="0">
                <a:latin typeface="Calibri" panose="020F0502020204030204" pitchFamily="34" charset="0"/>
                <a:cs typeface="Calibri" panose="020F0502020204030204" pitchFamily="34" charset="0"/>
                <a:sym typeface="Wingdings" panose="05000000000000000000" pitchFamily="2" charset="2"/>
              </a:rPr>
              <a:t> SAK ETAP </a:t>
            </a:r>
            <a:r>
              <a:rPr lang="en-US" sz="2000" kern="0" dirty="0" err="1">
                <a:latin typeface="Calibri" panose="020F0502020204030204" pitchFamily="34" charset="0"/>
                <a:cs typeface="Calibri" panose="020F0502020204030204" pitchFamily="34" charset="0"/>
                <a:sym typeface="Wingdings" panose="05000000000000000000" pitchFamily="2" charset="2"/>
              </a:rPr>
              <a:t>dapat</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dicatat</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menurut</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akuntansi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karena</a:t>
            </a:r>
            <a:r>
              <a:rPr lang="en-US" sz="2000" kern="0" dirty="0">
                <a:latin typeface="Calibri" panose="020F0502020204030204" pitchFamily="34" charset="0"/>
                <a:cs typeface="Calibri" panose="020F0502020204030204" pitchFamily="34" charset="0"/>
                <a:sym typeface="Wingdings" panose="05000000000000000000" pitchFamily="2" charset="2"/>
              </a:rPr>
              <a:t> SAK ETAP </a:t>
            </a:r>
            <a:r>
              <a:rPr lang="en-US" sz="2000" kern="0" dirty="0" err="1">
                <a:latin typeface="Calibri" panose="020F0502020204030204" pitchFamily="34" charset="0"/>
                <a:cs typeface="Calibri" panose="020F0502020204030204" pitchFamily="34" charset="0"/>
                <a:sym typeface="Wingdings" panose="05000000000000000000" pitchFamily="2" charset="2"/>
              </a:rPr>
              <a:t>menyatakan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Revaluasi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aset</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tetap</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diperkenankan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sepanjang</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sesuai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dengan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ketentuan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pemerintah</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dalam</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kasus</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ini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adalah</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ketentuan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pajak</a:t>
            </a:r>
            <a:r>
              <a:rPr lang="en-US" sz="2000" kern="0" dirty="0">
                <a:latin typeface="Calibri" panose="020F0502020204030204" pitchFamily="34" charset="0"/>
                <a:cs typeface="Calibri" panose="020F0502020204030204" pitchFamily="34" charset="0"/>
                <a:sym typeface="Wingdings" panose="05000000000000000000" pitchFamily="2" charset="2"/>
              </a:rPr>
              <a:t>).</a:t>
            </a:r>
          </a:p>
          <a:p>
            <a:pPr marL="342900" indent="-342900" defTabSz="914400">
              <a:buFont typeface="Wingdings" panose="05000000000000000000" pitchFamily="2" charset="2"/>
              <a:buChar char="§"/>
            </a:pPr>
            <a:r>
              <a:rPr lang="en-US" sz="2000" kern="0" dirty="0" err="1">
                <a:latin typeface="Calibri" panose="020F0502020204030204" pitchFamily="34" charset="0"/>
                <a:cs typeface="Calibri" panose="020F0502020204030204" pitchFamily="34" charset="0"/>
                <a:sym typeface="Wingdings" panose="05000000000000000000" pitchFamily="2" charset="2"/>
              </a:rPr>
              <a:t>Revaluasi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pajak</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menurut</a:t>
            </a:r>
            <a:r>
              <a:rPr lang="en-US" sz="2000" kern="0" dirty="0">
                <a:latin typeface="Calibri" panose="020F0502020204030204" pitchFamily="34" charset="0"/>
                <a:cs typeface="Calibri" panose="020F0502020204030204" pitchFamily="34" charset="0"/>
                <a:sym typeface="Wingdings" panose="05000000000000000000" pitchFamily="2" charset="2"/>
              </a:rPr>
              <a:t> PSAK, </a:t>
            </a:r>
            <a:r>
              <a:rPr lang="en-US" sz="2000" kern="0" dirty="0" err="1">
                <a:latin typeface="Calibri" panose="020F0502020204030204" pitchFamily="34" charset="0"/>
                <a:cs typeface="Calibri" panose="020F0502020204030204" pitchFamily="34" charset="0"/>
                <a:sym typeface="Wingdings" panose="05000000000000000000" pitchFamily="2" charset="2"/>
              </a:rPr>
              <a:t>entitas</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dapat</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memilih</a:t>
            </a:r>
            <a:r>
              <a:rPr lang="en-US" sz="2000" kern="0" dirty="0">
                <a:latin typeface="Calibri" panose="020F0502020204030204" pitchFamily="34" charset="0"/>
                <a:cs typeface="Calibri" panose="020F0502020204030204" pitchFamily="34" charset="0"/>
                <a:sym typeface="Wingdings" panose="05000000000000000000" pitchFamily="2" charset="2"/>
              </a:rPr>
              <a:t>:</a:t>
            </a:r>
          </a:p>
          <a:p>
            <a:pPr marL="635000" lvl="2" indent="-274638" defTabSz="914400">
              <a:buFont typeface="Wingdings" panose="05000000000000000000" pitchFamily="2" charset="2"/>
              <a:buChar char="§"/>
            </a:pPr>
            <a:r>
              <a:rPr lang="en-US" sz="2000" b="1" kern="0" dirty="0" err="1">
                <a:latin typeface="Calibri" panose="020F0502020204030204" pitchFamily="34" charset="0"/>
                <a:cs typeface="Calibri" panose="020F0502020204030204" pitchFamily="34" charset="0"/>
                <a:sym typeface="Wingdings" panose="05000000000000000000" pitchFamily="2" charset="2"/>
              </a:rPr>
              <a:t>Revaluasi</a:t>
            </a:r>
            <a:r>
              <a:rPr lang="en-US" sz="2000" b="1" kern="0" dirty="0">
                <a:latin typeface="Calibri" panose="020F0502020204030204" pitchFamily="34" charset="0"/>
                <a:cs typeface="Calibri" panose="020F0502020204030204" pitchFamily="34" charset="0"/>
                <a:sym typeface="Wingdings" panose="05000000000000000000" pitchFamily="2" charset="2"/>
              </a:rPr>
              <a:t> </a:t>
            </a:r>
            <a:r>
              <a:rPr lang="en-US" sz="2000" b="1" kern="0" dirty="0" err="1">
                <a:latin typeface="Calibri" panose="020F0502020204030204" pitchFamily="34" charset="0"/>
                <a:cs typeface="Calibri" panose="020F0502020204030204" pitchFamily="34" charset="0"/>
                <a:sym typeface="Wingdings" panose="05000000000000000000" pitchFamily="2" charset="2"/>
              </a:rPr>
              <a:t>untuk</a:t>
            </a:r>
            <a:r>
              <a:rPr lang="en-US" sz="2000" b="1" kern="0" dirty="0">
                <a:latin typeface="Calibri" panose="020F0502020204030204" pitchFamily="34" charset="0"/>
                <a:cs typeface="Calibri" panose="020F0502020204030204" pitchFamily="34" charset="0"/>
                <a:sym typeface="Wingdings" panose="05000000000000000000" pitchFamily="2" charset="2"/>
              </a:rPr>
              <a:t> </a:t>
            </a:r>
            <a:r>
              <a:rPr lang="en-US" sz="2000" b="1" kern="0" dirty="0" err="1">
                <a:latin typeface="Calibri" panose="020F0502020204030204" pitchFamily="34" charset="0"/>
                <a:cs typeface="Calibri" panose="020F0502020204030204" pitchFamily="34" charset="0"/>
                <a:sym typeface="Wingdings" panose="05000000000000000000" pitchFamily="2" charset="2"/>
              </a:rPr>
              <a:t>tujuan</a:t>
            </a:r>
            <a:r>
              <a:rPr lang="en-US" sz="2000" b="1" kern="0" dirty="0">
                <a:latin typeface="Calibri" panose="020F0502020204030204" pitchFamily="34" charset="0"/>
                <a:cs typeface="Calibri" panose="020F0502020204030204" pitchFamily="34" charset="0"/>
                <a:sym typeface="Wingdings" panose="05000000000000000000" pitchFamily="2" charset="2"/>
              </a:rPr>
              <a:t> </a:t>
            </a:r>
            <a:r>
              <a:rPr lang="en-US" sz="2000" b="1" kern="0" dirty="0" err="1">
                <a:latin typeface="Calibri" panose="020F0502020204030204" pitchFamily="34" charset="0"/>
                <a:cs typeface="Calibri" panose="020F0502020204030204" pitchFamily="34" charset="0"/>
                <a:sym typeface="Wingdings" panose="05000000000000000000" pitchFamily="2" charset="2"/>
              </a:rPr>
              <a:t>pajak</a:t>
            </a:r>
            <a:r>
              <a:rPr lang="en-US" sz="2000" b="1"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hasil</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Revaluasi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tidak</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diakui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dalam</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laporan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keuangan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hanya</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nilai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pajaknya</a:t>
            </a:r>
            <a:r>
              <a:rPr lang="en-US" sz="2000" kern="0" dirty="0">
                <a:latin typeface="Calibri" panose="020F0502020204030204" pitchFamily="34" charset="0"/>
                <a:cs typeface="Calibri" panose="020F0502020204030204" pitchFamily="34" charset="0"/>
                <a:sym typeface="Wingdings" panose="05000000000000000000" pitchFamily="2" charset="2"/>
              </a:rPr>
              <a:t> yang </a:t>
            </a:r>
            <a:r>
              <a:rPr lang="en-US" sz="2000" kern="0" dirty="0" err="1">
                <a:latin typeface="Calibri" panose="020F0502020204030204" pitchFamily="34" charset="0"/>
                <a:cs typeface="Calibri" panose="020F0502020204030204" pitchFamily="34" charset="0"/>
                <a:sym typeface="Wingdings" panose="05000000000000000000" pitchFamily="2" charset="2"/>
              </a:rPr>
              <a:t>dicatat</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sebagai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beban</a:t>
            </a:r>
            <a:r>
              <a:rPr lang="en-US" sz="2000" kern="0" dirty="0">
                <a:latin typeface="Calibri" panose="020F0502020204030204" pitchFamily="34" charset="0"/>
                <a:cs typeface="Calibri" panose="020F0502020204030204" pitchFamily="34" charset="0"/>
                <a:sym typeface="Wingdings" panose="05000000000000000000" pitchFamily="2" charset="2"/>
              </a:rPr>
              <a:t>. Akan </a:t>
            </a:r>
            <a:r>
              <a:rPr lang="en-US" sz="2000" kern="0" dirty="0" err="1">
                <a:latin typeface="Calibri" panose="020F0502020204030204" pitchFamily="34" charset="0"/>
                <a:cs typeface="Calibri" panose="020F0502020204030204" pitchFamily="34" charset="0"/>
                <a:sym typeface="Wingdings" panose="05000000000000000000" pitchFamily="2" charset="2"/>
              </a:rPr>
              <a:t>muncul</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pajak</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tangguhan</a:t>
            </a:r>
            <a:r>
              <a:rPr lang="en-US" sz="2000" kern="0" dirty="0">
                <a:latin typeface="Calibri" panose="020F0502020204030204" pitchFamily="34" charset="0"/>
                <a:cs typeface="Calibri" panose="020F0502020204030204" pitchFamily="34" charset="0"/>
                <a:sym typeface="Wingdings" panose="05000000000000000000" pitchFamily="2" charset="2"/>
              </a:rPr>
              <a:t>.</a:t>
            </a:r>
          </a:p>
          <a:p>
            <a:pPr marL="635000" lvl="2" indent="-274638" defTabSz="914400">
              <a:buFont typeface="Wingdings" panose="05000000000000000000" pitchFamily="2" charset="2"/>
              <a:buChar char="§"/>
            </a:pPr>
            <a:r>
              <a:rPr lang="en-US" sz="2000" b="1" kern="0" dirty="0" err="1">
                <a:latin typeface="Calibri" panose="020F0502020204030204" pitchFamily="34" charset="0"/>
                <a:cs typeface="Calibri" panose="020F0502020204030204" pitchFamily="34" charset="0"/>
                <a:sym typeface="Wingdings" panose="05000000000000000000" pitchFamily="2" charset="2"/>
              </a:rPr>
              <a:t>Revaluasi</a:t>
            </a:r>
            <a:r>
              <a:rPr lang="en-US" sz="2000" b="1" kern="0" dirty="0">
                <a:latin typeface="Calibri" panose="020F0502020204030204" pitchFamily="34" charset="0"/>
                <a:cs typeface="Calibri" panose="020F0502020204030204" pitchFamily="34" charset="0"/>
                <a:sym typeface="Wingdings" panose="05000000000000000000" pitchFamily="2" charset="2"/>
              </a:rPr>
              <a:t> </a:t>
            </a:r>
            <a:r>
              <a:rPr lang="en-US" sz="2000" b="1" kern="0" dirty="0" err="1">
                <a:latin typeface="Calibri" panose="020F0502020204030204" pitchFamily="34" charset="0"/>
                <a:cs typeface="Calibri" panose="020F0502020204030204" pitchFamily="34" charset="0"/>
                <a:sym typeface="Wingdings" panose="05000000000000000000" pitchFamily="2" charset="2"/>
              </a:rPr>
              <a:t>untuk</a:t>
            </a:r>
            <a:r>
              <a:rPr lang="en-US" sz="2000" b="1" kern="0" dirty="0">
                <a:latin typeface="Calibri" panose="020F0502020204030204" pitchFamily="34" charset="0"/>
                <a:cs typeface="Calibri" panose="020F0502020204030204" pitchFamily="34" charset="0"/>
                <a:sym typeface="Wingdings" panose="05000000000000000000" pitchFamily="2" charset="2"/>
              </a:rPr>
              <a:t> </a:t>
            </a:r>
            <a:r>
              <a:rPr lang="en-US" sz="2000" b="1" kern="0" dirty="0" err="1">
                <a:latin typeface="Calibri" panose="020F0502020204030204" pitchFamily="34" charset="0"/>
                <a:cs typeface="Calibri" panose="020F0502020204030204" pitchFamily="34" charset="0"/>
                <a:sym typeface="Wingdings" panose="05000000000000000000" pitchFamily="2" charset="2"/>
              </a:rPr>
              <a:t>tujuan</a:t>
            </a:r>
            <a:r>
              <a:rPr lang="en-US" sz="2000" b="1" kern="0" dirty="0">
                <a:latin typeface="Calibri" panose="020F0502020204030204" pitchFamily="34" charset="0"/>
                <a:cs typeface="Calibri" panose="020F0502020204030204" pitchFamily="34" charset="0"/>
                <a:sym typeface="Wingdings" panose="05000000000000000000" pitchFamily="2" charset="2"/>
              </a:rPr>
              <a:t> </a:t>
            </a:r>
            <a:r>
              <a:rPr lang="en-US" sz="2000" b="1" kern="0" dirty="0" err="1">
                <a:latin typeface="Calibri" panose="020F0502020204030204" pitchFamily="34" charset="0"/>
                <a:cs typeface="Calibri" panose="020F0502020204030204" pitchFamily="34" charset="0"/>
                <a:sym typeface="Wingdings" panose="05000000000000000000" pitchFamily="2" charset="2"/>
              </a:rPr>
              <a:t>pajak</a:t>
            </a:r>
            <a:r>
              <a:rPr lang="en-US" sz="2000" b="1" kern="0" dirty="0">
                <a:latin typeface="Calibri" panose="020F0502020204030204" pitchFamily="34" charset="0"/>
                <a:cs typeface="Calibri" panose="020F0502020204030204" pitchFamily="34" charset="0"/>
                <a:sym typeface="Wingdings" panose="05000000000000000000" pitchFamily="2" charset="2"/>
              </a:rPr>
              <a:t> dan </a:t>
            </a:r>
            <a:r>
              <a:rPr lang="en-US" sz="2000" b="1" kern="0" dirty="0" err="1">
                <a:latin typeface="Calibri" panose="020F0502020204030204" pitchFamily="34" charset="0"/>
                <a:cs typeface="Calibri" panose="020F0502020204030204" pitchFamily="34" charset="0"/>
                <a:sym typeface="Wingdings" panose="05000000000000000000" pitchFamily="2" charset="2"/>
              </a:rPr>
              <a:t>akuntansi</a:t>
            </a:r>
            <a:r>
              <a:rPr lang="en-US" sz="2000" b="1"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akan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diakui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dalam</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laporan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keuangan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nilai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aset</a:t>
            </a:r>
            <a:r>
              <a:rPr lang="en-US" sz="2000" kern="0" dirty="0">
                <a:latin typeface="Calibri" panose="020F0502020204030204" pitchFamily="34" charset="0"/>
                <a:cs typeface="Calibri" panose="020F0502020204030204" pitchFamily="34" charset="0"/>
                <a:sym typeface="Wingdings" panose="05000000000000000000" pitchFamily="2" charset="2"/>
              </a:rPr>
              <a:t> dan </a:t>
            </a:r>
            <a:r>
              <a:rPr lang="en-US" sz="2000" kern="0" dirty="0" err="1">
                <a:latin typeface="Calibri" panose="020F0502020204030204" pitchFamily="34" charset="0"/>
                <a:cs typeface="Calibri" panose="020F0502020204030204" pitchFamily="34" charset="0"/>
                <a:sym typeface="Wingdings" panose="05000000000000000000" pitchFamily="2" charset="2"/>
              </a:rPr>
              <a:t>perhitungan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pajak</a:t>
            </a:r>
            <a:r>
              <a:rPr lang="en-US" sz="2000" kern="0" dirty="0">
                <a:latin typeface="Calibri" panose="020F0502020204030204" pitchFamily="34" charset="0"/>
                <a:cs typeface="Calibri" panose="020F0502020204030204" pitchFamily="34" charset="0"/>
                <a:sym typeface="Wingdings" panose="05000000000000000000" pitchFamily="2" charset="2"/>
              </a:rPr>
              <a:t> juga </a:t>
            </a:r>
            <a:r>
              <a:rPr lang="en-US" sz="2000" kern="0" dirty="0" err="1">
                <a:latin typeface="Calibri" panose="020F0502020204030204" pitchFamily="34" charset="0"/>
                <a:cs typeface="Calibri" panose="020F0502020204030204" pitchFamily="34" charset="0"/>
                <a:sym typeface="Wingdings" panose="05000000000000000000" pitchFamily="2" charset="2"/>
              </a:rPr>
              <a:t>mengikuti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nilai</a:t>
            </a:r>
            <a:r>
              <a:rPr lang="en-US" sz="2000" kern="0" dirty="0">
                <a:latin typeface="Calibri" panose="020F0502020204030204" pitchFamily="34" charset="0"/>
                <a:cs typeface="Calibri" panose="020F0502020204030204" pitchFamily="34" charset="0"/>
                <a:sym typeface="Wingdings" panose="05000000000000000000" pitchFamily="2" charset="2"/>
              </a:rPr>
              <a:t> yang </a:t>
            </a:r>
            <a:r>
              <a:rPr lang="en-US" sz="2000" kern="0" dirty="0" err="1">
                <a:latin typeface="Calibri" panose="020F0502020204030204" pitchFamily="34" charset="0"/>
                <a:cs typeface="Calibri" panose="020F0502020204030204" pitchFamily="34" charset="0"/>
                <a:sym typeface="Wingdings" panose="05000000000000000000" pitchFamily="2" charset="2"/>
              </a:rPr>
              <a:t>direvaluasi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Kemungkinan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hanya</a:t>
            </a:r>
            <a:r>
              <a:rPr lang="en-US" sz="2000" kern="0" dirty="0">
                <a:latin typeface="Calibri" panose="020F0502020204030204" pitchFamily="34" charset="0"/>
                <a:cs typeface="Calibri" panose="020F0502020204030204" pitchFamily="34" charset="0"/>
                <a:sym typeface="Wingdings" panose="05000000000000000000" pitchFamily="2" charset="2"/>
              </a:rPr>
              <a:t> di </a:t>
            </a:r>
            <a:r>
              <a:rPr lang="en-US" sz="2000" kern="0" dirty="0" err="1">
                <a:latin typeface="Calibri" panose="020F0502020204030204" pitchFamily="34" charset="0"/>
                <a:cs typeface="Calibri" panose="020F0502020204030204" pitchFamily="34" charset="0"/>
                <a:sym typeface="Wingdings" panose="05000000000000000000" pitchFamily="2" charset="2"/>
              </a:rPr>
              <a:t>awal</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karena</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saat</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akuntansi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direvaluasi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belum</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tentu</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pajak</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memperkenankan</a:t>
            </a:r>
            <a:r>
              <a:rPr lang="en-US" sz="2000" kern="0" dirty="0">
                <a:latin typeface="Calibri" panose="020F0502020204030204" pitchFamily="34" charset="0"/>
                <a:cs typeface="Calibri" panose="020F0502020204030204" pitchFamily="34" charset="0"/>
                <a:sym typeface="Wingdings" panose="05000000000000000000" pitchFamily="2" charset="2"/>
              </a:rPr>
              <a:t>  </a:t>
            </a:r>
            <a:r>
              <a:rPr lang="en-US" sz="2000" kern="0" dirty="0" err="1">
                <a:latin typeface="Calibri" panose="020F0502020204030204" pitchFamily="34" charset="0"/>
                <a:cs typeface="Calibri" panose="020F0502020204030204" pitchFamily="34" charset="0"/>
                <a:sym typeface="Wingdings" panose="05000000000000000000" pitchFamily="2" charset="2"/>
              </a:rPr>
              <a:t>hanya</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untuk</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tujuan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akuntansi</a:t>
            </a:r>
            <a:endParaRPr lang="en-US" sz="2000" kern="0" dirty="0">
              <a:latin typeface="Calibri" panose="020F0502020204030204" pitchFamily="34" charset="0"/>
              <a:cs typeface="Calibri" panose="020F0502020204030204" pitchFamily="34" charset="0"/>
              <a:sym typeface="Wingdings" panose="05000000000000000000" pitchFamily="2" charset="2"/>
            </a:endParaRPr>
          </a:p>
          <a:p>
            <a:pPr marL="635000" lvl="2" indent="-274638" defTabSz="914400">
              <a:buFont typeface="Wingdings" panose="05000000000000000000" pitchFamily="2" charset="2"/>
              <a:buChar char="§"/>
            </a:pPr>
            <a:r>
              <a:rPr lang="en-US" sz="2000" b="1" kern="0" dirty="0" err="1">
                <a:latin typeface="Calibri" panose="020F0502020204030204" pitchFamily="34" charset="0"/>
                <a:cs typeface="Calibri" panose="020F0502020204030204" pitchFamily="34" charset="0"/>
                <a:sym typeface="Wingdings" panose="05000000000000000000" pitchFamily="2" charset="2"/>
              </a:rPr>
              <a:t>Revaluasi</a:t>
            </a:r>
            <a:r>
              <a:rPr lang="en-US" sz="2000" b="1" kern="0" dirty="0">
                <a:latin typeface="Calibri" panose="020F0502020204030204" pitchFamily="34" charset="0"/>
                <a:cs typeface="Calibri" panose="020F0502020204030204" pitchFamily="34" charset="0"/>
                <a:sym typeface="Wingdings" panose="05000000000000000000" pitchFamily="2" charset="2"/>
              </a:rPr>
              <a:t> </a:t>
            </a:r>
            <a:r>
              <a:rPr lang="en-US" sz="2000" b="1" kern="0" dirty="0" err="1">
                <a:latin typeface="Calibri" panose="020F0502020204030204" pitchFamily="34" charset="0"/>
                <a:cs typeface="Calibri" panose="020F0502020204030204" pitchFamily="34" charset="0"/>
                <a:sym typeface="Wingdings" panose="05000000000000000000" pitchFamily="2" charset="2"/>
              </a:rPr>
              <a:t>untuk</a:t>
            </a:r>
            <a:r>
              <a:rPr lang="en-US" sz="2000" b="1" kern="0" dirty="0">
                <a:latin typeface="Calibri" panose="020F0502020204030204" pitchFamily="34" charset="0"/>
                <a:cs typeface="Calibri" panose="020F0502020204030204" pitchFamily="34" charset="0"/>
                <a:sym typeface="Wingdings" panose="05000000000000000000" pitchFamily="2" charset="2"/>
              </a:rPr>
              <a:t> </a:t>
            </a:r>
            <a:r>
              <a:rPr lang="en-US" sz="2000" b="1" kern="0" dirty="0" err="1">
                <a:latin typeface="Calibri" panose="020F0502020204030204" pitchFamily="34" charset="0"/>
                <a:cs typeface="Calibri" panose="020F0502020204030204" pitchFamily="34" charset="0"/>
                <a:sym typeface="Wingdings" panose="05000000000000000000" pitchFamily="2" charset="2"/>
              </a:rPr>
              <a:t>tujuan</a:t>
            </a:r>
            <a:r>
              <a:rPr lang="en-US" sz="2000" b="1" kern="0" dirty="0">
                <a:latin typeface="Calibri" panose="020F0502020204030204" pitchFamily="34" charset="0"/>
                <a:cs typeface="Calibri" panose="020F0502020204030204" pitchFamily="34" charset="0"/>
                <a:sym typeface="Wingdings" panose="05000000000000000000" pitchFamily="2" charset="2"/>
              </a:rPr>
              <a:t> </a:t>
            </a:r>
            <a:r>
              <a:rPr lang="en-US" sz="2000" b="1" kern="0" dirty="0" err="1">
                <a:latin typeface="Calibri" panose="020F0502020204030204" pitchFamily="34" charset="0"/>
                <a:cs typeface="Calibri" panose="020F0502020204030204" pitchFamily="34" charset="0"/>
                <a:sym typeface="Wingdings" panose="05000000000000000000" pitchFamily="2" charset="2"/>
              </a:rPr>
              <a:t>akuntans</a:t>
            </a:r>
            <a:r>
              <a:rPr lang="en-US" sz="2000" kern="0" dirty="0" err="1">
                <a:latin typeface="Calibri" panose="020F0502020204030204" pitchFamily="34" charset="0"/>
                <a:cs typeface="Calibri" panose="020F0502020204030204" pitchFamily="34" charset="0"/>
                <a:sym typeface="Wingdings" panose="05000000000000000000" pitchFamily="2" charset="2"/>
              </a:rPr>
              <a:t>i</a:t>
            </a:r>
            <a:r>
              <a:rPr lang="en-US" sz="2000" kern="0" dirty="0">
                <a:latin typeface="Calibri" panose="020F0502020204030204" pitchFamily="34" charset="0"/>
                <a:cs typeface="Calibri" panose="020F0502020204030204" pitchFamily="34" charset="0"/>
                <a:sym typeface="Wingdings" panose="05000000000000000000" pitchFamily="2" charset="2"/>
              </a:rPr>
              <a:t>  </a:t>
            </a:r>
            <a:r>
              <a:rPr lang="en-US" sz="2000" kern="0" dirty="0" err="1">
                <a:latin typeface="Calibri" panose="020F0502020204030204" pitchFamily="34" charset="0"/>
                <a:cs typeface="Calibri" panose="020F0502020204030204" pitchFamily="34" charset="0"/>
                <a:sym typeface="Wingdings" panose="05000000000000000000" pitchFamily="2" charset="2"/>
              </a:rPr>
              <a:t>akan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diakui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nilai</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revaluasinya</a:t>
            </a:r>
            <a:r>
              <a:rPr lang="en-US" sz="2000" kern="0" dirty="0">
                <a:latin typeface="Calibri" panose="020F0502020204030204" pitchFamily="34" charset="0"/>
                <a:cs typeface="Calibri" panose="020F0502020204030204" pitchFamily="34" charset="0"/>
                <a:sym typeface="Wingdings" panose="05000000000000000000" pitchFamily="2" charset="2"/>
              </a:rPr>
              <a:t> di </a:t>
            </a:r>
            <a:r>
              <a:rPr lang="en-US" sz="2000" kern="0" dirty="0" err="1">
                <a:latin typeface="Calibri" panose="020F0502020204030204" pitchFamily="34" charset="0"/>
                <a:cs typeface="Calibri" panose="020F0502020204030204" pitchFamily="34" charset="0"/>
                <a:sym typeface="Wingdings" panose="05000000000000000000" pitchFamily="2" charset="2"/>
              </a:rPr>
              <a:t>laporan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keuangan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namun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tidak</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digunakan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dalam</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perhitungan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fiskal</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akan</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timbul</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pajak</a:t>
            </a:r>
            <a:r>
              <a:rPr lang="en-US" sz="2000" kern="0" dirty="0">
                <a:latin typeface="Calibri" panose="020F0502020204030204" pitchFamily="34" charset="0"/>
                <a:cs typeface="Calibri" panose="020F0502020204030204" pitchFamily="34" charset="0"/>
                <a:sym typeface="Wingdings" panose="05000000000000000000" pitchFamily="2" charset="2"/>
              </a:rPr>
              <a:t> </a:t>
            </a:r>
            <a:r>
              <a:rPr lang="en-US" sz="2000" kern="0" dirty="0" err="1">
                <a:latin typeface="Calibri" panose="020F0502020204030204" pitchFamily="34" charset="0"/>
                <a:cs typeface="Calibri" panose="020F0502020204030204" pitchFamily="34" charset="0"/>
                <a:sym typeface="Wingdings" panose="05000000000000000000" pitchFamily="2" charset="2"/>
              </a:rPr>
              <a:t>tangguhan</a:t>
            </a:r>
            <a:r>
              <a:rPr lang="en-US" sz="2000" kern="0" dirty="0">
                <a:latin typeface="Calibri" panose="020F0502020204030204" pitchFamily="34" charset="0"/>
                <a:cs typeface="Calibri" panose="020F0502020204030204" pitchFamily="34" charset="0"/>
                <a:sym typeface="Wingdings" panose="05000000000000000000" pitchFamily="2" charset="2"/>
              </a:rPr>
              <a:t>.</a:t>
            </a:r>
            <a:endParaRPr lang="en-US" sz="2000" kern="0" dirty="0">
              <a:latin typeface="Calibri" panose="020F0502020204030204" pitchFamily="34" charset="0"/>
              <a:cs typeface="Calibri" panose="020F0502020204030204" pitchFamily="34" charset="0"/>
            </a:endParaRPr>
          </a:p>
        </p:txBody>
      </p:sp>
      <p:sp>
        <p:nvSpPr>
          <p:cNvPr id="16" name="Rectangle 2">
            <a:extLst>
              <a:ext uri="{FF2B5EF4-FFF2-40B4-BE49-F238E27FC236}">
                <a16:creationId xmlns:a16="http://schemas.microsoft.com/office/drawing/2014/main" id="{68C72AB2-6AC7-485C-8699-F4E8C5EE5C7E}"/>
              </a:ext>
            </a:extLst>
          </p:cNvPr>
          <p:cNvSpPr txBox="1">
            <a:spLocks noChangeArrowheads="1"/>
          </p:cNvSpPr>
          <p:nvPr/>
        </p:nvSpPr>
        <p:spPr>
          <a:xfrm>
            <a:off x="3289929" y="263471"/>
            <a:ext cx="6396995" cy="77044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ctr" defTabSz="914400"/>
            <a:r>
              <a:rPr lang="id-ID" sz="4000" b="1" kern="0" dirty="0"/>
              <a:t>Revalua</a:t>
            </a:r>
            <a:r>
              <a:rPr lang="en-US" sz="4000" b="1" kern="0" dirty="0" err="1"/>
              <a:t>si</a:t>
            </a:r>
            <a:r>
              <a:rPr lang="en-US" sz="4000" b="1" kern="0" dirty="0"/>
              <a:t> </a:t>
            </a:r>
            <a:r>
              <a:rPr lang="en-US" sz="4000" b="1" kern="0" dirty="0" err="1"/>
              <a:t>Pajak</a:t>
            </a:r>
            <a:endParaRPr lang="en-US" sz="4000" b="1" kern="0" dirty="0"/>
          </a:p>
        </p:txBody>
      </p:sp>
      <p:sp>
        <p:nvSpPr>
          <p:cNvPr id="6" name="Slide Number Placeholder 1">
            <a:extLst>
              <a:ext uri="{FF2B5EF4-FFF2-40B4-BE49-F238E27FC236}">
                <a16:creationId xmlns:a16="http://schemas.microsoft.com/office/drawing/2014/main" id="{CA3232F8-EC93-44BC-9362-B7432D1EADE7}"/>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34</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48150644"/>
      </p:ext>
    </p:extLst>
  </p:cSld>
  <p:clrMapOvr>
    <a:masterClrMapping/>
  </p:clrMapOvr>
  <p:transition spd="slow" advClick="0">
    <p:strips dir="rd"/>
  </p:transition>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4977614" y="4442893"/>
            <a:ext cx="5426813" cy="1716631"/>
          </a:xfrm>
          <a:prstGeom prst="rect">
            <a:avLst/>
          </a:prstGeom>
          <a:noFill/>
          <a:ln w="9525">
            <a:noFill/>
            <a:miter lim="800000"/>
            <a:headEnd/>
            <a:tailEnd/>
          </a:ln>
        </p:spPr>
        <p:txBody>
          <a:bodyPr/>
          <a:lstStyle/>
          <a:p>
            <a:pPr>
              <a:buFontTx/>
              <a:buNone/>
              <a:defRPr/>
            </a:pPr>
            <a:endParaRPr lang="en-GB" sz="2400" dirty="0"/>
          </a:p>
        </p:txBody>
      </p:sp>
      <p:sp>
        <p:nvSpPr>
          <p:cNvPr id="16" name="Rectangle 2">
            <a:extLst>
              <a:ext uri="{FF2B5EF4-FFF2-40B4-BE49-F238E27FC236}">
                <a16:creationId xmlns:a16="http://schemas.microsoft.com/office/drawing/2014/main" id="{68C72AB2-6AC7-485C-8699-F4E8C5EE5C7E}"/>
              </a:ext>
            </a:extLst>
          </p:cNvPr>
          <p:cNvSpPr txBox="1">
            <a:spLocks noChangeArrowheads="1"/>
          </p:cNvSpPr>
          <p:nvPr/>
        </p:nvSpPr>
        <p:spPr>
          <a:xfrm>
            <a:off x="3630940" y="353530"/>
            <a:ext cx="4953000" cy="5476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ctr" defTabSz="914400"/>
            <a:r>
              <a:rPr lang="en-US" sz="4000" b="1" kern="0" dirty="0" err="1"/>
              <a:t>Penyusutan</a:t>
            </a:r>
            <a:endParaRPr lang="en-US" sz="4000" b="1" kern="0" dirty="0"/>
          </a:p>
        </p:txBody>
      </p:sp>
      <p:sp>
        <p:nvSpPr>
          <p:cNvPr id="6" name="Rectangle 6">
            <a:extLst>
              <a:ext uri="{FF2B5EF4-FFF2-40B4-BE49-F238E27FC236}">
                <a16:creationId xmlns:a16="http://schemas.microsoft.com/office/drawing/2014/main" id="{B315FFF6-D825-4246-9C52-BADD5E5364C1}"/>
              </a:ext>
            </a:extLst>
          </p:cNvPr>
          <p:cNvSpPr txBox="1">
            <a:spLocks noChangeArrowheads="1"/>
          </p:cNvSpPr>
          <p:nvPr/>
        </p:nvSpPr>
        <p:spPr bwMode="auto">
          <a:xfrm>
            <a:off x="1885950" y="3214686"/>
            <a:ext cx="8420100" cy="3262314"/>
          </a:xfrm>
          <a:prstGeom prst="rect">
            <a:avLst/>
          </a:prstGeom>
          <a:noFill/>
          <a:ln w="9525">
            <a:noFill/>
            <a:miter lim="800000"/>
            <a:headEnd/>
            <a:tailEnd/>
          </a:ln>
        </p:spPr>
        <p:txBody>
          <a:bodyPr/>
          <a:lstStyle/>
          <a:p>
            <a:pPr marL="174625" indent="-174625" algn="just">
              <a:spcBef>
                <a:spcPct val="30000"/>
              </a:spcBef>
              <a:defRPr/>
            </a:pPr>
            <a:r>
              <a:rPr lang="en-GB" sz="2400" b="1" i="1" u="sng" kern="0" dirty="0" err="1">
                <a:solidFill>
                  <a:srgbClr val="FF0000"/>
                </a:solidFill>
                <a:latin typeface="Calibri" panose="020F0502020204030204" pitchFamily="34" charset="0"/>
                <a:cs typeface="Calibri" panose="020F0502020204030204" pitchFamily="34" charset="0"/>
              </a:rPr>
              <a:t>Penyusutan</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adalah</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alokasi</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sistematis</a:t>
            </a:r>
            <a:r>
              <a:rPr lang="en-GB" sz="2400" kern="0" dirty="0">
                <a:latin typeface="Calibri" panose="020F0502020204030204" pitchFamily="34" charset="0"/>
                <a:cs typeface="Calibri" panose="020F0502020204030204" pitchFamily="34" charset="0"/>
              </a:rPr>
              <a:t> </a:t>
            </a:r>
            <a:r>
              <a:rPr lang="en-GB" sz="2400" i="1" u="sng" kern="0" dirty="0" err="1">
                <a:solidFill>
                  <a:srgbClr val="FF0000"/>
                </a:solidFill>
                <a:latin typeface="Calibri" panose="020F0502020204030204" pitchFamily="34" charset="0"/>
                <a:cs typeface="Calibri" panose="020F0502020204030204" pitchFamily="34" charset="0"/>
              </a:rPr>
              <a:t>jumlah</a:t>
            </a:r>
            <a:r>
              <a:rPr lang="en-GB" sz="2400" i="1" u="sng" kern="0" dirty="0">
                <a:solidFill>
                  <a:srgbClr val="FF0000"/>
                </a:solidFill>
                <a:latin typeface="Calibri" panose="020F0502020204030204" pitchFamily="34" charset="0"/>
                <a:cs typeface="Calibri" panose="020F0502020204030204" pitchFamily="34" charset="0"/>
              </a:rPr>
              <a:t> yang </a:t>
            </a:r>
            <a:r>
              <a:rPr lang="en-GB" sz="2400" i="1" u="sng" kern="0" dirty="0" err="1">
                <a:solidFill>
                  <a:srgbClr val="FF0000"/>
                </a:solidFill>
                <a:latin typeface="Calibri" panose="020F0502020204030204" pitchFamily="34" charset="0"/>
                <a:cs typeface="Calibri" panose="020F0502020204030204" pitchFamily="34" charset="0"/>
              </a:rPr>
              <a:t>dapat</a:t>
            </a:r>
            <a:r>
              <a:rPr lang="en-GB" sz="2400" i="1" u="sng" kern="0" dirty="0">
                <a:solidFill>
                  <a:srgbClr val="FF0000"/>
                </a:solidFill>
                <a:latin typeface="Calibri" panose="020F0502020204030204" pitchFamily="34" charset="0"/>
                <a:cs typeface="Calibri" panose="020F0502020204030204" pitchFamily="34" charset="0"/>
              </a:rPr>
              <a:t> </a:t>
            </a:r>
            <a:r>
              <a:rPr lang="en-GB" sz="2400" i="1" u="sng" kern="0" dirty="0" err="1">
                <a:solidFill>
                  <a:srgbClr val="FF0000"/>
                </a:solidFill>
                <a:latin typeface="Calibri" panose="020F0502020204030204" pitchFamily="34" charset="0"/>
                <a:cs typeface="Calibri" panose="020F0502020204030204" pitchFamily="34" charset="0"/>
              </a:rPr>
              <a:t>disusutkan</a:t>
            </a:r>
            <a:r>
              <a:rPr lang="en-GB" sz="2400" i="1" u="sng" kern="0" dirty="0">
                <a:solidFill>
                  <a:srgbClr val="FF0000"/>
                </a:solidFill>
                <a:latin typeface="Calibri" panose="020F0502020204030204" pitchFamily="34" charset="0"/>
                <a:cs typeface="Calibri" panose="020F0502020204030204" pitchFamily="34" charset="0"/>
              </a:rPr>
              <a:t> (depreciable amount)</a:t>
            </a:r>
            <a:r>
              <a:rPr lang="en-GB" sz="2400" kern="0" dirty="0">
                <a:solidFill>
                  <a:srgbClr val="FF0000"/>
                </a:solidFill>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dari</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suatu</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aset</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selama</a:t>
            </a:r>
            <a:r>
              <a:rPr lang="en-GB" sz="2400" kern="0" dirty="0">
                <a:latin typeface="Calibri" panose="020F0502020204030204" pitchFamily="34" charset="0"/>
                <a:cs typeface="Calibri" panose="020F0502020204030204" pitchFamily="34" charset="0"/>
              </a:rPr>
              <a:t> </a:t>
            </a:r>
            <a:r>
              <a:rPr lang="en-GB" sz="2400" i="1" u="sng" kern="0" dirty="0" err="1">
                <a:solidFill>
                  <a:srgbClr val="FF0000"/>
                </a:solidFill>
                <a:latin typeface="Calibri" panose="020F0502020204030204" pitchFamily="34" charset="0"/>
                <a:cs typeface="Calibri" panose="020F0502020204030204" pitchFamily="34" charset="0"/>
              </a:rPr>
              <a:t>umur</a:t>
            </a:r>
            <a:r>
              <a:rPr lang="en-GB" sz="2400" i="1" u="sng" kern="0" dirty="0">
                <a:solidFill>
                  <a:srgbClr val="FF0000"/>
                </a:solidFill>
                <a:latin typeface="Calibri" panose="020F0502020204030204" pitchFamily="34" charset="0"/>
                <a:cs typeface="Calibri" panose="020F0502020204030204" pitchFamily="34" charset="0"/>
              </a:rPr>
              <a:t> </a:t>
            </a:r>
            <a:r>
              <a:rPr lang="en-GB" sz="2400" i="1" u="sng" kern="0" dirty="0" err="1">
                <a:solidFill>
                  <a:srgbClr val="FF0000"/>
                </a:solidFill>
                <a:latin typeface="Calibri" panose="020F0502020204030204" pitchFamily="34" charset="0"/>
                <a:cs typeface="Calibri" panose="020F0502020204030204" pitchFamily="34" charset="0"/>
              </a:rPr>
              <a:t>manfaatnya</a:t>
            </a:r>
            <a:r>
              <a:rPr lang="en-GB" sz="2400" i="1" u="sng" kern="0" dirty="0">
                <a:solidFill>
                  <a:srgbClr val="FF0000"/>
                </a:solidFill>
                <a:latin typeface="Calibri" panose="020F0502020204030204" pitchFamily="34" charset="0"/>
                <a:cs typeface="Calibri" panose="020F0502020204030204" pitchFamily="34" charset="0"/>
              </a:rPr>
              <a:t> (useful life)</a:t>
            </a:r>
            <a:r>
              <a:rPr lang="en-GB" sz="2400" kern="0" dirty="0">
                <a:solidFill>
                  <a:srgbClr val="FF0000"/>
                </a:solidFill>
                <a:latin typeface="Calibri" panose="020F0502020204030204" pitchFamily="34" charset="0"/>
                <a:cs typeface="Calibri" panose="020F0502020204030204" pitchFamily="34" charset="0"/>
              </a:rPr>
              <a:t>. </a:t>
            </a:r>
          </a:p>
        </p:txBody>
      </p:sp>
      <p:grpSp>
        <p:nvGrpSpPr>
          <p:cNvPr id="8" name="Group 12">
            <a:extLst>
              <a:ext uri="{FF2B5EF4-FFF2-40B4-BE49-F238E27FC236}">
                <a16:creationId xmlns:a16="http://schemas.microsoft.com/office/drawing/2014/main" id="{267BF6D5-12C2-4C00-8254-5698850C962B}"/>
              </a:ext>
            </a:extLst>
          </p:cNvPr>
          <p:cNvGrpSpPr>
            <a:grpSpLocks/>
          </p:cNvGrpSpPr>
          <p:nvPr/>
        </p:nvGrpSpPr>
        <p:grpSpPr bwMode="auto">
          <a:xfrm>
            <a:off x="5078413" y="1681156"/>
            <a:ext cx="4841875" cy="814388"/>
            <a:chOff x="2239" y="960"/>
            <a:chExt cx="3050" cy="513"/>
          </a:xfrm>
        </p:grpSpPr>
        <p:sp>
          <p:nvSpPr>
            <p:cNvPr id="9" name="AutoShape 5">
              <a:extLst>
                <a:ext uri="{FF2B5EF4-FFF2-40B4-BE49-F238E27FC236}">
                  <a16:creationId xmlns:a16="http://schemas.microsoft.com/office/drawing/2014/main" id="{433CBD34-8BCB-4038-B0B2-4CB742009EE9}"/>
                </a:ext>
              </a:extLst>
            </p:cNvPr>
            <p:cNvSpPr>
              <a:spLocks noChangeArrowheads="1"/>
            </p:cNvSpPr>
            <p:nvPr/>
          </p:nvSpPr>
          <p:spPr bwMode="auto">
            <a:xfrm>
              <a:off x="3465" y="1053"/>
              <a:ext cx="1824" cy="288"/>
            </a:xfrm>
            <a:prstGeom prst="roundRect">
              <a:avLst>
                <a:gd name="adj" fmla="val 13449"/>
              </a:avLst>
            </a:prstGeom>
            <a:gradFill rotWithShape="0">
              <a:gsLst>
                <a:gs pos="0">
                  <a:srgbClr val="FF0000">
                    <a:gamma/>
                    <a:shade val="46275"/>
                    <a:invGamma/>
                  </a:srgbClr>
                </a:gs>
                <a:gs pos="50000">
                  <a:srgbClr val="FF0000"/>
                </a:gs>
                <a:gs pos="100000">
                  <a:srgbClr val="FF0000">
                    <a:gamma/>
                    <a:shade val="46275"/>
                    <a:invGamma/>
                  </a:srgbClr>
                </a:gs>
              </a:gsLst>
              <a:lin ang="2700000" scaled="1"/>
            </a:gradFill>
            <a:ln w="9525">
              <a:solidFill>
                <a:srgbClr val="FF0000"/>
              </a:solidFill>
              <a:round/>
              <a:headEnd/>
              <a:tailEnd/>
            </a:ln>
            <a:effectLst>
              <a:outerShdw dist="71842" dir="2700000" algn="ctr" rotWithShape="0">
                <a:srgbClr val="808080"/>
              </a:outerShdw>
            </a:effectLst>
          </p:spPr>
          <p:txBody>
            <a:bodyPr wrap="none" anchor="ctr"/>
            <a:lstStyle/>
            <a:p>
              <a:pPr algn="ctr">
                <a:spcBef>
                  <a:spcPct val="0"/>
                </a:spcBef>
                <a:buFontTx/>
                <a:buNone/>
                <a:defRPr/>
              </a:pPr>
              <a:r>
                <a:rPr lang="en-US" sz="2400" b="1" dirty="0" err="1">
                  <a:solidFill>
                    <a:schemeClr val="bg1"/>
                  </a:solidFill>
                  <a:latin typeface="Calibri" panose="020F0502020204030204" pitchFamily="34" charset="0"/>
                  <a:cs typeface="Calibri" panose="020F0502020204030204" pitchFamily="34" charset="0"/>
                </a:rPr>
                <a:t>Penyusutan</a:t>
              </a:r>
              <a:endParaRPr lang="en-US" sz="2400" b="1" dirty="0">
                <a:solidFill>
                  <a:schemeClr val="bg1"/>
                </a:solidFill>
                <a:latin typeface="Calibri" panose="020F0502020204030204" pitchFamily="34" charset="0"/>
                <a:cs typeface="Calibri" panose="020F0502020204030204" pitchFamily="34" charset="0"/>
              </a:endParaRPr>
            </a:p>
          </p:txBody>
        </p:sp>
        <p:cxnSp>
          <p:nvCxnSpPr>
            <p:cNvPr id="10" name="AutoShape 9">
              <a:extLst>
                <a:ext uri="{FF2B5EF4-FFF2-40B4-BE49-F238E27FC236}">
                  <a16:creationId xmlns:a16="http://schemas.microsoft.com/office/drawing/2014/main" id="{AF638AB9-6DDC-4A0B-AD94-88EDD20885FF}"/>
                </a:ext>
              </a:extLst>
            </p:cNvPr>
            <p:cNvCxnSpPr>
              <a:cxnSpLocks noChangeShapeType="1"/>
              <a:stCxn id="12" idx="3"/>
              <a:endCxn id="9" idx="1"/>
            </p:cNvCxnSpPr>
            <p:nvPr/>
          </p:nvCxnSpPr>
          <p:spPr bwMode="auto">
            <a:xfrm>
              <a:off x="2295" y="960"/>
              <a:ext cx="1170" cy="237"/>
            </a:xfrm>
            <a:prstGeom prst="straightConnector1">
              <a:avLst/>
            </a:prstGeom>
            <a:noFill/>
            <a:ln w="28575">
              <a:solidFill>
                <a:schemeClr val="accent2">
                  <a:lumMod val="60000"/>
                  <a:lumOff val="40000"/>
                </a:schemeClr>
              </a:solidFill>
              <a:round/>
              <a:headEnd/>
              <a:tailEnd type="triangle" w="med" len="med"/>
            </a:ln>
          </p:spPr>
        </p:cxnSp>
        <p:cxnSp>
          <p:nvCxnSpPr>
            <p:cNvPr id="11" name="AutoShape 10">
              <a:extLst>
                <a:ext uri="{FF2B5EF4-FFF2-40B4-BE49-F238E27FC236}">
                  <a16:creationId xmlns:a16="http://schemas.microsoft.com/office/drawing/2014/main" id="{F3644CA5-E794-4F1D-90FE-C5BED596CE60}"/>
                </a:ext>
              </a:extLst>
            </p:cNvPr>
            <p:cNvCxnSpPr>
              <a:cxnSpLocks noChangeShapeType="1"/>
              <a:stCxn id="13" idx="3"/>
              <a:endCxn id="9" idx="1"/>
            </p:cNvCxnSpPr>
            <p:nvPr/>
          </p:nvCxnSpPr>
          <p:spPr bwMode="auto">
            <a:xfrm flipV="1">
              <a:off x="2239" y="1197"/>
              <a:ext cx="1226" cy="276"/>
            </a:xfrm>
            <a:prstGeom prst="straightConnector1">
              <a:avLst/>
            </a:prstGeom>
            <a:noFill/>
            <a:ln w="28575">
              <a:solidFill>
                <a:schemeClr val="accent2">
                  <a:lumMod val="60000"/>
                  <a:lumOff val="40000"/>
                </a:schemeClr>
              </a:solidFill>
              <a:round/>
              <a:headEnd/>
              <a:tailEnd type="triangle" w="med" len="med"/>
            </a:ln>
          </p:spPr>
        </p:cxnSp>
      </p:grpSp>
      <p:sp>
        <p:nvSpPr>
          <p:cNvPr id="12" name="AutoShape 7">
            <a:extLst>
              <a:ext uri="{FF2B5EF4-FFF2-40B4-BE49-F238E27FC236}">
                <a16:creationId xmlns:a16="http://schemas.microsoft.com/office/drawing/2014/main" id="{7BA55490-59DB-472E-910C-01FBB62E0E75}"/>
              </a:ext>
            </a:extLst>
          </p:cNvPr>
          <p:cNvSpPr>
            <a:spLocks noChangeArrowheads="1"/>
          </p:cNvSpPr>
          <p:nvPr/>
        </p:nvSpPr>
        <p:spPr bwMode="auto">
          <a:xfrm>
            <a:off x="2271706" y="1452554"/>
            <a:ext cx="2895600" cy="457200"/>
          </a:xfrm>
          <a:prstGeom prst="roundRect">
            <a:avLst>
              <a:gd name="adj" fmla="val 13449"/>
            </a:avLst>
          </a:prstGeom>
          <a:gradFill rotWithShape="0">
            <a:gsLst>
              <a:gs pos="0">
                <a:srgbClr val="FFCCCC"/>
              </a:gs>
              <a:gs pos="50000">
                <a:srgbClr val="FFFFFF"/>
              </a:gs>
              <a:gs pos="100000">
                <a:srgbClr val="FFCCCC"/>
              </a:gs>
            </a:gsLst>
            <a:lin ang="2700000" scaled="1"/>
          </a:gradFill>
          <a:ln w="9525">
            <a:solidFill>
              <a:srgbClr val="FF0000"/>
            </a:solidFill>
            <a:round/>
            <a:headEnd/>
            <a:tailEnd/>
          </a:ln>
          <a:effectLst>
            <a:outerShdw dist="71842" dir="2700000" algn="ctr" rotWithShape="0">
              <a:srgbClr val="808080"/>
            </a:outerShdw>
          </a:effectLst>
        </p:spPr>
        <p:txBody>
          <a:bodyPr wrap="none" anchor="ctr"/>
          <a:lstStyle/>
          <a:p>
            <a:pPr algn="ctr">
              <a:spcBef>
                <a:spcPct val="0"/>
              </a:spcBef>
              <a:buFontTx/>
              <a:buNone/>
              <a:defRPr/>
            </a:pPr>
            <a:r>
              <a:rPr lang="en-US" sz="2400" b="1" dirty="0">
                <a:latin typeface="Calibri" panose="020F0502020204030204" pitchFamily="34" charset="0"/>
                <a:cs typeface="Calibri" panose="020F0502020204030204" pitchFamily="34" charset="0"/>
              </a:rPr>
              <a:t>Cost Model</a:t>
            </a:r>
          </a:p>
        </p:txBody>
      </p:sp>
      <p:sp>
        <p:nvSpPr>
          <p:cNvPr id="13" name="AutoShape 8">
            <a:extLst>
              <a:ext uri="{FF2B5EF4-FFF2-40B4-BE49-F238E27FC236}">
                <a16:creationId xmlns:a16="http://schemas.microsoft.com/office/drawing/2014/main" id="{2B4EFA0B-8F4F-4E04-AE59-7F812CD2D5AE}"/>
              </a:ext>
            </a:extLst>
          </p:cNvPr>
          <p:cNvSpPr>
            <a:spLocks noChangeArrowheads="1"/>
          </p:cNvSpPr>
          <p:nvPr/>
        </p:nvSpPr>
        <p:spPr bwMode="auto">
          <a:xfrm>
            <a:off x="2183140" y="2266727"/>
            <a:ext cx="2895600" cy="457200"/>
          </a:xfrm>
          <a:prstGeom prst="roundRect">
            <a:avLst>
              <a:gd name="adj" fmla="val 13449"/>
            </a:avLst>
          </a:prstGeom>
          <a:gradFill rotWithShape="0">
            <a:gsLst>
              <a:gs pos="0">
                <a:srgbClr val="CCFFCC"/>
              </a:gs>
              <a:gs pos="50000">
                <a:srgbClr val="FFFFFF"/>
              </a:gs>
              <a:gs pos="100000">
                <a:srgbClr val="CCFFCC"/>
              </a:gs>
            </a:gsLst>
            <a:lin ang="2700000" scaled="1"/>
          </a:gradFill>
          <a:ln w="9525">
            <a:solidFill>
              <a:srgbClr val="FF0000"/>
            </a:solidFill>
            <a:round/>
            <a:headEnd/>
            <a:tailEnd/>
          </a:ln>
          <a:effectLst>
            <a:outerShdw dist="71842" dir="2700000" algn="ctr" rotWithShape="0">
              <a:srgbClr val="808080"/>
            </a:outerShdw>
          </a:effectLst>
        </p:spPr>
        <p:txBody>
          <a:bodyPr wrap="none" anchor="ctr"/>
          <a:lstStyle/>
          <a:p>
            <a:pPr algn="ctr">
              <a:spcBef>
                <a:spcPct val="0"/>
              </a:spcBef>
              <a:buFontTx/>
              <a:buNone/>
              <a:defRPr/>
            </a:pPr>
            <a:r>
              <a:rPr lang="en-US" sz="2400" b="1">
                <a:solidFill>
                  <a:srgbClr val="FF0000"/>
                </a:solidFill>
                <a:latin typeface="Calibri" panose="020F0502020204030204" pitchFamily="34" charset="0"/>
                <a:cs typeface="Calibri" panose="020F0502020204030204" pitchFamily="34" charset="0"/>
              </a:rPr>
              <a:t>Revaluation Model</a:t>
            </a:r>
          </a:p>
        </p:txBody>
      </p:sp>
      <p:pic>
        <p:nvPicPr>
          <p:cNvPr id="14" name="Picture 2" descr="C:\Users\Nelson\AppData\Local\Microsoft\Windows\Temporary Internet Files\Content.IE5\MTVWYFT0\MCj02958840000[1].wmf">
            <a:extLst>
              <a:ext uri="{FF2B5EF4-FFF2-40B4-BE49-F238E27FC236}">
                <a16:creationId xmlns:a16="http://schemas.microsoft.com/office/drawing/2014/main" id="{DB87E4A9-EEDC-4FF9-B9B6-F43F7C2FD642}"/>
              </a:ext>
            </a:extLst>
          </p:cNvPr>
          <p:cNvPicPr>
            <a:picLocks noChangeAspect="1" noChangeArrowheads="1"/>
          </p:cNvPicPr>
          <p:nvPr/>
        </p:nvPicPr>
        <p:blipFill>
          <a:blip r:embed="rId2" cstate="print"/>
          <a:srcRect/>
          <a:stretch>
            <a:fillRect/>
          </a:stretch>
        </p:blipFill>
        <p:spPr bwMode="auto">
          <a:xfrm>
            <a:off x="7315200" y="4319126"/>
            <a:ext cx="2900389" cy="2144019"/>
          </a:xfrm>
          <a:prstGeom prst="rect">
            <a:avLst/>
          </a:prstGeom>
          <a:noFill/>
          <a:ln w="9525">
            <a:noFill/>
            <a:miter lim="800000"/>
            <a:headEnd/>
            <a:tailEnd/>
          </a:ln>
        </p:spPr>
      </p:pic>
      <p:sp>
        <p:nvSpPr>
          <p:cNvPr id="15" name="Slide Number Placeholder 1">
            <a:extLst>
              <a:ext uri="{FF2B5EF4-FFF2-40B4-BE49-F238E27FC236}">
                <a16:creationId xmlns:a16="http://schemas.microsoft.com/office/drawing/2014/main" id="{530B04D5-F737-4F96-840C-13DE2782519A}"/>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35</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98377131"/>
      </p:ext>
    </p:extLst>
  </p:cSld>
  <p:clrMapOvr>
    <a:masterClrMapping/>
  </p:clrMapOvr>
  <p:transition spd="slow" advClick="0">
    <p:strips dir="rd"/>
  </p:transition>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4977614" y="4442893"/>
            <a:ext cx="5426813" cy="1716631"/>
          </a:xfrm>
          <a:prstGeom prst="rect">
            <a:avLst/>
          </a:prstGeom>
          <a:noFill/>
          <a:ln w="9525">
            <a:noFill/>
            <a:miter lim="800000"/>
            <a:headEnd/>
            <a:tailEnd/>
          </a:ln>
        </p:spPr>
        <p:txBody>
          <a:bodyPr/>
          <a:lstStyle/>
          <a:p>
            <a:pPr>
              <a:buFontTx/>
              <a:buNone/>
              <a:defRPr/>
            </a:pPr>
            <a:endParaRPr lang="en-GB" sz="2400" dirty="0"/>
          </a:p>
        </p:txBody>
      </p:sp>
      <p:sp>
        <p:nvSpPr>
          <p:cNvPr id="15" name="Rectangle 14">
            <a:extLst>
              <a:ext uri="{FF2B5EF4-FFF2-40B4-BE49-F238E27FC236}">
                <a16:creationId xmlns:a16="http://schemas.microsoft.com/office/drawing/2014/main" id="{AC243AFB-74BA-47F1-B5D9-65D6F1928CDC}"/>
              </a:ext>
            </a:extLst>
          </p:cNvPr>
          <p:cNvSpPr>
            <a:spLocks noChangeArrowheads="1"/>
          </p:cNvSpPr>
          <p:nvPr/>
        </p:nvSpPr>
        <p:spPr bwMode="auto">
          <a:xfrm>
            <a:off x="2070450" y="1795506"/>
            <a:ext cx="3638866" cy="3413755"/>
          </a:xfrm>
          <a:prstGeom prst="rect">
            <a:avLst/>
          </a:prstGeom>
          <a:solidFill>
            <a:schemeClr val="bg1"/>
          </a:solidFill>
          <a:ln w="25400">
            <a:solidFill>
              <a:schemeClr val="tx1"/>
            </a:solidFill>
            <a:miter lim="800000"/>
            <a:headEnd/>
            <a:tailEnd/>
          </a:ln>
          <a:effectLst>
            <a:outerShdw dist="107763" dir="2700000" algn="ctr" rotWithShape="0">
              <a:schemeClr val="tx1"/>
            </a:outerShdw>
          </a:effectLst>
        </p:spPr>
        <p:txBody>
          <a:bodyPr wrap="square" lIns="90488" tIns="44450" rIns="90488" bIns="44450">
            <a:spAutoFit/>
          </a:bodyPr>
          <a:lstStyle/>
          <a:p>
            <a:pPr algn="ctr" eaLnBrk="0" hangingPunct="0">
              <a:defRPr/>
            </a:pPr>
            <a:r>
              <a:rPr lang="id-ID" sz="2400" dirty="0">
                <a:latin typeface="Calibri" panose="020F0502020204030204" pitchFamily="34" charset="0"/>
                <a:cs typeface="Calibri" panose="020F0502020204030204" pitchFamily="34" charset="0"/>
              </a:rPr>
              <a:t>Semua aset tetap kecuali tanah kehilangan kapasitasnya saat digunakan. </a:t>
            </a:r>
            <a:endParaRPr lang="en-US" sz="2400" dirty="0">
              <a:latin typeface="Calibri" panose="020F0502020204030204" pitchFamily="34" charset="0"/>
              <a:cs typeface="Calibri" panose="020F0502020204030204" pitchFamily="34" charset="0"/>
            </a:endParaRPr>
          </a:p>
          <a:p>
            <a:pPr algn="ctr" eaLnBrk="0" hangingPunct="0">
              <a:defRPr/>
            </a:pPr>
            <a:r>
              <a:rPr lang="id-ID" sz="2400" dirty="0">
                <a:latin typeface="Calibri" panose="020F0502020204030204" pitchFamily="34" charset="0"/>
                <a:cs typeface="Calibri" panose="020F0502020204030204" pitchFamily="34" charset="0"/>
              </a:rPr>
              <a:t>Kehilangan kapasitas produksi ini diakui sebagai </a:t>
            </a:r>
            <a:r>
              <a:rPr lang="id-ID" sz="2400" b="1" i="1" dirty="0">
                <a:solidFill>
                  <a:srgbClr val="000099"/>
                </a:solidFill>
                <a:latin typeface="Calibri" panose="020F0502020204030204" pitchFamily="34" charset="0"/>
                <a:cs typeface="Calibri" panose="020F0502020204030204" pitchFamily="34" charset="0"/>
              </a:rPr>
              <a:t>Beban Depresiasi.</a:t>
            </a:r>
            <a:endParaRPr lang="en-US" sz="2400" b="1" i="1" dirty="0">
              <a:solidFill>
                <a:srgbClr val="000099"/>
              </a:solidFill>
              <a:latin typeface="Calibri" panose="020F0502020204030204" pitchFamily="34" charset="0"/>
              <a:cs typeface="Calibri" panose="020F0502020204030204" pitchFamily="34" charset="0"/>
            </a:endParaRPr>
          </a:p>
          <a:p>
            <a:pPr algn="ctr" eaLnBrk="0" hangingPunct="0">
              <a:defRPr/>
            </a:pPr>
            <a:r>
              <a:rPr lang="en-US" sz="2400" b="1" i="1" dirty="0" err="1">
                <a:solidFill>
                  <a:srgbClr val="000099"/>
                </a:solidFill>
                <a:latin typeface="Calibri" panose="020F0502020204030204" pitchFamily="34" charset="0"/>
                <a:cs typeface="Calibri" panose="020F0502020204030204" pitchFamily="34" charset="0"/>
              </a:rPr>
              <a:t>Depresiasi</a:t>
            </a:r>
            <a:r>
              <a:rPr lang="en-US" sz="2400" b="1" i="1" dirty="0">
                <a:solidFill>
                  <a:srgbClr val="000099"/>
                </a:solidFill>
                <a:latin typeface="Calibri" panose="020F0502020204030204" pitchFamily="34" charset="0"/>
                <a:cs typeface="Calibri" panose="020F0502020204030204" pitchFamily="34" charset="0"/>
              </a:rPr>
              <a:t> </a:t>
            </a:r>
            <a:r>
              <a:rPr lang="en-US" sz="2400" b="1" dirty="0">
                <a:solidFill>
                  <a:srgbClr val="000099"/>
                </a:solidFill>
                <a:latin typeface="Calibri" panose="020F0502020204030204" pitchFamily="34" charset="0"/>
                <a:cs typeface="Calibri" panose="020F0502020204030204" pitchFamily="34" charset="0"/>
                <a:sym typeface="Wingdings" pitchFamily="2" charset="2"/>
              </a:rPr>
              <a:t> </a:t>
            </a:r>
            <a:r>
              <a:rPr lang="en-US" sz="2400" b="1" dirty="0" err="1">
                <a:solidFill>
                  <a:srgbClr val="000099"/>
                </a:solidFill>
                <a:latin typeface="Calibri" panose="020F0502020204030204" pitchFamily="34" charset="0"/>
                <a:cs typeface="Calibri" panose="020F0502020204030204" pitchFamily="34" charset="0"/>
                <a:sym typeface="Wingdings" pitchFamily="2" charset="2"/>
              </a:rPr>
              <a:t>alokasi</a:t>
            </a:r>
            <a:r>
              <a:rPr lang="en-US" sz="2400" b="1" dirty="0">
                <a:solidFill>
                  <a:srgbClr val="000099"/>
                </a:solidFill>
                <a:latin typeface="Calibri" panose="020F0502020204030204" pitchFamily="34" charset="0"/>
                <a:cs typeface="Calibri" panose="020F0502020204030204" pitchFamily="34" charset="0"/>
                <a:sym typeface="Wingdings" pitchFamily="2" charset="2"/>
              </a:rPr>
              <a:t> </a:t>
            </a:r>
            <a:r>
              <a:rPr lang="en-US" sz="2400" b="1" dirty="0" err="1">
                <a:solidFill>
                  <a:srgbClr val="000099"/>
                </a:solidFill>
                <a:latin typeface="Calibri" panose="020F0502020204030204" pitchFamily="34" charset="0"/>
                <a:cs typeface="Calibri" panose="020F0502020204030204" pitchFamily="34" charset="0"/>
                <a:sym typeface="Wingdings" pitchFamily="2" charset="2"/>
              </a:rPr>
              <a:t>biaya</a:t>
            </a:r>
            <a:r>
              <a:rPr lang="en-US" sz="2400" b="1" dirty="0">
                <a:solidFill>
                  <a:srgbClr val="000099"/>
                </a:solidFill>
                <a:latin typeface="Calibri" panose="020F0502020204030204" pitchFamily="34" charset="0"/>
                <a:cs typeface="Calibri" panose="020F0502020204030204" pitchFamily="34" charset="0"/>
                <a:sym typeface="Wingdings" pitchFamily="2" charset="2"/>
              </a:rPr>
              <a:t> </a:t>
            </a:r>
            <a:r>
              <a:rPr lang="en-US" sz="2400" b="1" dirty="0" err="1">
                <a:solidFill>
                  <a:srgbClr val="000099"/>
                </a:solidFill>
                <a:latin typeface="Calibri" panose="020F0502020204030204" pitchFamily="34" charset="0"/>
                <a:cs typeface="Calibri" panose="020F0502020204030204" pitchFamily="34" charset="0"/>
                <a:sym typeface="Wingdings" pitchFamily="2" charset="2"/>
              </a:rPr>
              <a:t>perolehan</a:t>
            </a:r>
            <a:endParaRPr lang="id-ID" sz="2400" dirty="0">
              <a:latin typeface="Calibri" panose="020F0502020204030204" pitchFamily="34" charset="0"/>
              <a:cs typeface="Calibri" panose="020F0502020204030204" pitchFamily="34" charset="0"/>
            </a:endParaRPr>
          </a:p>
        </p:txBody>
      </p:sp>
      <p:sp>
        <p:nvSpPr>
          <p:cNvPr id="17" name="Text Box 4">
            <a:extLst>
              <a:ext uri="{FF2B5EF4-FFF2-40B4-BE49-F238E27FC236}">
                <a16:creationId xmlns:a16="http://schemas.microsoft.com/office/drawing/2014/main" id="{3FC12866-BE98-490E-80A9-7914B8E52CAA}"/>
              </a:ext>
            </a:extLst>
          </p:cNvPr>
          <p:cNvSpPr txBox="1">
            <a:spLocks noChangeArrowheads="1"/>
          </p:cNvSpPr>
          <p:nvPr/>
        </p:nvSpPr>
        <p:spPr bwMode="auto">
          <a:xfrm>
            <a:off x="6443987" y="1752600"/>
            <a:ext cx="3637376" cy="1569660"/>
          </a:xfrm>
          <a:prstGeom prst="rect">
            <a:avLst/>
          </a:prstGeom>
          <a:solidFill>
            <a:schemeClr val="bg1"/>
          </a:solidFill>
          <a:ln w="12700">
            <a:solidFill>
              <a:schemeClr val="tx1"/>
            </a:solidFill>
            <a:miter lim="800000"/>
            <a:headEnd/>
            <a:tailEnd/>
          </a:ln>
          <a:effectLst>
            <a:outerShdw dist="107763" dir="2700000" algn="ctr" rotWithShape="0">
              <a:schemeClr val="tx1"/>
            </a:outerShdw>
          </a:effectLst>
        </p:spPr>
        <p:txBody>
          <a:bodyPr wrap="square">
            <a:spAutoFit/>
          </a:bodyPr>
          <a:lstStyle/>
          <a:p>
            <a:pPr algn="ctr" eaLnBrk="0" hangingPunct="0">
              <a:spcBef>
                <a:spcPct val="50000"/>
              </a:spcBef>
              <a:defRPr/>
            </a:pPr>
            <a:r>
              <a:rPr lang="id-ID" sz="2400" u="sng" dirty="0">
                <a:solidFill>
                  <a:srgbClr val="CC3300"/>
                </a:solidFill>
                <a:latin typeface="Calibri" panose="020F0502020204030204" pitchFamily="34" charset="0"/>
                <a:cs typeface="Calibri" panose="020F0502020204030204" pitchFamily="34" charset="0"/>
              </a:rPr>
              <a:t>Depresiasi fisik</a:t>
            </a:r>
            <a:r>
              <a:rPr lang="id-ID" sz="2400" dirty="0">
                <a:solidFill>
                  <a:srgbClr val="CC3300"/>
                </a:solidFill>
                <a:latin typeface="Calibri" panose="020F0502020204030204" pitchFamily="34" charset="0"/>
                <a:cs typeface="Calibri" panose="020F0502020204030204" pitchFamily="34" charset="0"/>
              </a:rPr>
              <a:t> </a:t>
            </a:r>
            <a:r>
              <a:rPr lang="id-ID" sz="2400" dirty="0">
                <a:latin typeface="Calibri" panose="020F0502020204030204" pitchFamily="34" charset="0"/>
                <a:cs typeface="Calibri" panose="020F0502020204030204" pitchFamily="34" charset="0"/>
              </a:rPr>
              <a:t>terjadi</a:t>
            </a:r>
            <a:r>
              <a:rPr lang="id-ID" sz="2400" dirty="0">
                <a:solidFill>
                  <a:srgbClr val="CC3300"/>
                </a:solidFill>
                <a:latin typeface="Calibri" panose="020F0502020204030204" pitchFamily="34" charset="0"/>
                <a:cs typeface="Calibri" panose="020F0502020204030204" pitchFamily="34" charset="0"/>
              </a:rPr>
              <a:t> </a:t>
            </a:r>
            <a:r>
              <a:rPr lang="id-ID" sz="2400" dirty="0">
                <a:latin typeface="Calibri" panose="020F0502020204030204" pitchFamily="34" charset="0"/>
                <a:cs typeface="Calibri" panose="020F0502020204030204" pitchFamily="34" charset="0"/>
              </a:rPr>
              <a:t>dari pengausan atau perusakan saat digunakan atau karena cuaca.</a:t>
            </a:r>
          </a:p>
        </p:txBody>
      </p:sp>
      <p:sp>
        <p:nvSpPr>
          <p:cNvPr id="18" name="Text Box 5">
            <a:extLst>
              <a:ext uri="{FF2B5EF4-FFF2-40B4-BE49-F238E27FC236}">
                <a16:creationId xmlns:a16="http://schemas.microsoft.com/office/drawing/2014/main" id="{A126E95D-7EF2-42D1-90B4-8F2F5661F565}"/>
              </a:ext>
            </a:extLst>
          </p:cNvPr>
          <p:cNvSpPr txBox="1">
            <a:spLocks noChangeArrowheads="1"/>
          </p:cNvSpPr>
          <p:nvPr/>
        </p:nvSpPr>
        <p:spPr bwMode="auto">
          <a:xfrm>
            <a:off x="6446956" y="3581851"/>
            <a:ext cx="3637376" cy="1569660"/>
          </a:xfrm>
          <a:prstGeom prst="rect">
            <a:avLst/>
          </a:prstGeom>
          <a:solidFill>
            <a:schemeClr val="bg1"/>
          </a:solidFill>
          <a:ln w="12700">
            <a:solidFill>
              <a:schemeClr val="tx1"/>
            </a:solidFill>
            <a:miter lim="800000"/>
            <a:headEnd/>
            <a:tailEnd/>
          </a:ln>
          <a:effectLst>
            <a:outerShdw dist="107763" dir="2700000" algn="ctr" rotWithShape="0">
              <a:schemeClr val="tx1"/>
            </a:outerShdw>
          </a:effectLst>
        </p:spPr>
        <p:txBody>
          <a:bodyPr wrap="square">
            <a:spAutoFit/>
          </a:bodyPr>
          <a:lstStyle/>
          <a:p>
            <a:pPr algn="ctr" eaLnBrk="0" hangingPunct="0">
              <a:spcBef>
                <a:spcPct val="50000"/>
              </a:spcBef>
              <a:defRPr/>
            </a:pPr>
            <a:r>
              <a:rPr lang="id-ID" sz="2400" u="sng" dirty="0">
                <a:solidFill>
                  <a:srgbClr val="CC3300"/>
                </a:solidFill>
                <a:latin typeface="Calibri" panose="020F0502020204030204" pitchFamily="34" charset="0"/>
                <a:cs typeface="Calibri" panose="020F0502020204030204" pitchFamily="34" charset="0"/>
              </a:rPr>
              <a:t>Depresasi fungsional</a:t>
            </a:r>
            <a:r>
              <a:rPr lang="id-ID" sz="2400" dirty="0">
                <a:latin typeface="Calibri" panose="020F0502020204030204" pitchFamily="34" charset="0"/>
                <a:cs typeface="Calibri" panose="020F0502020204030204" pitchFamily="34" charset="0"/>
              </a:rPr>
              <a:t> terjadi saat aset tetap tidak lagi dapat digunakan pada tingkat yang diharapkan.</a:t>
            </a:r>
          </a:p>
        </p:txBody>
      </p:sp>
      <p:sp>
        <p:nvSpPr>
          <p:cNvPr id="8" name="Slide Number Placeholder 1">
            <a:extLst>
              <a:ext uri="{FF2B5EF4-FFF2-40B4-BE49-F238E27FC236}">
                <a16:creationId xmlns:a16="http://schemas.microsoft.com/office/drawing/2014/main" id="{22B307DD-3DF7-4015-837D-1262F069C614}"/>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36</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
        <p:nvSpPr>
          <p:cNvPr id="9" name="Rectangle 2">
            <a:extLst>
              <a:ext uri="{FF2B5EF4-FFF2-40B4-BE49-F238E27FC236}">
                <a16:creationId xmlns:a16="http://schemas.microsoft.com/office/drawing/2014/main" id="{6A012795-A810-4B4D-8F1E-943082AAD5DF}"/>
              </a:ext>
            </a:extLst>
          </p:cNvPr>
          <p:cNvSpPr txBox="1">
            <a:spLocks noChangeArrowheads="1"/>
          </p:cNvSpPr>
          <p:nvPr/>
        </p:nvSpPr>
        <p:spPr>
          <a:xfrm>
            <a:off x="3630940" y="353530"/>
            <a:ext cx="4953000" cy="5476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ctr" defTabSz="914400"/>
            <a:r>
              <a:rPr lang="en-US" sz="4000" b="1" kern="0" dirty="0" err="1"/>
              <a:t>Penyusutan</a:t>
            </a:r>
            <a:endParaRPr lang="en-US" sz="4000" b="1" kern="0" dirty="0"/>
          </a:p>
        </p:txBody>
      </p:sp>
    </p:spTree>
    <p:extLst>
      <p:ext uri="{BB962C8B-B14F-4D97-AF65-F5344CB8AC3E}">
        <p14:creationId xmlns:p14="http://schemas.microsoft.com/office/powerpoint/2010/main" val="655025176"/>
      </p:ext>
    </p:extLst>
  </p:cSld>
  <p:clrMapOvr>
    <a:masterClrMapping/>
  </p:clrMapOvr>
  <p:transition spd="slow" advClick="0">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autoUpdateAnimBg="0"/>
      <p:bldP spid="17" grpId="0" animBg="1" autoUpdateAnimBg="0"/>
      <p:bldP spid="18"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4977614" y="4442893"/>
            <a:ext cx="5426813" cy="1716631"/>
          </a:xfrm>
          <a:prstGeom prst="rect">
            <a:avLst/>
          </a:prstGeom>
          <a:noFill/>
          <a:ln w="9525">
            <a:noFill/>
            <a:miter lim="800000"/>
            <a:headEnd/>
            <a:tailEnd/>
          </a:ln>
        </p:spPr>
        <p:txBody>
          <a:bodyPr/>
          <a:lstStyle/>
          <a:p>
            <a:pPr>
              <a:buFontTx/>
              <a:buNone/>
              <a:defRPr/>
            </a:pPr>
            <a:endParaRPr lang="en-GB" sz="2400" dirty="0"/>
          </a:p>
        </p:txBody>
      </p:sp>
      <p:sp>
        <p:nvSpPr>
          <p:cNvPr id="15" name="Rectangle 14">
            <a:extLst>
              <a:ext uri="{FF2B5EF4-FFF2-40B4-BE49-F238E27FC236}">
                <a16:creationId xmlns:a16="http://schemas.microsoft.com/office/drawing/2014/main" id="{AC243AFB-74BA-47F1-B5D9-65D6F1928CDC}"/>
              </a:ext>
            </a:extLst>
          </p:cNvPr>
          <p:cNvSpPr>
            <a:spLocks noChangeArrowheads="1"/>
          </p:cNvSpPr>
          <p:nvPr/>
        </p:nvSpPr>
        <p:spPr bwMode="auto">
          <a:xfrm>
            <a:off x="2070450" y="1795506"/>
            <a:ext cx="3638866" cy="3413755"/>
          </a:xfrm>
          <a:prstGeom prst="rect">
            <a:avLst/>
          </a:prstGeom>
          <a:solidFill>
            <a:schemeClr val="bg1"/>
          </a:solidFill>
          <a:ln w="25400">
            <a:solidFill>
              <a:schemeClr val="tx1"/>
            </a:solidFill>
            <a:miter lim="800000"/>
            <a:headEnd/>
            <a:tailEnd/>
          </a:ln>
          <a:effectLst>
            <a:outerShdw dist="107763" dir="2700000" algn="ctr" rotWithShape="0">
              <a:schemeClr val="tx1"/>
            </a:outerShdw>
          </a:effectLst>
        </p:spPr>
        <p:txBody>
          <a:bodyPr wrap="square" lIns="90488" tIns="44450" rIns="90488" bIns="44450">
            <a:spAutoFit/>
          </a:bodyPr>
          <a:lstStyle/>
          <a:p>
            <a:pPr algn="ctr" eaLnBrk="0" hangingPunct="0">
              <a:defRPr/>
            </a:pPr>
            <a:r>
              <a:rPr lang="id-ID" sz="2400" dirty="0">
                <a:latin typeface="Calibri" panose="020F0502020204030204" pitchFamily="34" charset="0"/>
                <a:cs typeface="Calibri" panose="020F0502020204030204" pitchFamily="34" charset="0"/>
              </a:rPr>
              <a:t>Semua aset tetap kecuali tanah kehilangan kapasitasnya saat digunakan. </a:t>
            </a:r>
            <a:endParaRPr lang="en-US" sz="2400" dirty="0">
              <a:latin typeface="Calibri" panose="020F0502020204030204" pitchFamily="34" charset="0"/>
              <a:cs typeface="Calibri" panose="020F0502020204030204" pitchFamily="34" charset="0"/>
            </a:endParaRPr>
          </a:p>
          <a:p>
            <a:pPr algn="ctr" eaLnBrk="0" hangingPunct="0">
              <a:defRPr/>
            </a:pPr>
            <a:r>
              <a:rPr lang="id-ID" sz="2400" dirty="0">
                <a:latin typeface="Calibri" panose="020F0502020204030204" pitchFamily="34" charset="0"/>
                <a:cs typeface="Calibri" panose="020F0502020204030204" pitchFamily="34" charset="0"/>
              </a:rPr>
              <a:t>Kehilangan kapasitas produksi ini diakui sebagai </a:t>
            </a:r>
            <a:r>
              <a:rPr lang="id-ID" sz="2400" b="1" i="1" dirty="0">
                <a:solidFill>
                  <a:srgbClr val="000099"/>
                </a:solidFill>
                <a:latin typeface="Calibri" panose="020F0502020204030204" pitchFamily="34" charset="0"/>
                <a:cs typeface="Calibri" panose="020F0502020204030204" pitchFamily="34" charset="0"/>
              </a:rPr>
              <a:t>Beban Depresiasi.</a:t>
            </a:r>
            <a:endParaRPr lang="en-US" sz="2400" b="1" i="1" dirty="0">
              <a:solidFill>
                <a:srgbClr val="000099"/>
              </a:solidFill>
              <a:latin typeface="Calibri" panose="020F0502020204030204" pitchFamily="34" charset="0"/>
              <a:cs typeface="Calibri" panose="020F0502020204030204" pitchFamily="34" charset="0"/>
            </a:endParaRPr>
          </a:p>
          <a:p>
            <a:pPr algn="ctr" eaLnBrk="0" hangingPunct="0">
              <a:defRPr/>
            </a:pPr>
            <a:r>
              <a:rPr lang="en-US" sz="2400" b="1" i="1" dirty="0" err="1">
                <a:solidFill>
                  <a:srgbClr val="000099"/>
                </a:solidFill>
                <a:latin typeface="Calibri" panose="020F0502020204030204" pitchFamily="34" charset="0"/>
                <a:cs typeface="Calibri" panose="020F0502020204030204" pitchFamily="34" charset="0"/>
              </a:rPr>
              <a:t>Depresiasi</a:t>
            </a:r>
            <a:r>
              <a:rPr lang="en-US" sz="2400" b="1" i="1" dirty="0">
                <a:solidFill>
                  <a:srgbClr val="000099"/>
                </a:solidFill>
                <a:latin typeface="Calibri" panose="020F0502020204030204" pitchFamily="34" charset="0"/>
                <a:cs typeface="Calibri" panose="020F0502020204030204" pitchFamily="34" charset="0"/>
              </a:rPr>
              <a:t> </a:t>
            </a:r>
            <a:r>
              <a:rPr lang="en-US" sz="2400" b="1" dirty="0">
                <a:solidFill>
                  <a:srgbClr val="000099"/>
                </a:solidFill>
                <a:latin typeface="Calibri" panose="020F0502020204030204" pitchFamily="34" charset="0"/>
                <a:cs typeface="Calibri" panose="020F0502020204030204" pitchFamily="34" charset="0"/>
                <a:sym typeface="Wingdings" pitchFamily="2" charset="2"/>
              </a:rPr>
              <a:t> </a:t>
            </a:r>
            <a:r>
              <a:rPr lang="en-US" sz="2400" b="1" dirty="0" err="1">
                <a:solidFill>
                  <a:srgbClr val="000099"/>
                </a:solidFill>
                <a:latin typeface="Calibri" panose="020F0502020204030204" pitchFamily="34" charset="0"/>
                <a:cs typeface="Calibri" panose="020F0502020204030204" pitchFamily="34" charset="0"/>
                <a:sym typeface="Wingdings" pitchFamily="2" charset="2"/>
              </a:rPr>
              <a:t>alokasi</a:t>
            </a:r>
            <a:r>
              <a:rPr lang="en-US" sz="2400" b="1" dirty="0">
                <a:solidFill>
                  <a:srgbClr val="000099"/>
                </a:solidFill>
                <a:latin typeface="Calibri" panose="020F0502020204030204" pitchFamily="34" charset="0"/>
                <a:cs typeface="Calibri" panose="020F0502020204030204" pitchFamily="34" charset="0"/>
                <a:sym typeface="Wingdings" pitchFamily="2" charset="2"/>
              </a:rPr>
              <a:t> </a:t>
            </a:r>
            <a:r>
              <a:rPr lang="en-US" sz="2400" b="1" dirty="0" err="1">
                <a:solidFill>
                  <a:srgbClr val="000099"/>
                </a:solidFill>
                <a:latin typeface="Calibri" panose="020F0502020204030204" pitchFamily="34" charset="0"/>
                <a:cs typeface="Calibri" panose="020F0502020204030204" pitchFamily="34" charset="0"/>
                <a:sym typeface="Wingdings" pitchFamily="2" charset="2"/>
              </a:rPr>
              <a:t>biaya</a:t>
            </a:r>
            <a:r>
              <a:rPr lang="en-US" sz="2400" b="1" dirty="0">
                <a:solidFill>
                  <a:srgbClr val="000099"/>
                </a:solidFill>
                <a:latin typeface="Calibri" panose="020F0502020204030204" pitchFamily="34" charset="0"/>
                <a:cs typeface="Calibri" panose="020F0502020204030204" pitchFamily="34" charset="0"/>
                <a:sym typeface="Wingdings" pitchFamily="2" charset="2"/>
              </a:rPr>
              <a:t> </a:t>
            </a:r>
            <a:r>
              <a:rPr lang="en-US" sz="2400" b="1" dirty="0" err="1">
                <a:solidFill>
                  <a:srgbClr val="000099"/>
                </a:solidFill>
                <a:latin typeface="Calibri" panose="020F0502020204030204" pitchFamily="34" charset="0"/>
                <a:cs typeface="Calibri" panose="020F0502020204030204" pitchFamily="34" charset="0"/>
                <a:sym typeface="Wingdings" pitchFamily="2" charset="2"/>
              </a:rPr>
              <a:t>perolehan</a:t>
            </a:r>
            <a:endParaRPr lang="id-ID" sz="2400" dirty="0">
              <a:latin typeface="Calibri" panose="020F0502020204030204" pitchFamily="34" charset="0"/>
              <a:cs typeface="Calibri" panose="020F0502020204030204" pitchFamily="34" charset="0"/>
            </a:endParaRPr>
          </a:p>
        </p:txBody>
      </p:sp>
      <p:sp>
        <p:nvSpPr>
          <p:cNvPr id="17" name="Text Box 4">
            <a:extLst>
              <a:ext uri="{FF2B5EF4-FFF2-40B4-BE49-F238E27FC236}">
                <a16:creationId xmlns:a16="http://schemas.microsoft.com/office/drawing/2014/main" id="{3FC12866-BE98-490E-80A9-7914B8E52CAA}"/>
              </a:ext>
            </a:extLst>
          </p:cNvPr>
          <p:cNvSpPr txBox="1">
            <a:spLocks noChangeArrowheads="1"/>
          </p:cNvSpPr>
          <p:nvPr/>
        </p:nvSpPr>
        <p:spPr bwMode="auto">
          <a:xfrm>
            <a:off x="6443987" y="1752600"/>
            <a:ext cx="3637376" cy="1569660"/>
          </a:xfrm>
          <a:prstGeom prst="rect">
            <a:avLst/>
          </a:prstGeom>
          <a:solidFill>
            <a:schemeClr val="bg1"/>
          </a:solidFill>
          <a:ln w="12700">
            <a:solidFill>
              <a:schemeClr val="tx1"/>
            </a:solidFill>
            <a:miter lim="800000"/>
            <a:headEnd/>
            <a:tailEnd/>
          </a:ln>
          <a:effectLst>
            <a:outerShdw dist="107763" dir="2700000" algn="ctr" rotWithShape="0">
              <a:schemeClr val="tx1"/>
            </a:outerShdw>
          </a:effectLst>
        </p:spPr>
        <p:txBody>
          <a:bodyPr wrap="square">
            <a:spAutoFit/>
          </a:bodyPr>
          <a:lstStyle/>
          <a:p>
            <a:pPr algn="ctr" eaLnBrk="0" hangingPunct="0">
              <a:spcBef>
                <a:spcPct val="50000"/>
              </a:spcBef>
              <a:defRPr/>
            </a:pPr>
            <a:r>
              <a:rPr lang="id-ID" sz="2400" u="sng" dirty="0">
                <a:solidFill>
                  <a:srgbClr val="CC3300"/>
                </a:solidFill>
                <a:latin typeface="Calibri" panose="020F0502020204030204" pitchFamily="34" charset="0"/>
                <a:cs typeface="Calibri" panose="020F0502020204030204" pitchFamily="34" charset="0"/>
              </a:rPr>
              <a:t>Depresiasi fisik</a:t>
            </a:r>
            <a:r>
              <a:rPr lang="id-ID" sz="2400" dirty="0">
                <a:solidFill>
                  <a:srgbClr val="CC3300"/>
                </a:solidFill>
                <a:latin typeface="Calibri" panose="020F0502020204030204" pitchFamily="34" charset="0"/>
                <a:cs typeface="Calibri" panose="020F0502020204030204" pitchFamily="34" charset="0"/>
              </a:rPr>
              <a:t> </a:t>
            </a:r>
            <a:r>
              <a:rPr lang="id-ID" sz="2400" dirty="0">
                <a:latin typeface="Calibri" panose="020F0502020204030204" pitchFamily="34" charset="0"/>
                <a:cs typeface="Calibri" panose="020F0502020204030204" pitchFamily="34" charset="0"/>
              </a:rPr>
              <a:t>terjadi</a:t>
            </a:r>
            <a:r>
              <a:rPr lang="id-ID" sz="2400" dirty="0">
                <a:solidFill>
                  <a:srgbClr val="CC3300"/>
                </a:solidFill>
                <a:latin typeface="Calibri" panose="020F0502020204030204" pitchFamily="34" charset="0"/>
                <a:cs typeface="Calibri" panose="020F0502020204030204" pitchFamily="34" charset="0"/>
              </a:rPr>
              <a:t> </a:t>
            </a:r>
            <a:r>
              <a:rPr lang="id-ID" sz="2400" dirty="0">
                <a:latin typeface="Calibri" panose="020F0502020204030204" pitchFamily="34" charset="0"/>
                <a:cs typeface="Calibri" panose="020F0502020204030204" pitchFamily="34" charset="0"/>
              </a:rPr>
              <a:t>dari pengausan atau perusakan saat digunakan atau karena cuaca.</a:t>
            </a:r>
          </a:p>
        </p:txBody>
      </p:sp>
      <p:sp>
        <p:nvSpPr>
          <p:cNvPr id="18" name="Text Box 5">
            <a:extLst>
              <a:ext uri="{FF2B5EF4-FFF2-40B4-BE49-F238E27FC236}">
                <a16:creationId xmlns:a16="http://schemas.microsoft.com/office/drawing/2014/main" id="{A126E95D-7EF2-42D1-90B4-8F2F5661F565}"/>
              </a:ext>
            </a:extLst>
          </p:cNvPr>
          <p:cNvSpPr txBox="1">
            <a:spLocks noChangeArrowheads="1"/>
          </p:cNvSpPr>
          <p:nvPr/>
        </p:nvSpPr>
        <p:spPr bwMode="auto">
          <a:xfrm>
            <a:off x="6446956" y="3581851"/>
            <a:ext cx="3637376" cy="1569660"/>
          </a:xfrm>
          <a:prstGeom prst="rect">
            <a:avLst/>
          </a:prstGeom>
          <a:solidFill>
            <a:schemeClr val="bg1"/>
          </a:solidFill>
          <a:ln w="12700">
            <a:solidFill>
              <a:schemeClr val="tx1"/>
            </a:solidFill>
            <a:miter lim="800000"/>
            <a:headEnd/>
            <a:tailEnd/>
          </a:ln>
          <a:effectLst>
            <a:outerShdw dist="107763" dir="2700000" algn="ctr" rotWithShape="0">
              <a:schemeClr val="tx1"/>
            </a:outerShdw>
          </a:effectLst>
        </p:spPr>
        <p:txBody>
          <a:bodyPr wrap="square">
            <a:spAutoFit/>
          </a:bodyPr>
          <a:lstStyle/>
          <a:p>
            <a:pPr algn="ctr" eaLnBrk="0" hangingPunct="0">
              <a:spcBef>
                <a:spcPct val="50000"/>
              </a:spcBef>
              <a:defRPr/>
            </a:pPr>
            <a:r>
              <a:rPr lang="id-ID" sz="2400" u="sng" dirty="0">
                <a:solidFill>
                  <a:srgbClr val="CC3300"/>
                </a:solidFill>
                <a:latin typeface="Calibri" panose="020F0502020204030204" pitchFamily="34" charset="0"/>
                <a:cs typeface="Calibri" panose="020F0502020204030204" pitchFamily="34" charset="0"/>
              </a:rPr>
              <a:t>Depresasi fungsional</a:t>
            </a:r>
            <a:r>
              <a:rPr lang="id-ID" sz="2400" dirty="0">
                <a:latin typeface="Calibri" panose="020F0502020204030204" pitchFamily="34" charset="0"/>
                <a:cs typeface="Calibri" panose="020F0502020204030204" pitchFamily="34" charset="0"/>
              </a:rPr>
              <a:t> terjadi saat aset tetap tidak lagi dapat digunakan pada tingkat yang diharapkan.</a:t>
            </a:r>
          </a:p>
        </p:txBody>
      </p:sp>
      <p:sp>
        <p:nvSpPr>
          <p:cNvPr id="8" name="Slide Number Placeholder 1">
            <a:extLst>
              <a:ext uri="{FF2B5EF4-FFF2-40B4-BE49-F238E27FC236}">
                <a16:creationId xmlns:a16="http://schemas.microsoft.com/office/drawing/2014/main" id="{05AF2204-90CE-4C24-B43A-BEE72DA32492}"/>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37</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
        <p:nvSpPr>
          <p:cNvPr id="9" name="Rectangle 2">
            <a:extLst>
              <a:ext uri="{FF2B5EF4-FFF2-40B4-BE49-F238E27FC236}">
                <a16:creationId xmlns:a16="http://schemas.microsoft.com/office/drawing/2014/main" id="{A354F23A-B5C2-8C44-8CD3-42819A9ECF39}"/>
              </a:ext>
            </a:extLst>
          </p:cNvPr>
          <p:cNvSpPr txBox="1">
            <a:spLocks noChangeArrowheads="1"/>
          </p:cNvSpPr>
          <p:nvPr/>
        </p:nvSpPr>
        <p:spPr>
          <a:xfrm>
            <a:off x="3619500" y="470743"/>
            <a:ext cx="4953000" cy="5476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ctr" defTabSz="914400"/>
            <a:r>
              <a:rPr lang="en-US" sz="4000" b="1" kern="0" dirty="0" err="1"/>
              <a:t>Penyusutan</a:t>
            </a:r>
            <a:endParaRPr lang="en-US" sz="4000" b="1" kern="0" dirty="0"/>
          </a:p>
        </p:txBody>
      </p:sp>
    </p:spTree>
    <p:extLst>
      <p:ext uri="{BB962C8B-B14F-4D97-AF65-F5344CB8AC3E}">
        <p14:creationId xmlns:p14="http://schemas.microsoft.com/office/powerpoint/2010/main" val="3874241771"/>
      </p:ext>
    </p:extLst>
  </p:cSld>
  <p:clrMapOvr>
    <a:masterClrMapping/>
  </p:clrMapOvr>
  <p:transition spd="slow" advClick="0">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autoUpdateAnimBg="0"/>
      <p:bldP spid="17" grpId="0" animBg="1" autoUpdateAnimBg="0"/>
      <p:bldP spid="18"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5E7F1855-AB79-4A0F-B0D0-ECF4455F1256}"/>
              </a:ext>
            </a:extLst>
          </p:cNvPr>
          <p:cNvSpPr txBox="1">
            <a:spLocks noChangeArrowheads="1"/>
          </p:cNvSpPr>
          <p:nvPr/>
        </p:nvSpPr>
        <p:spPr>
          <a:xfrm>
            <a:off x="1494959" y="4191000"/>
            <a:ext cx="9224962" cy="2057400"/>
          </a:xfrm>
          <a:noFill/>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457200" indent="-457200" defTabSz="914400">
              <a:spcBef>
                <a:spcPct val="40000"/>
              </a:spcBef>
              <a:buFont typeface="Arial" panose="020B0604020202020204" pitchFamily="34" charset="0"/>
              <a:buChar char="•"/>
            </a:pPr>
            <a:r>
              <a:rPr lang="en-GB" sz="2800" i="1" u="sng" kern="0" dirty="0">
                <a:solidFill>
                  <a:srgbClr val="FF0000"/>
                </a:solidFill>
                <a:latin typeface="Calibri" panose="020F0502020204030204" pitchFamily="34" charset="0"/>
                <a:cs typeface="Calibri" panose="020F0502020204030204" pitchFamily="34" charset="0"/>
              </a:rPr>
              <a:t>Nilai </a:t>
            </a:r>
            <a:r>
              <a:rPr lang="en-GB" sz="2800" i="1" u="sng" kern="0" dirty="0" err="1">
                <a:solidFill>
                  <a:srgbClr val="FF0000"/>
                </a:solidFill>
                <a:latin typeface="Calibri" panose="020F0502020204030204" pitchFamily="34" charset="0"/>
                <a:cs typeface="Calibri" panose="020F0502020204030204" pitchFamily="34" charset="0"/>
              </a:rPr>
              <a:t>residu</a:t>
            </a:r>
            <a:r>
              <a:rPr lang="en-GB" sz="2800" kern="0" dirty="0">
                <a:solidFill>
                  <a:srgbClr val="FF0000"/>
                </a:solidFill>
                <a:latin typeface="Calibri" panose="020F0502020204030204" pitchFamily="34" charset="0"/>
                <a:cs typeface="Calibri" panose="020F0502020204030204" pitchFamily="34" charset="0"/>
              </a:rPr>
              <a:t> dan </a:t>
            </a:r>
            <a:r>
              <a:rPr lang="en-GB" sz="2800" i="1" u="sng" kern="0" dirty="0" err="1">
                <a:solidFill>
                  <a:srgbClr val="FF0000"/>
                </a:solidFill>
                <a:latin typeface="Calibri" panose="020F0502020204030204" pitchFamily="34" charset="0"/>
                <a:cs typeface="Calibri" panose="020F0502020204030204" pitchFamily="34" charset="0"/>
              </a:rPr>
              <a:t>umur</a:t>
            </a:r>
            <a:r>
              <a:rPr lang="en-GB" sz="2800" i="1" u="sng" kern="0" dirty="0">
                <a:solidFill>
                  <a:srgbClr val="FF0000"/>
                </a:solidFill>
                <a:latin typeface="Calibri" panose="020F0502020204030204" pitchFamily="34" charset="0"/>
                <a:cs typeface="Calibri" panose="020F0502020204030204" pitchFamily="34" charset="0"/>
              </a:rPr>
              <a:t> </a:t>
            </a:r>
            <a:r>
              <a:rPr lang="en-GB" sz="2800" i="1" u="sng" kern="0" dirty="0" err="1">
                <a:solidFill>
                  <a:srgbClr val="FF0000"/>
                </a:solidFill>
                <a:latin typeface="Calibri" panose="020F0502020204030204" pitchFamily="34" charset="0"/>
                <a:cs typeface="Calibri" panose="020F0502020204030204" pitchFamily="34" charset="0"/>
              </a:rPr>
              <a:t>manfaat</a:t>
            </a:r>
            <a:r>
              <a:rPr lang="en-GB" sz="2800" kern="0" dirty="0">
                <a:solidFill>
                  <a:srgbClr val="FF0000"/>
                </a:solidFill>
                <a:latin typeface="Calibri" panose="020F0502020204030204" pitchFamily="34" charset="0"/>
                <a:cs typeface="Calibri" panose="020F0502020204030204" pitchFamily="34" charset="0"/>
              </a:rPr>
              <a:t>  </a:t>
            </a:r>
            <a:r>
              <a:rPr lang="en-GB" sz="2800" kern="0" dirty="0" err="1">
                <a:solidFill>
                  <a:srgbClr val="FF0000"/>
                </a:solidFill>
                <a:latin typeface="Calibri" panose="020F0502020204030204" pitchFamily="34" charset="0"/>
                <a:cs typeface="Calibri" panose="020F0502020204030204" pitchFamily="34" charset="0"/>
              </a:rPr>
              <a:t>suatu</a:t>
            </a:r>
            <a:r>
              <a:rPr lang="en-GB" sz="2800" kern="0" dirty="0">
                <a:solidFill>
                  <a:srgbClr val="FF0000"/>
                </a:solidFill>
                <a:latin typeface="Calibri" panose="020F0502020204030204" pitchFamily="34" charset="0"/>
                <a:cs typeface="Calibri" panose="020F0502020204030204" pitchFamily="34" charset="0"/>
              </a:rPr>
              <a:t> </a:t>
            </a:r>
            <a:r>
              <a:rPr lang="en-GB" sz="2800" kern="0" dirty="0" err="1">
                <a:solidFill>
                  <a:srgbClr val="FF0000"/>
                </a:solidFill>
                <a:latin typeface="Calibri" panose="020F0502020204030204" pitchFamily="34" charset="0"/>
                <a:cs typeface="Calibri" panose="020F0502020204030204" pitchFamily="34" charset="0"/>
              </a:rPr>
              <a:t>aset</a:t>
            </a:r>
            <a:r>
              <a:rPr lang="en-GB" sz="2800" kern="0" dirty="0">
                <a:solidFill>
                  <a:srgbClr val="FF0000"/>
                </a:solidFill>
                <a:latin typeface="Calibri" panose="020F0502020204030204" pitchFamily="34" charset="0"/>
                <a:cs typeface="Calibri" panose="020F0502020204030204" pitchFamily="34" charset="0"/>
              </a:rPr>
              <a:t> </a:t>
            </a:r>
            <a:r>
              <a:rPr lang="en-GB" sz="2800" i="1" u="sng" kern="0" dirty="0" err="1">
                <a:solidFill>
                  <a:srgbClr val="FF0000"/>
                </a:solidFill>
                <a:latin typeface="Calibri" panose="020F0502020204030204" pitchFamily="34" charset="0"/>
                <a:cs typeface="Calibri" panose="020F0502020204030204" pitchFamily="34" charset="0"/>
              </a:rPr>
              <a:t>harus</a:t>
            </a:r>
            <a:r>
              <a:rPr lang="en-GB" sz="2800" i="1" u="sng" kern="0" dirty="0">
                <a:solidFill>
                  <a:srgbClr val="FF0000"/>
                </a:solidFill>
                <a:latin typeface="Calibri" panose="020F0502020204030204" pitchFamily="34" charset="0"/>
                <a:cs typeface="Calibri" panose="020F0502020204030204" pitchFamily="34" charset="0"/>
              </a:rPr>
              <a:t> di-review minimum </a:t>
            </a:r>
            <a:r>
              <a:rPr lang="en-GB" sz="2800" i="1" u="sng" kern="0" dirty="0" err="1">
                <a:solidFill>
                  <a:srgbClr val="FF0000"/>
                </a:solidFill>
                <a:latin typeface="Calibri" panose="020F0502020204030204" pitchFamily="34" charset="0"/>
                <a:cs typeface="Calibri" panose="020F0502020204030204" pitchFamily="34" charset="0"/>
              </a:rPr>
              <a:t>setiap</a:t>
            </a:r>
            <a:r>
              <a:rPr lang="en-GB" sz="2800" i="1" u="sng" kern="0" dirty="0">
                <a:solidFill>
                  <a:srgbClr val="FF0000"/>
                </a:solidFill>
                <a:latin typeface="Calibri" panose="020F0502020204030204" pitchFamily="34" charset="0"/>
                <a:cs typeface="Calibri" panose="020F0502020204030204" pitchFamily="34" charset="0"/>
              </a:rPr>
              <a:t> </a:t>
            </a:r>
            <a:r>
              <a:rPr lang="en-GB" sz="2800" i="1" u="sng" kern="0" dirty="0" err="1">
                <a:solidFill>
                  <a:srgbClr val="FF0000"/>
                </a:solidFill>
                <a:latin typeface="Calibri" panose="020F0502020204030204" pitchFamily="34" charset="0"/>
                <a:cs typeface="Calibri" panose="020F0502020204030204" pitchFamily="34" charset="0"/>
              </a:rPr>
              <a:t>akhir</a:t>
            </a:r>
            <a:r>
              <a:rPr lang="en-GB" sz="2800" i="1" u="sng" kern="0" dirty="0">
                <a:solidFill>
                  <a:srgbClr val="FF0000"/>
                </a:solidFill>
                <a:latin typeface="Calibri" panose="020F0502020204030204" pitchFamily="34" charset="0"/>
                <a:cs typeface="Calibri" panose="020F0502020204030204" pitchFamily="34" charset="0"/>
              </a:rPr>
              <a:t> </a:t>
            </a:r>
            <a:r>
              <a:rPr lang="en-GB" sz="2800" i="1" u="sng" kern="0" dirty="0" err="1">
                <a:solidFill>
                  <a:srgbClr val="FF0000"/>
                </a:solidFill>
                <a:latin typeface="Calibri" panose="020F0502020204030204" pitchFamily="34" charset="0"/>
                <a:cs typeface="Calibri" panose="020F0502020204030204" pitchFamily="34" charset="0"/>
              </a:rPr>
              <a:t>tahun</a:t>
            </a:r>
            <a:r>
              <a:rPr lang="en-GB" sz="2800" i="1" u="sng" kern="0" dirty="0">
                <a:solidFill>
                  <a:srgbClr val="FF0000"/>
                </a:solidFill>
                <a:latin typeface="Calibri" panose="020F0502020204030204" pitchFamily="34" charset="0"/>
                <a:cs typeface="Calibri" panose="020F0502020204030204" pitchFamily="34" charset="0"/>
              </a:rPr>
              <a:t> </a:t>
            </a:r>
            <a:r>
              <a:rPr lang="en-GB" sz="2800" i="1" u="sng" kern="0" dirty="0" err="1">
                <a:solidFill>
                  <a:srgbClr val="FF0000"/>
                </a:solidFill>
                <a:latin typeface="Calibri" panose="020F0502020204030204" pitchFamily="34" charset="0"/>
                <a:cs typeface="Calibri" panose="020F0502020204030204" pitchFamily="34" charset="0"/>
              </a:rPr>
              <a:t>buku</a:t>
            </a:r>
            <a:endParaRPr lang="en-GB" sz="2800" kern="0" dirty="0">
              <a:solidFill>
                <a:srgbClr val="FF0000"/>
              </a:solidFill>
              <a:latin typeface="Calibri" panose="020F0502020204030204" pitchFamily="34" charset="0"/>
              <a:cs typeface="Calibri" panose="020F0502020204030204" pitchFamily="34" charset="0"/>
            </a:endParaRPr>
          </a:p>
          <a:p>
            <a:pPr marL="631825" lvl="1" indent="-342900" algn="just" defTabSz="914400">
              <a:spcBef>
                <a:spcPct val="40000"/>
              </a:spcBef>
              <a:buFont typeface="Arial" panose="020B0604020202020204" pitchFamily="34" charset="0"/>
              <a:buChar char="•"/>
            </a:pPr>
            <a:r>
              <a:rPr lang="en-GB" sz="2400" kern="0" dirty="0" err="1">
                <a:latin typeface="Calibri" panose="020F0502020204030204" pitchFamily="34" charset="0"/>
                <a:cs typeface="Calibri" panose="020F0502020204030204" pitchFamily="34" charset="0"/>
              </a:rPr>
              <a:t>Jika</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hasil</a:t>
            </a:r>
            <a:r>
              <a:rPr lang="en-GB" sz="2400" kern="0" dirty="0">
                <a:latin typeface="Calibri" panose="020F0502020204030204" pitchFamily="34" charset="0"/>
                <a:cs typeface="Calibri" panose="020F0502020204030204" pitchFamily="34" charset="0"/>
              </a:rPr>
              <a:t> review </a:t>
            </a:r>
            <a:r>
              <a:rPr lang="en-GB" sz="2400" kern="0" dirty="0" err="1">
                <a:latin typeface="Calibri" panose="020F0502020204030204" pitchFamily="34" charset="0"/>
                <a:cs typeface="Calibri" panose="020F0502020204030204" pitchFamily="34" charset="0"/>
              </a:rPr>
              <a:t>berbeda</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dengan</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estimasi</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sebelumnya</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maka</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perbedaan</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tersebut</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harus</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diperlakukan</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sebagai</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perubahan</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estimasi</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akuntansi</a:t>
            </a:r>
            <a:r>
              <a:rPr lang="en-GB" sz="2400" kern="0" dirty="0">
                <a:latin typeface="Calibri" panose="020F0502020204030204" pitchFamily="34" charset="0"/>
                <a:cs typeface="Calibri" panose="020F0502020204030204" pitchFamily="34" charset="0"/>
              </a:rPr>
              <a:t>.</a:t>
            </a:r>
          </a:p>
          <a:p>
            <a:pPr marL="631825" lvl="1" indent="-342900" algn="just" defTabSz="914400">
              <a:spcBef>
                <a:spcPct val="40000"/>
              </a:spcBef>
              <a:buFont typeface="Arial" panose="020B0604020202020204" pitchFamily="34" charset="0"/>
              <a:buChar char="•"/>
            </a:pPr>
            <a:endParaRPr lang="en-GB" sz="2400" kern="0" dirty="0">
              <a:latin typeface="Calibri" panose="020F0502020204030204" pitchFamily="34" charset="0"/>
              <a:cs typeface="Calibri" panose="020F0502020204030204" pitchFamily="34" charset="0"/>
            </a:endParaRPr>
          </a:p>
        </p:txBody>
      </p:sp>
      <p:sp>
        <p:nvSpPr>
          <p:cNvPr id="9" name="Rectangle 3">
            <a:extLst>
              <a:ext uri="{FF2B5EF4-FFF2-40B4-BE49-F238E27FC236}">
                <a16:creationId xmlns:a16="http://schemas.microsoft.com/office/drawing/2014/main" id="{076092FA-A931-4408-AEC6-13DD019DFDE2}"/>
              </a:ext>
            </a:extLst>
          </p:cNvPr>
          <p:cNvSpPr txBox="1">
            <a:spLocks noChangeArrowheads="1"/>
          </p:cNvSpPr>
          <p:nvPr/>
        </p:nvSpPr>
        <p:spPr>
          <a:xfrm>
            <a:off x="1494959" y="1447800"/>
            <a:ext cx="9377921" cy="3581400"/>
          </a:xfr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457200" indent="-457200" defTabSz="914400">
              <a:spcBef>
                <a:spcPts val="1200"/>
              </a:spcBef>
              <a:buFont typeface="Arial" panose="020B0604020202020204" pitchFamily="34" charset="0"/>
              <a:buChar char="•"/>
              <a:defRPr/>
            </a:pPr>
            <a:r>
              <a:rPr lang="en-GB" sz="2800" kern="0" dirty="0" err="1">
                <a:latin typeface="Calibri" panose="020F0502020204030204" pitchFamily="34" charset="0"/>
                <a:cs typeface="Calibri" panose="020F0502020204030204" pitchFamily="34" charset="0"/>
              </a:rPr>
              <a:t>Metode</a:t>
            </a:r>
            <a:r>
              <a:rPr lang="en-GB" sz="2800" kern="0" dirty="0">
                <a:latin typeface="Calibri" panose="020F0502020204030204" pitchFamily="34" charset="0"/>
                <a:cs typeface="Calibri" panose="020F0502020204030204" pitchFamily="34" charset="0"/>
              </a:rPr>
              <a:t> </a:t>
            </a:r>
            <a:r>
              <a:rPr lang="en-GB" sz="2800" kern="0" dirty="0" err="1">
                <a:latin typeface="Calibri" panose="020F0502020204030204" pitchFamily="34" charset="0"/>
                <a:cs typeface="Calibri" panose="020F0502020204030204" pitchFamily="34" charset="0"/>
              </a:rPr>
              <a:t>penyusutan</a:t>
            </a:r>
            <a:r>
              <a:rPr lang="en-GB" sz="2800" kern="0" dirty="0">
                <a:latin typeface="Calibri" panose="020F0502020204030204" pitchFamily="34" charset="0"/>
                <a:cs typeface="Calibri" panose="020F0502020204030204" pitchFamily="34" charset="0"/>
              </a:rPr>
              <a:t> yang </a:t>
            </a:r>
            <a:r>
              <a:rPr lang="en-GB" sz="2800" kern="0" dirty="0" err="1">
                <a:latin typeface="Calibri" panose="020F0502020204030204" pitchFamily="34" charset="0"/>
                <a:cs typeface="Calibri" panose="020F0502020204030204" pitchFamily="34" charset="0"/>
              </a:rPr>
              <a:t>digunakan</a:t>
            </a:r>
            <a:r>
              <a:rPr lang="en-GB" sz="2800" kern="0" dirty="0">
                <a:latin typeface="Calibri" panose="020F0502020204030204" pitchFamily="34" charset="0"/>
                <a:cs typeface="Calibri" panose="020F0502020204030204" pitchFamily="34" charset="0"/>
              </a:rPr>
              <a:t>:</a:t>
            </a:r>
          </a:p>
          <a:p>
            <a:pPr marL="631825" lvl="1" indent="-342900" algn="just" defTabSz="914400">
              <a:spcBef>
                <a:spcPts val="1200"/>
              </a:spcBef>
              <a:buFont typeface="Arial" panose="020B0604020202020204" pitchFamily="34" charset="0"/>
              <a:buChar char="•"/>
              <a:defRPr/>
            </a:pPr>
            <a:r>
              <a:rPr lang="en-GB" sz="2400" kern="0" dirty="0" err="1">
                <a:latin typeface="Calibri" panose="020F0502020204030204" pitchFamily="34" charset="0"/>
                <a:cs typeface="Calibri" panose="020F0502020204030204" pitchFamily="34" charset="0"/>
              </a:rPr>
              <a:t>Harus</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mencerminkan</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ekspektasi</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pola</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konsumsi</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manfaat</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ekonomis</a:t>
            </a:r>
            <a:r>
              <a:rPr lang="en-GB" sz="2400" kern="0" dirty="0">
                <a:latin typeface="Calibri" panose="020F0502020204030204" pitchFamily="34" charset="0"/>
                <a:cs typeface="Calibri" panose="020F0502020204030204" pitchFamily="34" charset="0"/>
              </a:rPr>
              <a:t> masa </a:t>
            </a:r>
            <a:r>
              <a:rPr lang="en-GB" sz="2400" kern="0" dirty="0" err="1">
                <a:latin typeface="Calibri" panose="020F0502020204030204" pitchFamily="34" charset="0"/>
                <a:cs typeface="Calibri" panose="020F0502020204030204" pitchFamily="34" charset="0"/>
              </a:rPr>
              <a:t>depan</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atas</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aset</a:t>
            </a:r>
            <a:r>
              <a:rPr lang="en-GB" sz="2400" kern="0" dirty="0">
                <a:latin typeface="Calibri" panose="020F0502020204030204" pitchFamily="34" charset="0"/>
                <a:cs typeface="Calibri" panose="020F0502020204030204" pitchFamily="34" charset="0"/>
              </a:rPr>
              <a:t> oleh </a:t>
            </a:r>
            <a:r>
              <a:rPr lang="en-GB" sz="2800" kern="0" dirty="0" err="1">
                <a:latin typeface="Calibri" panose="020F0502020204030204" pitchFamily="34" charset="0"/>
                <a:cs typeface="Calibri" panose="020F0502020204030204" pitchFamily="34" charset="0"/>
              </a:rPr>
              <a:t>entitas</a:t>
            </a:r>
            <a:r>
              <a:rPr lang="en-GB" sz="2400" kern="0" dirty="0">
                <a:latin typeface="Calibri" panose="020F0502020204030204" pitchFamily="34" charset="0"/>
                <a:cs typeface="Calibri" panose="020F0502020204030204" pitchFamily="34" charset="0"/>
              </a:rPr>
              <a:t>.</a:t>
            </a:r>
          </a:p>
          <a:p>
            <a:pPr marL="631825" lvl="1" indent="-342900" algn="just" defTabSz="914400">
              <a:spcBef>
                <a:spcPts val="1200"/>
              </a:spcBef>
              <a:buFont typeface="Arial" panose="020B0604020202020204" pitchFamily="34" charset="0"/>
              <a:buChar char="•"/>
              <a:defRPr/>
            </a:pPr>
            <a:r>
              <a:rPr lang="en-GB" sz="2400" kern="0" dirty="0" err="1">
                <a:latin typeface="Calibri" panose="020F0502020204030204" pitchFamily="34" charset="0"/>
                <a:cs typeface="Calibri" panose="020F0502020204030204" pitchFamily="34" charset="0"/>
              </a:rPr>
              <a:t>Harus</a:t>
            </a:r>
            <a:r>
              <a:rPr lang="en-GB" sz="2400" kern="0" dirty="0">
                <a:latin typeface="Calibri" panose="020F0502020204030204" pitchFamily="34" charset="0"/>
                <a:cs typeface="Calibri" panose="020F0502020204030204" pitchFamily="34" charset="0"/>
              </a:rPr>
              <a:t> di-review minimum </a:t>
            </a:r>
            <a:r>
              <a:rPr lang="en-GB" sz="2400" kern="0" dirty="0" err="1">
                <a:latin typeface="Calibri" panose="020F0502020204030204" pitchFamily="34" charset="0"/>
                <a:cs typeface="Calibri" panose="020F0502020204030204" pitchFamily="34" charset="0"/>
              </a:rPr>
              <a:t>setiap</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akhir</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tahun</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buku</a:t>
            </a:r>
            <a:r>
              <a:rPr lang="en-GB" sz="2400" kern="0" dirty="0">
                <a:latin typeface="Calibri" panose="020F0502020204030204" pitchFamily="34" charset="0"/>
                <a:cs typeface="Calibri" panose="020F0502020204030204" pitchFamily="34" charset="0"/>
              </a:rPr>
              <a:t>, dan</a:t>
            </a:r>
          </a:p>
          <a:p>
            <a:pPr marL="631825" lvl="1" indent="-342900" algn="just" defTabSz="914400">
              <a:spcBef>
                <a:spcPts val="1200"/>
              </a:spcBef>
              <a:buFont typeface="Arial" panose="020B0604020202020204" pitchFamily="34" charset="0"/>
              <a:buChar char="•"/>
              <a:defRPr/>
            </a:pPr>
            <a:r>
              <a:rPr lang="en-GB" sz="2400" kern="0" dirty="0" err="1">
                <a:latin typeface="Calibri" panose="020F0502020204030204" pitchFamily="34" charset="0"/>
                <a:cs typeface="Calibri" panose="020F0502020204030204" pitchFamily="34" charset="0"/>
              </a:rPr>
              <a:t>Perubahan</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metode</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diperlakukan</a:t>
            </a:r>
            <a:r>
              <a:rPr lang="en-GB" sz="2400" kern="0" dirty="0">
                <a:latin typeface="Calibri" panose="020F0502020204030204" pitchFamily="34" charset="0"/>
                <a:cs typeface="Calibri" panose="020F0502020204030204" pitchFamily="34" charset="0"/>
              </a:rPr>
              <a:t> </a:t>
            </a:r>
            <a:r>
              <a:rPr lang="en-GB" sz="2400" kern="0" dirty="0" err="1">
                <a:latin typeface="Calibri" panose="020F0502020204030204" pitchFamily="34" charset="0"/>
                <a:cs typeface="Calibri" panose="020F0502020204030204" pitchFamily="34" charset="0"/>
              </a:rPr>
              <a:t>sebagai</a:t>
            </a:r>
            <a:r>
              <a:rPr lang="en-GB" sz="2400" kern="0" dirty="0">
                <a:latin typeface="Calibri" panose="020F0502020204030204" pitchFamily="34" charset="0"/>
                <a:cs typeface="Calibri" panose="020F0502020204030204" pitchFamily="34" charset="0"/>
              </a:rPr>
              <a:t> </a:t>
            </a:r>
            <a:r>
              <a:rPr lang="en-GB" sz="2400" u="sng" kern="0" dirty="0" err="1">
                <a:solidFill>
                  <a:schemeClr val="accent6"/>
                </a:solidFill>
                <a:latin typeface="Calibri" panose="020F0502020204030204" pitchFamily="34" charset="0"/>
                <a:cs typeface="Calibri" panose="020F0502020204030204" pitchFamily="34" charset="0"/>
              </a:rPr>
              <a:t>perubahan</a:t>
            </a:r>
            <a:r>
              <a:rPr lang="en-GB" sz="2400" u="sng" kern="0" dirty="0">
                <a:solidFill>
                  <a:schemeClr val="accent6"/>
                </a:solidFill>
                <a:latin typeface="Calibri" panose="020F0502020204030204" pitchFamily="34" charset="0"/>
                <a:cs typeface="Calibri" panose="020F0502020204030204" pitchFamily="34" charset="0"/>
              </a:rPr>
              <a:t> </a:t>
            </a:r>
            <a:r>
              <a:rPr lang="en-GB" sz="2400" u="sng" kern="0" dirty="0" err="1">
                <a:solidFill>
                  <a:schemeClr val="accent6"/>
                </a:solidFill>
                <a:latin typeface="Calibri" panose="020F0502020204030204" pitchFamily="34" charset="0"/>
                <a:cs typeface="Calibri" panose="020F0502020204030204" pitchFamily="34" charset="0"/>
              </a:rPr>
              <a:t>estimasi</a:t>
            </a:r>
            <a:r>
              <a:rPr lang="en-GB" sz="2400" kern="0" dirty="0">
                <a:latin typeface="Calibri" panose="020F0502020204030204" pitchFamily="34" charset="0"/>
                <a:cs typeface="Calibri" panose="020F0502020204030204" pitchFamily="34" charset="0"/>
              </a:rPr>
              <a:t>.</a:t>
            </a:r>
          </a:p>
        </p:txBody>
      </p:sp>
      <p:sp>
        <p:nvSpPr>
          <p:cNvPr id="5" name="Slide Number Placeholder 1">
            <a:extLst>
              <a:ext uri="{FF2B5EF4-FFF2-40B4-BE49-F238E27FC236}">
                <a16:creationId xmlns:a16="http://schemas.microsoft.com/office/drawing/2014/main" id="{014DFEA7-3B27-4602-813F-F32BB2081A44}"/>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38</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
        <p:nvSpPr>
          <p:cNvPr id="8" name="Rectangle 2">
            <a:extLst>
              <a:ext uri="{FF2B5EF4-FFF2-40B4-BE49-F238E27FC236}">
                <a16:creationId xmlns:a16="http://schemas.microsoft.com/office/drawing/2014/main" id="{6288F9F8-124E-ED44-B8E0-EE8728AFD317}"/>
              </a:ext>
            </a:extLst>
          </p:cNvPr>
          <p:cNvSpPr txBox="1">
            <a:spLocks noChangeArrowheads="1"/>
          </p:cNvSpPr>
          <p:nvPr/>
        </p:nvSpPr>
        <p:spPr>
          <a:xfrm>
            <a:off x="3619500" y="476820"/>
            <a:ext cx="4953000" cy="5476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ctr" defTabSz="914400"/>
            <a:r>
              <a:rPr lang="en-US" sz="4000" b="1" kern="0" dirty="0" err="1"/>
              <a:t>Penyusutan</a:t>
            </a:r>
            <a:endParaRPr lang="en-US" sz="4000" b="1" kern="0" dirty="0"/>
          </a:p>
        </p:txBody>
      </p:sp>
    </p:spTree>
    <p:extLst>
      <p:ext uri="{BB962C8B-B14F-4D97-AF65-F5344CB8AC3E}">
        <p14:creationId xmlns:p14="http://schemas.microsoft.com/office/powerpoint/2010/main" val="38266623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A339B701-8F9E-4F0B-96DC-36DE50955FC0}"/>
              </a:ext>
            </a:extLst>
          </p:cNvPr>
          <p:cNvSpPr txBox="1">
            <a:spLocks noChangeArrowheads="1"/>
          </p:cNvSpPr>
          <p:nvPr/>
        </p:nvSpPr>
        <p:spPr>
          <a:xfrm>
            <a:off x="1219200" y="1316821"/>
            <a:ext cx="7391400" cy="4833958"/>
          </a:xfrm>
          <a:noFill/>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42900" indent="-342900" algn="just" defTabSz="914400">
              <a:spcBef>
                <a:spcPct val="30000"/>
              </a:spcBef>
              <a:buFont typeface="Arial" panose="020B0604020202020204" pitchFamily="34" charset="0"/>
              <a:buChar char="•"/>
            </a:pPr>
            <a:r>
              <a:rPr lang="en-GB" sz="1800" i="1" u="sng" kern="0" dirty="0" err="1">
                <a:solidFill>
                  <a:srgbClr val="FF0000"/>
                </a:solidFill>
                <a:latin typeface="Calibri" panose="020F0502020204030204" pitchFamily="34" charset="0"/>
                <a:cs typeface="Calibri" panose="020F0502020204030204" pitchFamily="34" charset="0"/>
              </a:rPr>
              <a:t>Setiap</a:t>
            </a:r>
            <a:r>
              <a:rPr lang="en-GB" sz="1800" i="1" u="sng" kern="0" dirty="0">
                <a:solidFill>
                  <a:srgbClr val="FF0000"/>
                </a:solidFill>
                <a:latin typeface="Calibri" panose="020F0502020204030204" pitchFamily="34" charset="0"/>
                <a:cs typeface="Calibri" panose="020F0502020204030204" pitchFamily="34" charset="0"/>
              </a:rPr>
              <a:t> </a:t>
            </a:r>
            <a:r>
              <a:rPr lang="en-GB" sz="1800" i="1" u="sng" kern="0" dirty="0" err="1">
                <a:solidFill>
                  <a:srgbClr val="FF0000"/>
                </a:solidFill>
                <a:latin typeface="Calibri" panose="020F0502020204030204" pitchFamily="34" charset="0"/>
                <a:cs typeface="Calibri" panose="020F0502020204030204" pitchFamily="34" charset="0"/>
              </a:rPr>
              <a:t>bagian</a:t>
            </a:r>
            <a:r>
              <a:rPr lang="en-GB" sz="1800" i="1" u="sng" kern="0" dirty="0">
                <a:solidFill>
                  <a:srgbClr val="FF0000"/>
                </a:solidFill>
                <a:latin typeface="Calibri" panose="020F0502020204030204" pitchFamily="34" charset="0"/>
                <a:cs typeface="Calibri" panose="020F0502020204030204" pitchFamily="34" charset="0"/>
              </a:rPr>
              <a:t> </a:t>
            </a:r>
            <a:r>
              <a:rPr lang="en-GB" sz="1800" kern="0" dirty="0">
                <a:solidFill>
                  <a:srgbClr val="FF0000"/>
                </a:solidFill>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aset</a:t>
            </a:r>
            <a:r>
              <a:rPr lang="en-GB" sz="1800" kern="0" dirty="0">
                <a:solidFill>
                  <a:schemeClr val="accent2"/>
                </a:solidFill>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tetap</a:t>
            </a:r>
            <a:r>
              <a:rPr lang="en-GB" sz="1800" kern="0" dirty="0">
                <a:latin typeface="Calibri" panose="020F0502020204030204" pitchFamily="34" charset="0"/>
                <a:cs typeface="Calibri" panose="020F0502020204030204" pitchFamily="34" charset="0"/>
              </a:rPr>
              <a:t> yang </a:t>
            </a:r>
            <a:r>
              <a:rPr lang="en-GB" sz="1800" kern="0" dirty="0" err="1">
                <a:latin typeface="Calibri" panose="020F0502020204030204" pitchFamily="34" charset="0"/>
                <a:cs typeface="Calibri" panose="020F0502020204030204" pitchFamily="34" charset="0"/>
              </a:rPr>
              <a:t>memiliki</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biaya</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perolehan</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cukup</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signifikan</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terhadap</a:t>
            </a:r>
            <a:r>
              <a:rPr lang="en-GB" sz="1800" kern="0" dirty="0">
                <a:latin typeface="Calibri" panose="020F0502020204030204" pitchFamily="34" charset="0"/>
                <a:cs typeface="Calibri" panose="020F0502020204030204" pitchFamily="34" charset="0"/>
              </a:rPr>
              <a:t> total </a:t>
            </a:r>
            <a:r>
              <a:rPr lang="en-GB" sz="1800" kern="0" dirty="0" err="1">
                <a:latin typeface="Calibri" panose="020F0502020204030204" pitchFamily="34" charset="0"/>
                <a:cs typeface="Calibri" panose="020F0502020204030204" pitchFamily="34" charset="0"/>
              </a:rPr>
              <a:t>biaya</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perolehan</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seluruh</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aset</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harus</a:t>
            </a:r>
            <a:r>
              <a:rPr lang="en-GB" sz="1800" kern="0" dirty="0">
                <a:latin typeface="Calibri" panose="020F0502020204030204" pitchFamily="34" charset="0"/>
                <a:cs typeface="Calibri" panose="020F0502020204030204" pitchFamily="34" charset="0"/>
              </a:rPr>
              <a:t> </a:t>
            </a:r>
            <a:r>
              <a:rPr lang="en-GB" sz="1800" i="1" u="sng" kern="0" dirty="0" err="1">
                <a:solidFill>
                  <a:srgbClr val="FF0000"/>
                </a:solidFill>
                <a:latin typeface="Calibri" panose="020F0502020204030204" pitchFamily="34" charset="0"/>
                <a:cs typeface="Calibri" panose="020F0502020204030204" pitchFamily="34" charset="0"/>
              </a:rPr>
              <a:t>disusutkan</a:t>
            </a:r>
            <a:r>
              <a:rPr lang="en-GB" sz="1800" i="1" u="sng" kern="0" dirty="0">
                <a:solidFill>
                  <a:srgbClr val="FF0000"/>
                </a:solidFill>
                <a:latin typeface="Calibri" panose="020F0502020204030204" pitchFamily="34" charset="0"/>
                <a:cs typeface="Calibri" panose="020F0502020204030204" pitchFamily="34" charset="0"/>
              </a:rPr>
              <a:t> </a:t>
            </a:r>
            <a:r>
              <a:rPr lang="en-GB" sz="1800" i="1" u="sng" kern="0" dirty="0" err="1">
                <a:solidFill>
                  <a:srgbClr val="FF0000"/>
                </a:solidFill>
                <a:latin typeface="Calibri" panose="020F0502020204030204" pitchFamily="34" charset="0"/>
                <a:cs typeface="Calibri" panose="020F0502020204030204" pitchFamily="34" charset="0"/>
              </a:rPr>
              <a:t>secara</a:t>
            </a:r>
            <a:r>
              <a:rPr lang="en-GB" sz="1800" i="1" u="sng" kern="0" dirty="0">
                <a:solidFill>
                  <a:srgbClr val="FF0000"/>
                </a:solidFill>
                <a:latin typeface="Calibri" panose="020F0502020204030204" pitchFamily="34" charset="0"/>
                <a:cs typeface="Calibri" panose="020F0502020204030204" pitchFamily="34" charset="0"/>
              </a:rPr>
              <a:t> </a:t>
            </a:r>
            <a:r>
              <a:rPr lang="en-GB" sz="1800" i="1" u="sng" kern="0" dirty="0" err="1">
                <a:solidFill>
                  <a:srgbClr val="FF0000"/>
                </a:solidFill>
                <a:latin typeface="Calibri" panose="020F0502020204030204" pitchFamily="34" charset="0"/>
                <a:cs typeface="Calibri" panose="020F0502020204030204" pitchFamily="34" charset="0"/>
              </a:rPr>
              <a:t>terpisah</a:t>
            </a:r>
            <a:r>
              <a:rPr lang="en-GB" sz="1800" i="1" u="sng" kern="0" dirty="0">
                <a:solidFill>
                  <a:srgbClr val="FF0000"/>
                </a:solidFill>
                <a:latin typeface="Calibri" panose="020F0502020204030204" pitchFamily="34" charset="0"/>
                <a:cs typeface="Calibri" panose="020F0502020204030204" pitchFamily="34" charset="0"/>
              </a:rPr>
              <a:t>.</a:t>
            </a:r>
            <a:endParaRPr lang="en-GB" sz="1800" kern="0" dirty="0">
              <a:solidFill>
                <a:srgbClr val="FF0000"/>
              </a:solidFill>
              <a:latin typeface="Calibri" panose="020F0502020204030204" pitchFamily="34" charset="0"/>
              <a:cs typeface="Calibri" panose="020F0502020204030204" pitchFamily="34" charset="0"/>
            </a:endParaRPr>
          </a:p>
          <a:p>
            <a:pPr marL="288925" lvl="1" algn="just" defTabSz="914400">
              <a:spcBef>
                <a:spcPct val="30000"/>
              </a:spcBef>
            </a:pPr>
            <a:r>
              <a:rPr lang="en-GB" sz="1800" kern="0" dirty="0" err="1">
                <a:latin typeface="Calibri" panose="020F0502020204030204" pitchFamily="34" charset="0"/>
                <a:cs typeface="Calibri" panose="020F0502020204030204" pitchFamily="34" charset="0"/>
              </a:rPr>
              <a:t>Contoh</a:t>
            </a:r>
            <a:r>
              <a:rPr lang="en-GB" sz="1800" kern="0" dirty="0">
                <a:latin typeface="Calibri" panose="020F0502020204030204" pitchFamily="34" charset="0"/>
                <a:cs typeface="Calibri" panose="020F0502020204030204" pitchFamily="34" charset="0"/>
              </a:rPr>
              <a:t> : </a:t>
            </a:r>
            <a:r>
              <a:rPr lang="en-GB" sz="1800" kern="0" dirty="0" err="1">
                <a:latin typeface="Calibri" panose="020F0502020204030204" pitchFamily="34" charset="0"/>
                <a:cs typeface="Calibri" panose="020F0502020204030204" pitchFamily="34" charset="0"/>
              </a:rPr>
              <a:t>rangka</a:t>
            </a:r>
            <a:r>
              <a:rPr lang="en-GB" sz="1800" kern="0" dirty="0">
                <a:latin typeface="Calibri" panose="020F0502020204030204" pitchFamily="34" charset="0"/>
                <a:cs typeface="Calibri" panose="020F0502020204030204" pitchFamily="34" charset="0"/>
              </a:rPr>
              <a:t> dan </a:t>
            </a:r>
            <a:r>
              <a:rPr lang="en-GB" sz="1800" kern="0" dirty="0" err="1">
                <a:latin typeface="Calibri" panose="020F0502020204030204" pitchFamily="34" charset="0"/>
                <a:cs typeface="Calibri" panose="020F0502020204030204" pitchFamily="34" charset="0"/>
              </a:rPr>
              <a:t>mesin</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pesawat</a:t>
            </a:r>
            <a:endParaRPr lang="en-GB" sz="1800" kern="0" dirty="0">
              <a:latin typeface="Calibri" panose="020F0502020204030204" pitchFamily="34" charset="0"/>
              <a:cs typeface="Calibri" panose="020F0502020204030204" pitchFamily="34" charset="0"/>
            </a:endParaRPr>
          </a:p>
          <a:p>
            <a:pPr marL="342900" indent="-342900" algn="just" defTabSz="914400">
              <a:spcBef>
                <a:spcPct val="30000"/>
              </a:spcBef>
              <a:buFont typeface="Arial" panose="020B0604020202020204" pitchFamily="34" charset="0"/>
              <a:buChar char="•"/>
            </a:pPr>
            <a:r>
              <a:rPr lang="en-GB" sz="1800" kern="0" dirty="0">
                <a:latin typeface="Calibri" panose="020F0502020204030204" pitchFamily="34" charset="0"/>
                <a:cs typeface="Calibri" panose="020F0502020204030204" pitchFamily="34" charset="0"/>
              </a:rPr>
              <a:t>Beban </a:t>
            </a:r>
            <a:r>
              <a:rPr lang="en-GB" sz="1800" kern="0" dirty="0" err="1">
                <a:latin typeface="Calibri" panose="020F0502020204030204" pitchFamily="34" charset="0"/>
                <a:cs typeface="Calibri" panose="020F0502020204030204" pitchFamily="34" charset="0"/>
              </a:rPr>
              <a:t>penyusutan</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untuk</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setiap</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periode</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harus</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diakui</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dalam</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laporan</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laba</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rugi</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kecuali</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jika</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beban</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tersebut</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dimasukkan</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dalam</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jumlah</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tercatat</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aset</a:t>
            </a:r>
            <a:r>
              <a:rPr lang="en-GB" sz="1800" kern="0" dirty="0">
                <a:latin typeface="Calibri" panose="020F0502020204030204" pitchFamily="34" charset="0"/>
                <a:cs typeface="Calibri" panose="020F0502020204030204" pitchFamily="34" charset="0"/>
              </a:rPr>
              <a:t> lain. </a:t>
            </a:r>
          </a:p>
          <a:p>
            <a:pPr marL="361950" indent="-361950" algn="just">
              <a:buFont typeface="Wingdings" pitchFamily="2" charset="2"/>
              <a:buChar char="§"/>
              <a:defRPr/>
            </a:pPr>
            <a:r>
              <a:rPr lang="en-GB" sz="1800" kern="0" dirty="0" err="1">
                <a:latin typeface="Calibri" panose="020F0502020204030204" pitchFamily="34" charset="0"/>
                <a:cs typeface="Calibri" panose="020F0502020204030204" pitchFamily="34" charset="0"/>
              </a:rPr>
              <a:t>Penyusutan</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aset</a:t>
            </a:r>
            <a:r>
              <a:rPr lang="en-GB" sz="1800" kern="0" dirty="0">
                <a:latin typeface="Calibri" panose="020F0502020204030204" pitchFamily="34" charset="0"/>
                <a:cs typeface="Calibri" panose="020F0502020204030204" pitchFamily="34" charset="0"/>
              </a:rPr>
              <a:t> </a:t>
            </a:r>
            <a:r>
              <a:rPr lang="en-GB" sz="1800" u="sng" kern="0" dirty="0" err="1">
                <a:latin typeface="Calibri" panose="020F0502020204030204" pitchFamily="34" charset="0"/>
                <a:cs typeface="Calibri" panose="020F0502020204030204" pitchFamily="34" charset="0"/>
              </a:rPr>
              <a:t>dimulai</a:t>
            </a:r>
            <a:r>
              <a:rPr lang="en-GB" sz="1800" kern="0" dirty="0">
                <a:latin typeface="Calibri" panose="020F0502020204030204" pitchFamily="34" charset="0"/>
                <a:cs typeface="Calibri" panose="020F0502020204030204" pitchFamily="34" charset="0"/>
              </a:rPr>
              <a:t> pada </a:t>
            </a:r>
            <a:r>
              <a:rPr lang="en-GB" sz="1800" kern="0" dirty="0" err="1">
                <a:latin typeface="Calibri" panose="020F0502020204030204" pitchFamily="34" charset="0"/>
                <a:cs typeface="Calibri" panose="020F0502020204030204" pitchFamily="34" charset="0"/>
              </a:rPr>
              <a:t>saat</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aset</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tersebut</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siap</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digunakan</a:t>
            </a:r>
            <a:endParaRPr lang="en-GB" sz="1800" kern="0" dirty="0">
              <a:latin typeface="Calibri" panose="020F0502020204030204" pitchFamily="34" charset="0"/>
              <a:cs typeface="Calibri" panose="020F0502020204030204" pitchFamily="34" charset="0"/>
            </a:endParaRPr>
          </a:p>
          <a:p>
            <a:pPr marL="723900" lvl="1" indent="-361950" algn="just">
              <a:buFontTx/>
              <a:buChar char="–"/>
              <a:defRPr/>
            </a:pPr>
            <a:r>
              <a:rPr lang="en-GB" sz="1800" kern="0" dirty="0">
                <a:latin typeface="Calibri" panose="020F0502020204030204" pitchFamily="34" charset="0"/>
                <a:cs typeface="Calibri" panose="020F0502020204030204" pitchFamily="34" charset="0"/>
              </a:rPr>
              <a:t>Pada </a:t>
            </a:r>
            <a:r>
              <a:rPr lang="en-GB" sz="1800" kern="0" dirty="0" err="1">
                <a:latin typeface="Calibri" panose="020F0502020204030204" pitchFamily="34" charset="0"/>
                <a:cs typeface="Calibri" panose="020F0502020204030204" pitchFamily="34" charset="0"/>
              </a:rPr>
              <a:t>saat</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aset</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berada</a:t>
            </a:r>
            <a:r>
              <a:rPr lang="en-GB" sz="1800" kern="0" dirty="0">
                <a:latin typeface="Calibri" panose="020F0502020204030204" pitchFamily="34" charset="0"/>
                <a:cs typeface="Calibri" panose="020F0502020204030204" pitchFamily="34" charset="0"/>
              </a:rPr>
              <a:t> di </a:t>
            </a:r>
            <a:r>
              <a:rPr lang="en-GB" sz="1800" kern="0" dirty="0" err="1">
                <a:latin typeface="Calibri" panose="020F0502020204030204" pitchFamily="34" charset="0"/>
                <a:cs typeface="Calibri" panose="020F0502020204030204" pitchFamily="34" charset="0"/>
              </a:rPr>
              <a:t>lokasi</a:t>
            </a:r>
            <a:r>
              <a:rPr lang="en-GB" sz="1800" kern="0" dirty="0">
                <a:latin typeface="Calibri" panose="020F0502020204030204" pitchFamily="34" charset="0"/>
                <a:cs typeface="Calibri" panose="020F0502020204030204" pitchFamily="34" charset="0"/>
              </a:rPr>
              <a:t> dan </a:t>
            </a:r>
            <a:r>
              <a:rPr lang="en-GB" sz="1800" kern="0" dirty="0" err="1">
                <a:latin typeface="Calibri" panose="020F0502020204030204" pitchFamily="34" charset="0"/>
                <a:cs typeface="Calibri" panose="020F0502020204030204" pitchFamily="34" charset="0"/>
              </a:rPr>
              <a:t>kondisi</a:t>
            </a:r>
            <a:r>
              <a:rPr lang="en-GB" sz="1800" kern="0" dirty="0">
                <a:latin typeface="Calibri" panose="020F0502020204030204" pitchFamily="34" charset="0"/>
                <a:cs typeface="Calibri" panose="020F0502020204030204" pitchFamily="34" charset="0"/>
              </a:rPr>
              <a:t> yang </a:t>
            </a:r>
            <a:r>
              <a:rPr lang="en-GB" sz="1800" kern="0" dirty="0" err="1">
                <a:latin typeface="Calibri" panose="020F0502020204030204" pitchFamily="34" charset="0"/>
                <a:cs typeface="Calibri" panose="020F0502020204030204" pitchFamily="34" charset="0"/>
              </a:rPr>
              <a:t>diinginkan</a:t>
            </a:r>
            <a:r>
              <a:rPr lang="en-GB" sz="1800" kern="0" dirty="0">
                <a:latin typeface="Calibri" panose="020F0502020204030204" pitchFamily="34" charset="0"/>
                <a:cs typeface="Calibri" panose="020F0502020204030204" pitchFamily="34" charset="0"/>
              </a:rPr>
              <a:t> agar </a:t>
            </a:r>
            <a:r>
              <a:rPr lang="en-GB" sz="1800" kern="0" dirty="0" err="1">
                <a:latin typeface="Calibri" panose="020F0502020204030204" pitchFamily="34" charset="0"/>
                <a:cs typeface="Calibri" panose="020F0502020204030204" pitchFamily="34" charset="0"/>
              </a:rPr>
              <a:t>aset</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siap</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digunakan</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sesuai</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dengan</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keinginan</a:t>
            </a:r>
            <a:r>
              <a:rPr lang="en-GB" sz="1800" kern="0" dirty="0">
                <a:latin typeface="Calibri" panose="020F0502020204030204" pitchFamily="34" charset="0"/>
                <a:cs typeface="Calibri" panose="020F0502020204030204" pitchFamily="34" charset="0"/>
              </a:rPr>
              <a:t> dan </a:t>
            </a:r>
            <a:r>
              <a:rPr lang="en-GB" sz="1800" kern="0" dirty="0" err="1">
                <a:latin typeface="Calibri" panose="020F0502020204030204" pitchFamily="34" charset="0"/>
                <a:cs typeface="Calibri" panose="020F0502020204030204" pitchFamily="34" charset="0"/>
              </a:rPr>
              <a:t>maksud</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manajemen</a:t>
            </a:r>
            <a:r>
              <a:rPr lang="en-GB" sz="1800" kern="0" dirty="0">
                <a:latin typeface="Calibri" panose="020F0502020204030204" pitchFamily="34" charset="0"/>
                <a:cs typeface="Calibri" panose="020F0502020204030204" pitchFamily="34" charset="0"/>
              </a:rPr>
              <a:t>.</a:t>
            </a:r>
          </a:p>
          <a:p>
            <a:pPr marL="361950" indent="-361950" algn="just">
              <a:spcBef>
                <a:spcPts val="900"/>
              </a:spcBef>
              <a:buFont typeface="Wingdings" pitchFamily="2" charset="2"/>
              <a:buChar char="§"/>
              <a:defRPr/>
            </a:pPr>
            <a:r>
              <a:rPr lang="en-GB" sz="1800" kern="0" dirty="0" err="1">
                <a:latin typeface="Calibri" panose="020F0502020204030204" pitchFamily="34" charset="0"/>
                <a:cs typeface="Calibri" panose="020F0502020204030204" pitchFamily="34" charset="0"/>
              </a:rPr>
              <a:t>Penyusutan</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aset</a:t>
            </a:r>
            <a:r>
              <a:rPr lang="en-GB" sz="1800" kern="0" dirty="0">
                <a:latin typeface="Calibri" panose="020F0502020204030204" pitchFamily="34" charset="0"/>
                <a:cs typeface="Calibri" panose="020F0502020204030204" pitchFamily="34" charset="0"/>
              </a:rPr>
              <a:t> </a:t>
            </a:r>
            <a:r>
              <a:rPr lang="en-GB" sz="1800" u="sng" kern="0" dirty="0" err="1">
                <a:latin typeface="Calibri" panose="020F0502020204030204" pitchFamily="34" charset="0"/>
                <a:cs typeface="Calibri" panose="020F0502020204030204" pitchFamily="34" charset="0"/>
              </a:rPr>
              <a:t>dihentikan</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lebih</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awal</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ketika</a:t>
            </a:r>
            <a:r>
              <a:rPr lang="en-GB" sz="1800" kern="0" dirty="0">
                <a:latin typeface="Calibri" panose="020F0502020204030204" pitchFamily="34" charset="0"/>
                <a:cs typeface="Calibri" panose="020F0502020204030204" pitchFamily="34" charset="0"/>
              </a:rPr>
              <a:t>:</a:t>
            </a:r>
          </a:p>
          <a:p>
            <a:pPr marL="723900" lvl="1" indent="-361950" algn="just">
              <a:buFontTx/>
              <a:buChar char="–"/>
              <a:defRPr/>
            </a:pPr>
            <a:r>
              <a:rPr lang="en-GB" sz="1800" kern="0" dirty="0" err="1">
                <a:latin typeface="Calibri" panose="020F0502020204030204" pitchFamily="34" charset="0"/>
                <a:cs typeface="Calibri" panose="020F0502020204030204" pitchFamily="34" charset="0"/>
              </a:rPr>
              <a:t>Diklasifikasikan</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sebagai</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aset</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dimiliki</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untuk</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dijual</a:t>
            </a:r>
            <a:r>
              <a:rPr lang="en-GB" sz="1800" kern="0" dirty="0">
                <a:latin typeface="Calibri" panose="020F0502020204030204" pitchFamily="34" charset="0"/>
                <a:cs typeface="Calibri" panose="020F0502020204030204" pitchFamily="34" charset="0"/>
              </a:rPr>
              <a:t>; dan</a:t>
            </a:r>
          </a:p>
          <a:p>
            <a:pPr marL="723900" lvl="1" indent="-361950" algn="just">
              <a:buFontTx/>
              <a:buChar char="–"/>
              <a:defRPr/>
            </a:pPr>
            <a:r>
              <a:rPr lang="en-GB" sz="1800" kern="0" dirty="0" err="1">
                <a:latin typeface="Calibri" panose="020F0502020204030204" pitchFamily="34" charset="0"/>
                <a:cs typeface="Calibri" panose="020F0502020204030204" pitchFamily="34" charset="0"/>
              </a:rPr>
              <a:t>Aset</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dihentikan</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pengakuannya</a:t>
            </a:r>
            <a:r>
              <a:rPr lang="en-GB" sz="1800" kern="0" dirty="0">
                <a:latin typeface="Calibri" panose="020F0502020204030204" pitchFamily="34" charset="0"/>
                <a:cs typeface="Calibri" panose="020F0502020204030204" pitchFamily="34" charset="0"/>
              </a:rPr>
              <a:t>.</a:t>
            </a:r>
          </a:p>
          <a:p>
            <a:pPr marL="361950" indent="-361950" algn="just">
              <a:spcBef>
                <a:spcPts val="900"/>
              </a:spcBef>
              <a:buFont typeface="Wingdings" pitchFamily="2" charset="2"/>
              <a:buChar char="§"/>
              <a:defRPr/>
            </a:pPr>
            <a:r>
              <a:rPr lang="en-GB" sz="1800" kern="0" dirty="0">
                <a:latin typeface="Calibri" panose="020F0502020204030204" pitchFamily="34" charset="0"/>
                <a:cs typeface="Calibri" panose="020F0502020204030204" pitchFamily="34" charset="0"/>
              </a:rPr>
              <a:t>Tanah dan </a:t>
            </a:r>
            <a:r>
              <a:rPr lang="en-GB" sz="1800" kern="0" dirty="0" err="1">
                <a:latin typeface="Calibri" panose="020F0502020204030204" pitchFamily="34" charset="0"/>
                <a:cs typeface="Calibri" panose="020F0502020204030204" pitchFamily="34" charset="0"/>
              </a:rPr>
              <a:t>bangunan</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diperlakukan</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sebagai</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aset</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terpisah</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walaupun</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diperoleh</a:t>
            </a:r>
            <a:r>
              <a:rPr lang="en-GB" sz="1800" kern="0" dirty="0">
                <a:latin typeface="Calibri" panose="020F0502020204030204" pitchFamily="34" charset="0"/>
                <a:cs typeface="Calibri" panose="020F0502020204030204" pitchFamily="34" charset="0"/>
              </a:rPr>
              <a:t> </a:t>
            </a:r>
            <a:r>
              <a:rPr lang="en-GB" sz="1800" kern="0" dirty="0" err="1">
                <a:latin typeface="Calibri" panose="020F0502020204030204" pitchFamily="34" charset="0"/>
                <a:cs typeface="Calibri" panose="020F0502020204030204" pitchFamily="34" charset="0"/>
              </a:rPr>
              <a:t>sekaligus</a:t>
            </a:r>
            <a:r>
              <a:rPr lang="en-GB" sz="1800" kern="0" dirty="0">
                <a:latin typeface="Calibri" panose="020F0502020204030204" pitchFamily="34" charset="0"/>
                <a:cs typeface="Calibri" panose="020F0502020204030204" pitchFamily="34" charset="0"/>
              </a:rPr>
              <a:t>.</a:t>
            </a:r>
          </a:p>
        </p:txBody>
      </p:sp>
      <p:sp>
        <p:nvSpPr>
          <p:cNvPr id="4" name="Rectangle 9">
            <a:extLst>
              <a:ext uri="{FF2B5EF4-FFF2-40B4-BE49-F238E27FC236}">
                <a16:creationId xmlns:a16="http://schemas.microsoft.com/office/drawing/2014/main" id="{3EA9FA69-1274-477E-9742-ADCB59DC725B}"/>
              </a:ext>
            </a:extLst>
          </p:cNvPr>
          <p:cNvSpPr>
            <a:spLocks noChangeArrowheads="1"/>
          </p:cNvSpPr>
          <p:nvPr/>
        </p:nvSpPr>
        <p:spPr bwMode="auto">
          <a:xfrm>
            <a:off x="8763000" y="3940979"/>
            <a:ext cx="1837706" cy="220980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a:lstStyle/>
          <a:p>
            <a:pPr>
              <a:tabLst>
                <a:tab pos="8223250" algn="r"/>
              </a:tabLst>
            </a:pPr>
            <a:r>
              <a:rPr lang="en-US" sz="1600" dirty="0" err="1">
                <a:latin typeface="Calibri" panose="020F0502020204030204" pitchFamily="34" charset="0"/>
                <a:cs typeface="Calibri" panose="020F0502020204030204" pitchFamily="34" charset="0"/>
              </a:rPr>
              <a:t>Implikasinya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penyusutan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tidak</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dihentikan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sekalipun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aset</a:t>
            </a:r>
            <a:r>
              <a:rPr lang="en-US" sz="1600" dirty="0">
                <a:latin typeface="Calibri" panose="020F0502020204030204" pitchFamily="34" charset="0"/>
                <a:cs typeface="Calibri" panose="020F0502020204030204" pitchFamily="34" charset="0"/>
              </a:rPr>
              <a:t>:</a:t>
            </a:r>
          </a:p>
          <a:p>
            <a:pPr marL="168275" lvl="1" indent="-168275">
              <a:buFontTx/>
              <a:buChar char="–"/>
              <a:tabLst>
                <a:tab pos="8223250" algn="r"/>
              </a:tabLst>
            </a:pPr>
            <a:r>
              <a:rPr lang="en-US" sz="1600" dirty="0" err="1">
                <a:latin typeface="Calibri" panose="020F0502020204030204" pitchFamily="34" charset="0"/>
                <a:cs typeface="Calibri" panose="020F0502020204030204" pitchFamily="34" charset="0"/>
              </a:rPr>
              <a:t>tidak</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digunakan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atau</a:t>
            </a:r>
            <a:endParaRPr lang="en-US" sz="1600" dirty="0">
              <a:latin typeface="Calibri" panose="020F0502020204030204" pitchFamily="34" charset="0"/>
              <a:cs typeface="Calibri" panose="020F0502020204030204" pitchFamily="34" charset="0"/>
            </a:endParaRPr>
          </a:p>
          <a:p>
            <a:pPr marL="168275" lvl="1" indent="-168275">
              <a:buFontTx/>
              <a:buChar char="–"/>
              <a:tabLst>
                <a:tab pos="8223250" algn="r"/>
              </a:tabLst>
            </a:pPr>
            <a:r>
              <a:rPr lang="en-US" sz="1600" dirty="0" err="1">
                <a:latin typeface="Calibri" panose="020F0502020204030204" pitchFamily="34" charset="0"/>
                <a:cs typeface="Calibri" panose="020F0502020204030204" pitchFamily="34" charset="0"/>
              </a:rPr>
              <a:t>dihentikan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penggunaannya</a:t>
            </a:r>
            <a:endParaRPr lang="en-US" sz="1600" dirty="0">
              <a:latin typeface="Calibri" panose="020F0502020204030204" pitchFamily="34" charset="0"/>
              <a:cs typeface="Calibri" panose="020F0502020204030204" pitchFamily="34" charset="0"/>
            </a:endParaRPr>
          </a:p>
        </p:txBody>
      </p:sp>
      <p:sp>
        <p:nvSpPr>
          <p:cNvPr id="5" name="AutoShape 10">
            <a:extLst>
              <a:ext uri="{FF2B5EF4-FFF2-40B4-BE49-F238E27FC236}">
                <a16:creationId xmlns:a16="http://schemas.microsoft.com/office/drawing/2014/main" id="{9BA0B8BB-4C4C-43C6-8B0B-9A7F3C8F0E3C}"/>
              </a:ext>
            </a:extLst>
          </p:cNvPr>
          <p:cNvSpPr>
            <a:spLocks noChangeArrowheads="1"/>
          </p:cNvSpPr>
          <p:nvPr/>
        </p:nvSpPr>
        <p:spPr bwMode="auto">
          <a:xfrm>
            <a:off x="8001000" y="4588679"/>
            <a:ext cx="419100" cy="457200"/>
          </a:xfrm>
          <a:prstGeom prst="rightArrow">
            <a:avLst>
              <a:gd name="adj1" fmla="val 50000"/>
              <a:gd name="adj2" fmla="val 35000"/>
            </a:avLst>
          </a:prstGeom>
          <a:solidFill>
            <a:srgbClr val="FF0000"/>
          </a:solidFill>
          <a:ln w="9525">
            <a:solidFill>
              <a:schemeClr val="tx1"/>
            </a:solidFill>
            <a:miter lim="800000"/>
            <a:headEnd/>
            <a:tailEnd/>
          </a:ln>
          <a:effectLst>
            <a:outerShdw dist="35921" dir="2700000" algn="ctr" rotWithShape="0">
              <a:schemeClr val="bg2"/>
            </a:outerShdw>
          </a:effectLst>
        </p:spPr>
        <p:txBody>
          <a:bodyPr wrap="none" anchor="ctr"/>
          <a:lstStyle/>
          <a:p>
            <a:pPr>
              <a:defRPr/>
            </a:pPr>
            <a:endParaRPr lang="en-GB"/>
          </a:p>
        </p:txBody>
      </p:sp>
      <p:sp>
        <p:nvSpPr>
          <p:cNvPr id="7" name="Slide Number Placeholder 1">
            <a:extLst>
              <a:ext uri="{FF2B5EF4-FFF2-40B4-BE49-F238E27FC236}">
                <a16:creationId xmlns:a16="http://schemas.microsoft.com/office/drawing/2014/main" id="{1B472656-1979-46D8-8167-5CFD747D9367}"/>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39</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
        <p:nvSpPr>
          <p:cNvPr id="8" name="Rectangle 2">
            <a:extLst>
              <a:ext uri="{FF2B5EF4-FFF2-40B4-BE49-F238E27FC236}">
                <a16:creationId xmlns:a16="http://schemas.microsoft.com/office/drawing/2014/main" id="{FCFABA43-6CEE-684B-BF17-BECC7683C5D7}"/>
              </a:ext>
            </a:extLst>
          </p:cNvPr>
          <p:cNvSpPr txBox="1">
            <a:spLocks noChangeArrowheads="1"/>
          </p:cNvSpPr>
          <p:nvPr/>
        </p:nvSpPr>
        <p:spPr>
          <a:xfrm>
            <a:off x="3630940" y="353530"/>
            <a:ext cx="4953000" cy="5476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ctr" defTabSz="914400"/>
            <a:r>
              <a:rPr lang="en-US" sz="4000" b="1" kern="0" dirty="0" err="1"/>
              <a:t>Penyusutan</a:t>
            </a:r>
            <a:endParaRPr lang="en-US" sz="4000" b="1" kern="0" dirty="0"/>
          </a:p>
        </p:txBody>
      </p:sp>
    </p:spTree>
    <p:extLst>
      <p:ext uri="{BB962C8B-B14F-4D97-AF65-F5344CB8AC3E}">
        <p14:creationId xmlns:p14="http://schemas.microsoft.com/office/powerpoint/2010/main" val="12172032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C8B0B546-2640-4C4D-A15C-8450C992830B}"/>
              </a:ext>
            </a:extLst>
          </p:cNvPr>
          <p:cNvSpPr txBox="1">
            <a:spLocks noChangeArrowheads="1"/>
          </p:cNvSpPr>
          <p:nvPr/>
        </p:nvSpPr>
        <p:spPr>
          <a:xfrm>
            <a:off x="3630940" y="353530"/>
            <a:ext cx="4953000" cy="5476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ctr" defTabSz="914400"/>
            <a:r>
              <a:rPr lang="en-US" sz="4000" b="1" kern="0" dirty="0" err="1"/>
              <a:t>Metode</a:t>
            </a:r>
            <a:r>
              <a:rPr lang="en-US" sz="4000" b="1" kern="0" dirty="0"/>
              <a:t> </a:t>
            </a:r>
            <a:r>
              <a:rPr lang="en-US" sz="4000" b="1" kern="0" dirty="0" err="1"/>
              <a:t>Penyusutan</a:t>
            </a:r>
            <a:endParaRPr lang="en-US" sz="4000" b="1" kern="0" dirty="0"/>
          </a:p>
        </p:txBody>
      </p:sp>
      <p:sp>
        <p:nvSpPr>
          <p:cNvPr id="8" name="Rectangle 3">
            <a:extLst>
              <a:ext uri="{FF2B5EF4-FFF2-40B4-BE49-F238E27FC236}">
                <a16:creationId xmlns:a16="http://schemas.microsoft.com/office/drawing/2014/main" id="{4C27247D-223F-4A5D-A540-330CFD231C98}"/>
              </a:ext>
            </a:extLst>
          </p:cNvPr>
          <p:cNvSpPr txBox="1">
            <a:spLocks noChangeArrowheads="1"/>
          </p:cNvSpPr>
          <p:nvPr/>
        </p:nvSpPr>
        <p:spPr>
          <a:xfrm>
            <a:off x="1679738" y="1219200"/>
            <a:ext cx="9216861" cy="4876800"/>
          </a:xfrm>
          <a:noFill/>
        </p:spPr>
        <p:txBody>
          <a:bodyPr>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42900" indent="-342900" defTabSz="914400">
              <a:buFont typeface="Arial" panose="020B0604020202020204" pitchFamily="34" charset="0"/>
              <a:buChar char="•"/>
            </a:pPr>
            <a:r>
              <a:rPr lang="en-US" sz="1800" kern="0" dirty="0" err="1">
                <a:latin typeface="Calibri" panose="020F0502020204030204" pitchFamily="34" charset="0"/>
                <a:cs typeface="Calibri" panose="020F0502020204030204" pitchFamily="34" charset="0"/>
              </a:rPr>
              <a:t>Paragraf</a:t>
            </a:r>
            <a:r>
              <a:rPr lang="en-US" sz="1800" kern="0" dirty="0">
                <a:latin typeface="Calibri" panose="020F0502020204030204" pitchFamily="34" charset="0"/>
                <a:cs typeface="Calibri" panose="020F0502020204030204" pitchFamily="34" charset="0"/>
              </a:rPr>
              <a:t> 60 PSAK 216 </a:t>
            </a:r>
            <a:r>
              <a:rPr lang="en-US" sz="1800" kern="0" dirty="0" err="1">
                <a:latin typeface="Calibri" panose="020F0502020204030204" pitchFamily="34" charset="0"/>
                <a:cs typeface="Calibri" panose="020F0502020204030204" pitchFamily="34" charset="0"/>
              </a:rPr>
              <a:t>menyatakan</a:t>
            </a:r>
            <a:r>
              <a:rPr lang="en-US" sz="1800" kern="0" dirty="0">
                <a:latin typeface="Calibri" panose="020F0502020204030204" pitchFamily="34" charset="0"/>
                <a:cs typeface="Calibri" panose="020F0502020204030204" pitchFamily="34" charset="0"/>
              </a:rPr>
              <a:t>:</a:t>
            </a:r>
          </a:p>
          <a:p>
            <a:pPr marL="628650" lvl="1" indent="-273050" defTabSz="914400">
              <a:buFont typeface="Arial" panose="020B0604020202020204" pitchFamily="34" charset="0"/>
              <a:buChar char="•"/>
            </a:pPr>
            <a:r>
              <a:rPr lang="en-US" sz="1800" kern="0" dirty="0" err="1">
                <a:latin typeface="Calibri" panose="020F0502020204030204" pitchFamily="34" charset="0"/>
                <a:cs typeface="Calibri" panose="020F0502020204030204" pitchFamily="34" charset="0"/>
              </a:rPr>
              <a:t>metode</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penyusutan</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harus</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mencerminkan</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pola</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pemakaian</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manfaat</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ekonomik</a:t>
            </a:r>
            <a:r>
              <a:rPr lang="en-US" sz="1800" kern="0" dirty="0">
                <a:latin typeface="Calibri" panose="020F0502020204030204" pitchFamily="34" charset="0"/>
                <a:cs typeface="Calibri" panose="020F0502020204030204" pitchFamily="34" charset="0"/>
              </a:rPr>
              <a:t> masa </a:t>
            </a:r>
            <a:r>
              <a:rPr lang="en-US" sz="1800" kern="0" dirty="0" err="1">
                <a:latin typeface="Calibri" panose="020F0502020204030204" pitchFamily="34" charset="0"/>
                <a:cs typeface="Calibri" panose="020F0502020204030204" pitchFamily="34" charset="0"/>
              </a:rPr>
              <a:t>depan</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aset</a:t>
            </a:r>
            <a:endParaRPr lang="en-US" sz="1800" kern="0" dirty="0">
              <a:latin typeface="Calibri" panose="020F0502020204030204" pitchFamily="34" charset="0"/>
              <a:cs typeface="Calibri" panose="020F0502020204030204" pitchFamily="34" charset="0"/>
            </a:endParaRPr>
          </a:p>
          <a:p>
            <a:pPr marL="628650" lvl="1" indent="-273050" defTabSz="914400">
              <a:buFont typeface="Arial" panose="020B0604020202020204" pitchFamily="34" charset="0"/>
              <a:buChar char="•"/>
            </a:pPr>
            <a:r>
              <a:rPr lang="en-US" sz="1800" kern="0" dirty="0" err="1">
                <a:latin typeface="Calibri" panose="020F0502020204030204" pitchFamily="34" charset="0"/>
                <a:cs typeface="Calibri" panose="020F0502020204030204" pitchFamily="34" charset="0"/>
              </a:rPr>
              <a:t>berbagai</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metode</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penyusutan</a:t>
            </a:r>
            <a:r>
              <a:rPr lang="en-US" sz="1800" kern="0" dirty="0">
                <a:latin typeface="Calibri" panose="020F0502020204030204" pitchFamily="34" charset="0"/>
                <a:cs typeface="Calibri" panose="020F0502020204030204" pitchFamily="34" charset="0"/>
              </a:rPr>
              <a:t> yang </a:t>
            </a:r>
            <a:r>
              <a:rPr lang="en-US" sz="1800" kern="0" dirty="0" err="1">
                <a:latin typeface="Calibri" panose="020F0502020204030204" pitchFamily="34" charset="0"/>
                <a:cs typeface="Calibri" panose="020F0502020204030204" pitchFamily="34" charset="0"/>
              </a:rPr>
              <a:t>dapat</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digunakan</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untuk</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mengalokasikan</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jumlah</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tersusutkan</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dari</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aset</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secara</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sitematis</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selama</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umur</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manfaatnya</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diantaranya</a:t>
            </a:r>
            <a:r>
              <a:rPr lang="en-US" sz="1800" kern="0" dirty="0">
                <a:latin typeface="Calibri" panose="020F0502020204030204" pitchFamily="34" charset="0"/>
                <a:cs typeface="Calibri" panose="020F0502020204030204" pitchFamily="34" charset="0"/>
              </a:rPr>
              <a:t>:</a:t>
            </a:r>
          </a:p>
          <a:p>
            <a:pPr marL="1257117" lvl="2" indent="-342900" defTabSz="914400">
              <a:buFont typeface="Arial" panose="020B0604020202020204" pitchFamily="34" charset="0"/>
              <a:buChar char="•"/>
            </a:pPr>
            <a:r>
              <a:rPr lang="en-US" sz="1800" kern="0" dirty="0" err="1">
                <a:latin typeface="Calibri" panose="020F0502020204030204" pitchFamily="34" charset="0"/>
                <a:cs typeface="Calibri" panose="020F0502020204030204" pitchFamily="34" charset="0"/>
              </a:rPr>
              <a:t>Garis</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lurus</a:t>
            </a:r>
            <a:r>
              <a:rPr lang="en-US" sz="1800" kern="0" dirty="0">
                <a:latin typeface="Calibri" panose="020F0502020204030204" pitchFamily="34" charset="0"/>
                <a:cs typeface="Calibri" panose="020F0502020204030204" pitchFamily="34" charset="0"/>
              </a:rPr>
              <a:t>;</a:t>
            </a:r>
          </a:p>
          <a:p>
            <a:pPr marL="1257117" lvl="2" indent="-342900" defTabSz="914400">
              <a:buFont typeface="Arial" panose="020B0604020202020204" pitchFamily="34" charset="0"/>
              <a:buChar char="•"/>
            </a:pPr>
            <a:r>
              <a:rPr lang="en-US" sz="1800" kern="0" dirty="0" err="1">
                <a:latin typeface="Calibri" panose="020F0502020204030204" pitchFamily="34" charset="0"/>
                <a:cs typeface="Calibri" panose="020F0502020204030204" pitchFamily="34" charset="0"/>
              </a:rPr>
              <a:t>Metode</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saldo</a:t>
            </a:r>
            <a:r>
              <a:rPr lang="en-US" sz="1800" kern="0" dirty="0">
                <a:latin typeface="Calibri" panose="020F0502020204030204" pitchFamily="34" charset="0"/>
                <a:cs typeface="Calibri" panose="020F0502020204030204" pitchFamily="34" charset="0"/>
              </a:rPr>
              <a:t> </a:t>
            </a:r>
            <a:r>
              <a:rPr lang="en-US" sz="1800" kern="0" dirty="0" err="1">
                <a:latin typeface="Calibri" panose="020F0502020204030204" pitchFamily="34" charset="0"/>
                <a:cs typeface="Calibri" panose="020F0502020204030204" pitchFamily="34" charset="0"/>
              </a:rPr>
              <a:t>menurun</a:t>
            </a:r>
            <a:r>
              <a:rPr lang="en-US" sz="1800" kern="0" dirty="0">
                <a:latin typeface="Calibri" panose="020F0502020204030204" pitchFamily="34" charset="0"/>
                <a:cs typeface="Calibri" panose="020F0502020204030204" pitchFamily="34" charset="0"/>
              </a:rPr>
              <a:t>; dan</a:t>
            </a:r>
          </a:p>
          <a:p>
            <a:pPr marL="1257117" lvl="2" indent="-342900" defTabSz="914400">
              <a:buFont typeface="Arial" panose="020B0604020202020204" pitchFamily="34" charset="0"/>
              <a:buChar char="•"/>
            </a:pPr>
            <a:r>
              <a:rPr lang="en-US" sz="1800" kern="0" dirty="0" err="1">
                <a:latin typeface="Calibri" panose="020F0502020204030204" pitchFamily="34" charset="0"/>
                <a:cs typeface="Calibri" panose="020F0502020204030204" pitchFamily="34" charset="0"/>
              </a:rPr>
              <a:t>Metode</a:t>
            </a:r>
            <a:r>
              <a:rPr lang="en-US" sz="1800" kern="0" dirty="0">
                <a:latin typeface="Calibri" panose="020F0502020204030204" pitchFamily="34" charset="0"/>
                <a:cs typeface="Calibri" panose="020F0502020204030204" pitchFamily="34" charset="0"/>
              </a:rPr>
              <a:t> unit </a:t>
            </a:r>
            <a:r>
              <a:rPr lang="en-US" sz="1800" kern="0" dirty="0" err="1">
                <a:latin typeface="Calibri" panose="020F0502020204030204" pitchFamily="34" charset="0"/>
                <a:cs typeface="Calibri" panose="020F0502020204030204" pitchFamily="34" charset="0"/>
              </a:rPr>
              <a:t>produksi</a:t>
            </a:r>
            <a:r>
              <a:rPr lang="en-US" sz="1800" kern="0" dirty="0">
                <a:latin typeface="Calibri" panose="020F0502020204030204" pitchFamily="34" charset="0"/>
                <a:cs typeface="Calibri" panose="020F0502020204030204" pitchFamily="34" charset="0"/>
              </a:rPr>
              <a:t>.</a:t>
            </a:r>
          </a:p>
          <a:p>
            <a:pPr marL="628650" lvl="1" indent="-273050" defTabSz="914400">
              <a:buFont typeface="Arial" panose="020B0604020202020204" pitchFamily="34" charset="0"/>
              <a:buChar char="•"/>
            </a:pPr>
            <a:r>
              <a:rPr lang="en-US" sz="1800" kern="0" dirty="0" err="1">
                <a:solidFill>
                  <a:srgbClr val="FF0000"/>
                </a:solidFill>
                <a:latin typeface="Calibri" panose="020F0502020204030204" pitchFamily="34" charset="0"/>
                <a:cs typeface="Calibri" panose="020F0502020204030204" pitchFamily="34" charset="0"/>
              </a:rPr>
              <a:t>Metode</a:t>
            </a:r>
            <a:r>
              <a:rPr lang="en-US" sz="1800" kern="0" dirty="0">
                <a:solidFill>
                  <a:srgbClr val="FF0000"/>
                </a:solidFill>
                <a:latin typeface="Calibri" panose="020F0502020204030204" pitchFamily="34" charset="0"/>
                <a:cs typeface="Calibri" panose="020F0502020204030204" pitchFamily="34" charset="0"/>
              </a:rPr>
              <a:t> </a:t>
            </a:r>
            <a:r>
              <a:rPr lang="en-US" sz="1800" kern="0" dirty="0" err="1">
                <a:solidFill>
                  <a:srgbClr val="FF0000"/>
                </a:solidFill>
                <a:latin typeface="Calibri" panose="020F0502020204030204" pitchFamily="34" charset="0"/>
                <a:cs typeface="Calibri" panose="020F0502020204030204" pitchFamily="34" charset="0"/>
              </a:rPr>
              <a:t>penyusutan</a:t>
            </a:r>
            <a:r>
              <a:rPr lang="en-US" sz="1800" kern="0" dirty="0">
                <a:solidFill>
                  <a:srgbClr val="FF0000"/>
                </a:solidFill>
                <a:latin typeface="Calibri" panose="020F0502020204030204" pitchFamily="34" charset="0"/>
                <a:cs typeface="Calibri" panose="020F0502020204030204" pitchFamily="34" charset="0"/>
              </a:rPr>
              <a:t> yang </a:t>
            </a:r>
            <a:r>
              <a:rPr lang="en-US" sz="1800" kern="0" dirty="0" err="1">
                <a:solidFill>
                  <a:srgbClr val="FF0000"/>
                </a:solidFill>
                <a:latin typeface="Calibri" panose="020F0502020204030204" pitchFamily="34" charset="0"/>
                <a:cs typeface="Calibri" panose="020F0502020204030204" pitchFamily="34" charset="0"/>
              </a:rPr>
              <a:t>didasarkan</a:t>
            </a:r>
            <a:r>
              <a:rPr lang="en-US" sz="1800" kern="0" dirty="0">
                <a:solidFill>
                  <a:srgbClr val="FF0000"/>
                </a:solidFill>
                <a:latin typeface="Calibri" panose="020F0502020204030204" pitchFamily="34" charset="0"/>
                <a:cs typeface="Calibri" panose="020F0502020204030204" pitchFamily="34" charset="0"/>
              </a:rPr>
              <a:t> pada </a:t>
            </a:r>
            <a:r>
              <a:rPr lang="en-US" sz="1800" kern="0" dirty="0" err="1">
                <a:solidFill>
                  <a:srgbClr val="FF0000"/>
                </a:solidFill>
                <a:latin typeface="Calibri" panose="020F0502020204030204" pitchFamily="34" charset="0"/>
                <a:cs typeface="Calibri" panose="020F0502020204030204" pitchFamily="34" charset="0"/>
              </a:rPr>
              <a:t>pendapatan</a:t>
            </a:r>
            <a:r>
              <a:rPr lang="en-US" sz="1800" kern="0" dirty="0">
                <a:solidFill>
                  <a:srgbClr val="FF0000"/>
                </a:solidFill>
                <a:latin typeface="Calibri" panose="020F0502020204030204" pitchFamily="34" charset="0"/>
                <a:cs typeface="Calibri" panose="020F0502020204030204" pitchFamily="34" charset="0"/>
              </a:rPr>
              <a:t> yang </a:t>
            </a:r>
            <a:r>
              <a:rPr lang="en-US" sz="1800" kern="0" dirty="0" err="1">
                <a:solidFill>
                  <a:srgbClr val="FF0000"/>
                </a:solidFill>
                <a:latin typeface="Calibri" panose="020F0502020204030204" pitchFamily="34" charset="0"/>
                <a:cs typeface="Calibri" panose="020F0502020204030204" pitchFamily="34" charset="0"/>
              </a:rPr>
              <a:t>dihasilkan</a:t>
            </a:r>
            <a:r>
              <a:rPr lang="en-US" sz="1800" kern="0" dirty="0">
                <a:solidFill>
                  <a:srgbClr val="FF0000"/>
                </a:solidFill>
                <a:latin typeface="Calibri" panose="020F0502020204030204" pitchFamily="34" charset="0"/>
                <a:cs typeface="Calibri" panose="020F0502020204030204" pitchFamily="34" charset="0"/>
              </a:rPr>
              <a:t> oleh </a:t>
            </a:r>
            <a:r>
              <a:rPr lang="en-US" sz="1800" kern="0" dirty="0" err="1">
                <a:solidFill>
                  <a:srgbClr val="FF0000"/>
                </a:solidFill>
                <a:latin typeface="Calibri" panose="020F0502020204030204" pitchFamily="34" charset="0"/>
                <a:cs typeface="Calibri" panose="020F0502020204030204" pitchFamily="34" charset="0"/>
              </a:rPr>
              <a:t>aktivitas</a:t>
            </a:r>
            <a:r>
              <a:rPr lang="en-US" sz="1800" kern="0" dirty="0">
                <a:solidFill>
                  <a:srgbClr val="FF0000"/>
                </a:solidFill>
                <a:latin typeface="Calibri" panose="020F0502020204030204" pitchFamily="34" charset="0"/>
                <a:cs typeface="Calibri" panose="020F0502020204030204" pitchFamily="34" charset="0"/>
              </a:rPr>
              <a:t> yang </a:t>
            </a:r>
            <a:r>
              <a:rPr lang="en-US" sz="1800" kern="0" dirty="0" err="1">
                <a:solidFill>
                  <a:srgbClr val="FF0000"/>
                </a:solidFill>
                <a:latin typeface="Calibri" panose="020F0502020204030204" pitchFamily="34" charset="0"/>
                <a:cs typeface="Calibri" panose="020F0502020204030204" pitchFamily="34" charset="0"/>
              </a:rPr>
              <a:t>meliputi</a:t>
            </a:r>
            <a:r>
              <a:rPr lang="en-US" sz="1800" kern="0" dirty="0">
                <a:solidFill>
                  <a:srgbClr val="FF0000"/>
                </a:solidFill>
                <a:latin typeface="Calibri" panose="020F0502020204030204" pitchFamily="34" charset="0"/>
                <a:cs typeface="Calibri" panose="020F0502020204030204" pitchFamily="34" charset="0"/>
              </a:rPr>
              <a:t> </a:t>
            </a:r>
            <a:r>
              <a:rPr lang="en-US" sz="1800" kern="0" dirty="0" err="1">
                <a:solidFill>
                  <a:srgbClr val="FF0000"/>
                </a:solidFill>
                <a:latin typeface="Calibri" panose="020F0502020204030204" pitchFamily="34" charset="0"/>
                <a:cs typeface="Calibri" panose="020F0502020204030204" pitchFamily="34" charset="0"/>
              </a:rPr>
              <a:t>penggunaan</a:t>
            </a:r>
            <a:r>
              <a:rPr lang="en-US" sz="1800" kern="0" dirty="0">
                <a:solidFill>
                  <a:srgbClr val="FF0000"/>
                </a:solidFill>
                <a:latin typeface="Calibri" panose="020F0502020204030204" pitchFamily="34" charset="0"/>
                <a:cs typeface="Calibri" panose="020F0502020204030204" pitchFamily="34" charset="0"/>
              </a:rPr>
              <a:t> </a:t>
            </a:r>
            <a:r>
              <a:rPr lang="en-US" sz="1800" kern="0" dirty="0" err="1">
                <a:solidFill>
                  <a:srgbClr val="FF0000"/>
                </a:solidFill>
                <a:latin typeface="Calibri" panose="020F0502020204030204" pitchFamily="34" charset="0"/>
                <a:cs typeface="Calibri" panose="020F0502020204030204" pitchFamily="34" charset="0"/>
              </a:rPr>
              <a:t>suatu</a:t>
            </a:r>
            <a:r>
              <a:rPr lang="en-US" sz="1800" kern="0" dirty="0">
                <a:solidFill>
                  <a:srgbClr val="FF0000"/>
                </a:solidFill>
                <a:latin typeface="Calibri" panose="020F0502020204030204" pitchFamily="34" charset="0"/>
                <a:cs typeface="Calibri" panose="020F0502020204030204" pitchFamily="34" charset="0"/>
              </a:rPr>
              <a:t> </a:t>
            </a:r>
            <a:r>
              <a:rPr lang="en-US" sz="1800" kern="0" dirty="0" err="1">
                <a:solidFill>
                  <a:srgbClr val="FF0000"/>
                </a:solidFill>
                <a:latin typeface="Calibri" panose="020F0502020204030204" pitchFamily="34" charset="0"/>
                <a:cs typeface="Calibri" panose="020F0502020204030204" pitchFamily="34" charset="0"/>
              </a:rPr>
              <a:t>aset</a:t>
            </a:r>
            <a:r>
              <a:rPr lang="en-US" sz="1800" kern="0" dirty="0">
                <a:solidFill>
                  <a:srgbClr val="FF0000"/>
                </a:solidFill>
                <a:latin typeface="Calibri" panose="020F0502020204030204" pitchFamily="34" charset="0"/>
                <a:cs typeface="Calibri" panose="020F0502020204030204" pitchFamily="34" charset="0"/>
              </a:rPr>
              <a:t> </a:t>
            </a:r>
            <a:r>
              <a:rPr lang="en-US" sz="1800" kern="0" dirty="0" err="1">
                <a:solidFill>
                  <a:srgbClr val="FF0000"/>
                </a:solidFill>
                <a:latin typeface="Calibri" panose="020F0502020204030204" pitchFamily="34" charset="0"/>
                <a:cs typeface="Calibri" panose="020F0502020204030204" pitchFamily="34" charset="0"/>
              </a:rPr>
              <a:t>adalah</a:t>
            </a:r>
            <a:r>
              <a:rPr lang="en-US" sz="1800" kern="0" dirty="0">
                <a:solidFill>
                  <a:srgbClr val="FF0000"/>
                </a:solidFill>
                <a:latin typeface="Calibri" panose="020F0502020204030204" pitchFamily="34" charset="0"/>
                <a:cs typeface="Calibri" panose="020F0502020204030204" pitchFamily="34" charset="0"/>
              </a:rPr>
              <a:t> </a:t>
            </a:r>
            <a:r>
              <a:rPr lang="en-US" sz="1800" kern="0" dirty="0" err="1">
                <a:solidFill>
                  <a:srgbClr val="FF0000"/>
                </a:solidFill>
                <a:latin typeface="Calibri" panose="020F0502020204030204" pitchFamily="34" charset="0"/>
                <a:cs typeface="Calibri" panose="020F0502020204030204" pitchFamily="34" charset="0"/>
              </a:rPr>
              <a:t>tidak</a:t>
            </a:r>
            <a:r>
              <a:rPr lang="en-US" sz="1800" kern="0" dirty="0">
                <a:solidFill>
                  <a:srgbClr val="FF0000"/>
                </a:solidFill>
                <a:latin typeface="Calibri" panose="020F0502020204030204" pitchFamily="34" charset="0"/>
                <a:cs typeface="Calibri" panose="020F0502020204030204" pitchFamily="34" charset="0"/>
              </a:rPr>
              <a:t> </a:t>
            </a:r>
            <a:r>
              <a:rPr lang="en-US" sz="1800" kern="0" dirty="0" err="1">
                <a:solidFill>
                  <a:srgbClr val="FF0000"/>
                </a:solidFill>
                <a:latin typeface="Calibri" panose="020F0502020204030204" pitchFamily="34" charset="0"/>
                <a:cs typeface="Calibri" panose="020F0502020204030204" pitchFamily="34" charset="0"/>
              </a:rPr>
              <a:t>tepat</a:t>
            </a:r>
            <a:r>
              <a:rPr lang="en-US" sz="1800" kern="0" dirty="0">
                <a:solidFill>
                  <a:srgbClr val="FF0000"/>
                </a:solidFill>
                <a:latin typeface="Calibri" panose="020F0502020204030204" pitchFamily="34" charset="0"/>
                <a:cs typeface="Calibri" panose="020F0502020204030204" pitchFamily="34" charset="0"/>
              </a:rPr>
              <a:t>.</a:t>
            </a:r>
          </a:p>
          <a:p>
            <a:pPr marL="285750" indent="-285750">
              <a:spcBef>
                <a:spcPts val="600"/>
              </a:spcBef>
              <a:spcAft>
                <a:spcPts val="300"/>
              </a:spcAft>
              <a:buFont typeface="Arial" panose="020B0604020202020204" pitchFamily="34" charset="0"/>
              <a:buChar char="•"/>
              <a:tabLst>
                <a:tab pos="8223250" algn="r"/>
              </a:tabLst>
            </a:pPr>
            <a:r>
              <a:rPr lang="en-GB" sz="1800" dirty="0" err="1">
                <a:latin typeface="Calibri" panose="020F0502020204030204" pitchFamily="34" charset="0"/>
                <a:cs typeface="Calibri" panose="020F0502020204030204" pitchFamily="34" charset="0"/>
              </a:rPr>
              <a:t>Seluruh</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faktor</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berikut</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diperhitungkan</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dalam</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menentukan</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umur</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manfaat</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suatu</a:t>
            </a:r>
            <a:r>
              <a:rPr lang="en-GB" sz="1800" dirty="0">
                <a:latin typeface="Calibri" panose="020F0502020204030204" pitchFamily="34" charset="0"/>
                <a:cs typeface="Calibri" panose="020F0502020204030204" pitchFamily="34" charset="0"/>
              </a:rPr>
              <a:t> asset:</a:t>
            </a:r>
          </a:p>
          <a:p>
            <a:pPr marL="712788" indent="-357188">
              <a:buFont typeface="Wingdings" panose="05000000000000000000" pitchFamily="2" charset="2"/>
              <a:buChar char="ü"/>
              <a:tabLst>
                <a:tab pos="8223250" algn="r"/>
              </a:tabLst>
            </a:pPr>
            <a:r>
              <a:rPr lang="en-US" sz="1800" dirty="0" err="1">
                <a:latin typeface="Calibri" panose="020F0502020204030204" pitchFamily="34" charset="0"/>
                <a:cs typeface="Calibri" panose="020F0502020204030204" pitchFamily="34" charset="0"/>
              </a:rPr>
              <a:t>Perkiraan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daya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pakai</a:t>
            </a:r>
            <a:r>
              <a:rPr lang="en-US" sz="1800" dirty="0">
                <a:latin typeface="Calibri" panose="020F0502020204030204" pitchFamily="34" charset="0"/>
                <a:cs typeface="Calibri" panose="020F0502020204030204" pitchFamily="34" charset="0"/>
              </a:rPr>
              <a:t>;</a:t>
            </a:r>
          </a:p>
          <a:p>
            <a:pPr marL="712788" indent="-357188">
              <a:buFont typeface="Wingdings" panose="05000000000000000000" pitchFamily="2" charset="2"/>
              <a:buChar char="ü"/>
            </a:pPr>
            <a:r>
              <a:rPr lang="en-US" sz="1800" dirty="0" err="1">
                <a:latin typeface="Calibri" panose="020F0502020204030204" pitchFamily="34" charset="0"/>
                <a:cs typeface="Calibri" panose="020F0502020204030204" pitchFamily="34" charset="0"/>
              </a:rPr>
              <a:t>Perkiraan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tingkat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keausan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fisik</a:t>
            </a:r>
            <a:r>
              <a:rPr lang="en-US" sz="1800" dirty="0">
                <a:latin typeface="Calibri" panose="020F0502020204030204" pitchFamily="34" charset="0"/>
                <a:cs typeface="Calibri" panose="020F0502020204030204" pitchFamily="34" charset="0"/>
              </a:rPr>
              <a:t>;</a:t>
            </a:r>
          </a:p>
          <a:p>
            <a:pPr marL="712788" indent="-357188">
              <a:buFont typeface="Wingdings" panose="05000000000000000000" pitchFamily="2" charset="2"/>
              <a:buChar char="ü"/>
            </a:pPr>
            <a:r>
              <a:rPr lang="en-US" sz="1800" dirty="0" err="1">
                <a:latin typeface="Calibri" panose="020F0502020204030204" pitchFamily="34" charset="0"/>
                <a:cs typeface="Calibri" panose="020F0502020204030204" pitchFamily="34" charset="0"/>
              </a:rPr>
              <a:t>Keusangan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teknis</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atau</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keusangan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komersial</a:t>
            </a:r>
            <a:r>
              <a:rPr lang="en-US" sz="1800" dirty="0">
                <a:latin typeface="Calibri" panose="020F0502020204030204" pitchFamily="34" charset="0"/>
                <a:cs typeface="Calibri" panose="020F0502020204030204" pitchFamily="34" charset="0"/>
              </a:rPr>
              <a:t>. </a:t>
            </a:r>
          </a:p>
          <a:p>
            <a:pPr marL="273050" indent="-273050">
              <a:spcBef>
                <a:spcPts val="600"/>
              </a:spcBef>
              <a:spcAft>
                <a:spcPts val="600"/>
              </a:spcAft>
              <a:buFont typeface="Arial" panose="020B0604020202020204" pitchFamily="34" charset="0"/>
              <a:buChar char="•"/>
            </a:pPr>
            <a:r>
              <a:rPr lang="en-US" sz="1800" dirty="0" err="1">
                <a:solidFill>
                  <a:srgbClr val="FF0000"/>
                </a:solidFill>
                <a:latin typeface="Calibri" panose="020F0502020204030204" pitchFamily="34" charset="0"/>
                <a:cs typeface="Calibri" panose="020F0502020204030204" pitchFamily="34" charset="0"/>
              </a:rPr>
              <a:t>Pengurangan</a:t>
            </a:r>
            <a:r>
              <a:rPr lang="en-US" sz="1800" dirty="0">
                <a:solidFill>
                  <a:srgbClr val="FF0000"/>
                </a:solidFill>
                <a:latin typeface="Calibri" panose="020F0502020204030204" pitchFamily="34" charset="0"/>
                <a:cs typeface="Calibri" panose="020F0502020204030204" pitchFamily="34" charset="0"/>
              </a:rPr>
              <a:t> yang </a:t>
            </a:r>
            <a:r>
              <a:rPr lang="en-US" sz="1800" dirty="0" err="1">
                <a:solidFill>
                  <a:srgbClr val="FF0000"/>
                </a:solidFill>
                <a:latin typeface="Calibri" panose="020F0502020204030204" pitchFamily="34" charset="0"/>
                <a:cs typeface="Calibri" panose="020F0502020204030204" pitchFamily="34" charset="0"/>
              </a:rPr>
              <a:t>diperkirakan</a:t>
            </a:r>
            <a:r>
              <a:rPr lang="en-US" sz="1800" dirty="0">
                <a:solidFill>
                  <a:srgbClr val="FF0000"/>
                </a:solidFill>
                <a:latin typeface="Calibri" panose="020F0502020204030204" pitchFamily="34" charset="0"/>
                <a:cs typeface="Calibri" panose="020F0502020204030204" pitchFamily="34" charset="0"/>
              </a:rPr>
              <a:t> </a:t>
            </a:r>
            <a:r>
              <a:rPr lang="en-US" sz="1800" dirty="0" err="1">
                <a:solidFill>
                  <a:srgbClr val="FF0000"/>
                </a:solidFill>
                <a:latin typeface="Calibri" panose="020F0502020204030204" pitchFamily="34" charset="0"/>
                <a:cs typeface="Calibri" panose="020F0502020204030204" pitchFamily="34" charset="0"/>
              </a:rPr>
              <a:t>terjadi</a:t>
            </a:r>
            <a:r>
              <a:rPr lang="en-US" sz="1800" dirty="0">
                <a:solidFill>
                  <a:srgbClr val="FF0000"/>
                </a:solidFill>
                <a:latin typeface="Calibri" panose="020F0502020204030204" pitchFamily="34" charset="0"/>
                <a:cs typeface="Calibri" panose="020F0502020204030204" pitchFamily="34" charset="0"/>
              </a:rPr>
              <a:t> di masa yang </a:t>
            </a:r>
            <a:r>
              <a:rPr lang="en-US" sz="1800" dirty="0" err="1">
                <a:solidFill>
                  <a:srgbClr val="FF0000"/>
                </a:solidFill>
                <a:latin typeface="Calibri" panose="020F0502020204030204" pitchFamily="34" charset="0"/>
                <a:cs typeface="Calibri" panose="020F0502020204030204" pitchFamily="34" charset="0"/>
              </a:rPr>
              <a:t>akan</a:t>
            </a:r>
            <a:r>
              <a:rPr lang="en-US" sz="1800" dirty="0">
                <a:solidFill>
                  <a:srgbClr val="FF0000"/>
                </a:solidFill>
                <a:latin typeface="Calibri" panose="020F0502020204030204" pitchFamily="34" charset="0"/>
                <a:cs typeface="Calibri" panose="020F0502020204030204" pitchFamily="34" charset="0"/>
              </a:rPr>
              <a:t> dating, </a:t>
            </a:r>
            <a:r>
              <a:rPr lang="en-US" sz="1800" dirty="0" err="1">
                <a:solidFill>
                  <a:srgbClr val="FF0000"/>
                </a:solidFill>
                <a:latin typeface="Calibri" panose="020F0502020204030204" pitchFamily="34" charset="0"/>
                <a:cs typeface="Calibri" panose="020F0502020204030204" pitchFamily="34" charset="0"/>
              </a:rPr>
              <a:t>atas</a:t>
            </a:r>
            <a:r>
              <a:rPr lang="en-US" sz="1800" dirty="0">
                <a:solidFill>
                  <a:srgbClr val="FF0000"/>
                </a:solidFill>
                <a:latin typeface="Calibri" panose="020F0502020204030204" pitchFamily="34" charset="0"/>
                <a:cs typeface="Calibri" panose="020F0502020204030204" pitchFamily="34" charset="0"/>
              </a:rPr>
              <a:t> </a:t>
            </a:r>
            <a:r>
              <a:rPr lang="en-US" sz="1800" dirty="0" err="1">
                <a:solidFill>
                  <a:srgbClr val="FF0000"/>
                </a:solidFill>
                <a:latin typeface="Calibri" panose="020F0502020204030204" pitchFamily="34" charset="0"/>
                <a:cs typeface="Calibri" panose="020F0502020204030204" pitchFamily="34" charset="0"/>
              </a:rPr>
              <a:t>harga</a:t>
            </a:r>
            <a:r>
              <a:rPr lang="en-US" sz="1800" dirty="0">
                <a:solidFill>
                  <a:srgbClr val="FF0000"/>
                </a:solidFill>
                <a:latin typeface="Calibri" panose="020F0502020204030204" pitchFamily="34" charset="0"/>
                <a:cs typeface="Calibri" panose="020F0502020204030204" pitchFamily="34" charset="0"/>
              </a:rPr>
              <a:t> </a:t>
            </a:r>
            <a:r>
              <a:rPr lang="en-US" sz="1800" dirty="0" err="1">
                <a:solidFill>
                  <a:srgbClr val="FF0000"/>
                </a:solidFill>
                <a:latin typeface="Calibri" panose="020F0502020204030204" pitchFamily="34" charset="0"/>
                <a:cs typeface="Calibri" panose="020F0502020204030204" pitchFamily="34" charset="0"/>
              </a:rPr>
              <a:t>jual</a:t>
            </a:r>
            <a:r>
              <a:rPr lang="en-US" sz="1800" dirty="0">
                <a:solidFill>
                  <a:srgbClr val="FF0000"/>
                </a:solidFill>
                <a:latin typeface="Calibri" panose="020F0502020204030204" pitchFamily="34" charset="0"/>
                <a:cs typeface="Calibri" panose="020F0502020204030204" pitchFamily="34" charset="0"/>
              </a:rPr>
              <a:t> </a:t>
            </a:r>
            <a:r>
              <a:rPr lang="en-US" sz="1800" dirty="0" err="1">
                <a:solidFill>
                  <a:srgbClr val="FF0000"/>
                </a:solidFill>
                <a:latin typeface="Calibri" panose="020F0502020204030204" pitchFamily="34" charset="0"/>
                <a:cs typeface="Calibri" panose="020F0502020204030204" pitchFamily="34" charset="0"/>
              </a:rPr>
              <a:t>suatu</a:t>
            </a:r>
            <a:r>
              <a:rPr lang="en-US" sz="1800" dirty="0">
                <a:solidFill>
                  <a:srgbClr val="FF0000"/>
                </a:solidFill>
                <a:latin typeface="Calibri" panose="020F0502020204030204" pitchFamily="34" charset="0"/>
                <a:cs typeface="Calibri" panose="020F0502020204030204" pitchFamily="34" charset="0"/>
              </a:rPr>
              <a:t> </a:t>
            </a:r>
            <a:r>
              <a:rPr lang="en-US" sz="1800" dirty="0" err="1">
                <a:solidFill>
                  <a:srgbClr val="FF0000"/>
                </a:solidFill>
                <a:latin typeface="Calibri" panose="020F0502020204030204" pitchFamily="34" charset="0"/>
                <a:cs typeface="Calibri" panose="020F0502020204030204" pitchFamily="34" charset="0"/>
              </a:rPr>
              <a:t>produk</a:t>
            </a:r>
            <a:r>
              <a:rPr lang="en-US" sz="1800" dirty="0">
                <a:solidFill>
                  <a:srgbClr val="FF0000"/>
                </a:solidFill>
                <a:latin typeface="Calibri" panose="020F0502020204030204" pitchFamily="34" charset="0"/>
                <a:cs typeface="Calibri" panose="020F0502020204030204" pitchFamily="34" charset="0"/>
              </a:rPr>
              <a:t> yang </a:t>
            </a:r>
            <a:r>
              <a:rPr lang="en-US" sz="1800" dirty="0" err="1">
                <a:solidFill>
                  <a:srgbClr val="FF0000"/>
                </a:solidFill>
                <a:latin typeface="Calibri" panose="020F0502020204030204" pitchFamily="34" charset="0"/>
                <a:cs typeface="Calibri" panose="020F0502020204030204" pitchFamily="34" charset="0"/>
              </a:rPr>
              <a:t>diproduksi</a:t>
            </a:r>
            <a:r>
              <a:rPr lang="en-US" sz="1800" dirty="0">
                <a:solidFill>
                  <a:srgbClr val="FF0000"/>
                </a:solidFill>
                <a:latin typeface="Calibri" panose="020F0502020204030204" pitchFamily="34" charset="0"/>
                <a:cs typeface="Calibri" panose="020F0502020204030204" pitchFamily="34" charset="0"/>
              </a:rPr>
              <a:t> </a:t>
            </a:r>
            <a:r>
              <a:rPr lang="en-US" sz="1800" dirty="0" err="1">
                <a:solidFill>
                  <a:srgbClr val="FF0000"/>
                </a:solidFill>
                <a:latin typeface="Calibri" panose="020F0502020204030204" pitchFamily="34" charset="0"/>
                <a:cs typeface="Calibri" panose="020F0502020204030204" pitchFamily="34" charset="0"/>
              </a:rPr>
              <a:t>menggunakan</a:t>
            </a:r>
            <a:r>
              <a:rPr lang="en-US" sz="1800" dirty="0">
                <a:solidFill>
                  <a:srgbClr val="FF0000"/>
                </a:solidFill>
                <a:latin typeface="Calibri" panose="020F0502020204030204" pitchFamily="34" charset="0"/>
                <a:cs typeface="Calibri" panose="020F0502020204030204" pitchFamily="34" charset="0"/>
              </a:rPr>
              <a:t> </a:t>
            </a:r>
            <a:r>
              <a:rPr lang="en-US" sz="1800" dirty="0" err="1">
                <a:solidFill>
                  <a:srgbClr val="FF0000"/>
                </a:solidFill>
                <a:latin typeface="Calibri" panose="020F0502020204030204" pitchFamily="34" charset="0"/>
                <a:cs typeface="Calibri" panose="020F0502020204030204" pitchFamily="34" charset="0"/>
              </a:rPr>
              <a:t>suatu</a:t>
            </a:r>
            <a:r>
              <a:rPr lang="en-US" sz="1800" dirty="0">
                <a:solidFill>
                  <a:srgbClr val="FF0000"/>
                </a:solidFill>
                <a:latin typeface="Calibri" panose="020F0502020204030204" pitchFamily="34" charset="0"/>
                <a:cs typeface="Calibri" panose="020F0502020204030204" pitchFamily="34" charset="0"/>
              </a:rPr>
              <a:t> </a:t>
            </a:r>
            <a:r>
              <a:rPr lang="en-US" sz="1800" dirty="0" err="1">
                <a:solidFill>
                  <a:srgbClr val="FF0000"/>
                </a:solidFill>
                <a:latin typeface="Calibri" panose="020F0502020204030204" pitchFamily="34" charset="0"/>
                <a:cs typeface="Calibri" panose="020F0502020204030204" pitchFamily="34" charset="0"/>
              </a:rPr>
              <a:t>aset</a:t>
            </a:r>
            <a:r>
              <a:rPr lang="en-US" sz="1800" dirty="0">
                <a:solidFill>
                  <a:srgbClr val="FF0000"/>
                </a:solidFill>
                <a:latin typeface="Calibri" panose="020F0502020204030204" pitchFamily="34" charset="0"/>
                <a:cs typeface="Calibri" panose="020F0502020204030204" pitchFamily="34" charset="0"/>
              </a:rPr>
              <a:t> </a:t>
            </a:r>
            <a:r>
              <a:rPr lang="en-US" sz="1800" dirty="0" err="1">
                <a:solidFill>
                  <a:srgbClr val="FF0000"/>
                </a:solidFill>
                <a:latin typeface="Calibri" panose="020F0502020204030204" pitchFamily="34" charset="0"/>
                <a:cs typeface="Calibri" panose="020F0502020204030204" pitchFamily="34" charset="0"/>
              </a:rPr>
              <a:t>merupakan</a:t>
            </a:r>
            <a:r>
              <a:rPr lang="en-US" sz="1800" dirty="0">
                <a:solidFill>
                  <a:srgbClr val="FF0000"/>
                </a:solidFill>
                <a:latin typeface="Calibri" panose="020F0502020204030204" pitchFamily="34" charset="0"/>
                <a:cs typeface="Calibri" panose="020F0502020204030204" pitchFamily="34" charset="0"/>
              </a:rPr>
              <a:t> </a:t>
            </a:r>
            <a:r>
              <a:rPr lang="en-US" sz="1800" dirty="0" err="1">
                <a:solidFill>
                  <a:srgbClr val="FF0000"/>
                </a:solidFill>
                <a:latin typeface="Calibri" panose="020F0502020204030204" pitchFamily="34" charset="0"/>
                <a:cs typeface="Calibri" panose="020F0502020204030204" pitchFamily="34" charset="0"/>
              </a:rPr>
              <a:t>suatu</a:t>
            </a:r>
            <a:r>
              <a:rPr lang="en-US" sz="1800" dirty="0">
                <a:solidFill>
                  <a:srgbClr val="FF0000"/>
                </a:solidFill>
                <a:latin typeface="Calibri" panose="020F0502020204030204" pitchFamily="34" charset="0"/>
                <a:cs typeface="Calibri" panose="020F0502020204030204" pitchFamily="34" charset="0"/>
              </a:rPr>
              <a:t> </a:t>
            </a:r>
            <a:r>
              <a:rPr lang="en-US" sz="1800" dirty="0" err="1">
                <a:solidFill>
                  <a:srgbClr val="FF0000"/>
                </a:solidFill>
                <a:latin typeface="Calibri" panose="020F0502020204030204" pitchFamily="34" charset="0"/>
                <a:cs typeface="Calibri" panose="020F0502020204030204" pitchFamily="34" charset="0"/>
              </a:rPr>
              <a:t>indikasinya</a:t>
            </a:r>
            <a:r>
              <a:rPr lang="en-US" sz="1800" dirty="0">
                <a:solidFill>
                  <a:srgbClr val="FF0000"/>
                </a:solidFill>
                <a:latin typeface="Calibri" panose="020F0502020204030204" pitchFamily="34" charset="0"/>
                <a:cs typeface="Calibri" panose="020F0502020204030204" pitchFamily="34" charset="0"/>
              </a:rPr>
              <a:t>.</a:t>
            </a:r>
            <a:r>
              <a:rPr lang="en-US" sz="1800" kern="0" dirty="0">
                <a:solidFill>
                  <a:srgbClr val="FF0000"/>
                </a:solidFill>
                <a:latin typeface="Calibri" panose="020F0502020204030204" pitchFamily="34" charset="0"/>
                <a:cs typeface="Calibri" panose="020F0502020204030204" pitchFamily="34" charset="0"/>
              </a:rPr>
              <a:t>	</a:t>
            </a:r>
          </a:p>
        </p:txBody>
      </p:sp>
      <p:sp>
        <p:nvSpPr>
          <p:cNvPr id="4" name="Slide Number Placeholder 1">
            <a:extLst>
              <a:ext uri="{FF2B5EF4-FFF2-40B4-BE49-F238E27FC236}">
                <a16:creationId xmlns:a16="http://schemas.microsoft.com/office/drawing/2014/main" id="{71351814-B833-4A2B-A4CF-50F449B0EBB4}"/>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40</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58923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C8B0B546-2640-4C4D-A15C-8450C992830B}"/>
              </a:ext>
            </a:extLst>
          </p:cNvPr>
          <p:cNvSpPr txBox="1">
            <a:spLocks noChangeArrowheads="1"/>
          </p:cNvSpPr>
          <p:nvPr/>
        </p:nvSpPr>
        <p:spPr>
          <a:xfrm>
            <a:off x="3630940" y="353530"/>
            <a:ext cx="4953000" cy="5476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ctr" defTabSz="914400"/>
            <a:r>
              <a:rPr lang="en-US" sz="4000" b="1" kern="0" dirty="0" err="1"/>
              <a:t>Metode</a:t>
            </a:r>
            <a:r>
              <a:rPr lang="en-US" sz="4000" b="1" kern="0" dirty="0"/>
              <a:t> </a:t>
            </a:r>
            <a:r>
              <a:rPr lang="en-US" sz="4000" b="1" kern="0" dirty="0" err="1"/>
              <a:t>Penyusutan</a:t>
            </a:r>
            <a:endParaRPr lang="en-US" sz="4000" b="1" kern="0" dirty="0"/>
          </a:p>
        </p:txBody>
      </p:sp>
      <p:pic>
        <p:nvPicPr>
          <p:cNvPr id="5" name="Picture 2" descr="C:\Program Files\Microsoft Office\Clipart\standard\stddir4\sy01191_.wmf">
            <a:extLst>
              <a:ext uri="{FF2B5EF4-FFF2-40B4-BE49-F238E27FC236}">
                <a16:creationId xmlns:a16="http://schemas.microsoft.com/office/drawing/2014/main" id="{72138691-87BF-4B8C-8399-31181B796B16}"/>
              </a:ext>
            </a:extLst>
          </p:cNvPr>
          <p:cNvPicPr>
            <a:picLocks noChangeAspect="1" noChangeArrowheads="1"/>
          </p:cNvPicPr>
          <p:nvPr/>
        </p:nvPicPr>
        <p:blipFill>
          <a:blip r:embed="rId3" cstate="print"/>
          <a:srcRect/>
          <a:stretch>
            <a:fillRect/>
          </a:stretch>
        </p:blipFill>
        <p:spPr bwMode="auto">
          <a:xfrm>
            <a:off x="1491139" y="4747262"/>
            <a:ext cx="1589722" cy="1689824"/>
          </a:xfrm>
          <a:prstGeom prst="rect">
            <a:avLst/>
          </a:prstGeom>
          <a:noFill/>
          <a:ln w="9525">
            <a:noFill/>
            <a:miter lim="800000"/>
            <a:headEnd/>
            <a:tailEnd/>
          </a:ln>
        </p:spPr>
      </p:pic>
      <p:sp>
        <p:nvSpPr>
          <p:cNvPr id="7" name="AutoShape 5">
            <a:extLst>
              <a:ext uri="{FF2B5EF4-FFF2-40B4-BE49-F238E27FC236}">
                <a16:creationId xmlns:a16="http://schemas.microsoft.com/office/drawing/2014/main" id="{18EF2F23-78A6-4A87-B913-689640063F8D}"/>
              </a:ext>
            </a:extLst>
          </p:cNvPr>
          <p:cNvSpPr>
            <a:spLocks noChangeArrowheads="1"/>
          </p:cNvSpPr>
          <p:nvPr/>
        </p:nvSpPr>
        <p:spPr bwMode="auto">
          <a:xfrm>
            <a:off x="2286000" y="1918424"/>
            <a:ext cx="2514600" cy="457200"/>
          </a:xfrm>
          <a:prstGeom prst="roundRect">
            <a:avLst>
              <a:gd name="adj" fmla="val 16667"/>
            </a:avLst>
          </a:prstGeom>
          <a:gradFill rotWithShape="0">
            <a:gsLst>
              <a:gs pos="0">
                <a:srgbClr val="FFCCFF"/>
              </a:gs>
              <a:gs pos="100000">
                <a:srgbClr val="FFFFFF"/>
              </a:gs>
            </a:gsLst>
            <a:lin ang="2700000" scaled="1"/>
          </a:gradFill>
          <a:ln w="9525">
            <a:solidFill>
              <a:schemeClr val="tx1"/>
            </a:solidFill>
            <a:round/>
            <a:headEnd/>
            <a:tailEnd/>
          </a:ln>
          <a:effectLst>
            <a:outerShdw dist="53882" dir="2700000" algn="ctr" rotWithShape="0">
              <a:schemeClr val="bg2"/>
            </a:outerShdw>
          </a:effectLst>
        </p:spPr>
        <p:txBody>
          <a:bodyPr tIns="0" bIns="0" anchor="ctr"/>
          <a:lstStyle/>
          <a:p>
            <a:pPr algn="ctr">
              <a:lnSpc>
                <a:spcPct val="90000"/>
              </a:lnSpc>
              <a:spcBef>
                <a:spcPct val="0"/>
              </a:spcBef>
              <a:buFontTx/>
              <a:buNone/>
              <a:defRPr/>
            </a:pPr>
            <a:r>
              <a:rPr lang="en-US" sz="2000" b="1" dirty="0">
                <a:latin typeface="Calibri" panose="020F0502020204030204" pitchFamily="34" charset="0"/>
                <a:cs typeface="Calibri" panose="020F0502020204030204" pitchFamily="34" charset="0"/>
              </a:rPr>
              <a:t>Garis </a:t>
            </a:r>
            <a:r>
              <a:rPr lang="en-US" sz="2000" b="1" dirty="0" err="1">
                <a:latin typeface="Calibri" panose="020F0502020204030204" pitchFamily="34" charset="0"/>
                <a:cs typeface="Calibri" panose="020F0502020204030204" pitchFamily="34" charset="0"/>
              </a:rPr>
              <a:t>Lurus</a:t>
            </a:r>
            <a:endParaRPr lang="en-US" sz="2000" b="1" dirty="0">
              <a:latin typeface="Calibri" panose="020F0502020204030204" pitchFamily="34" charset="0"/>
              <a:cs typeface="Calibri" panose="020F0502020204030204" pitchFamily="34" charset="0"/>
            </a:endParaRPr>
          </a:p>
        </p:txBody>
      </p:sp>
      <p:sp>
        <p:nvSpPr>
          <p:cNvPr id="9" name="AutoShape 6">
            <a:extLst>
              <a:ext uri="{FF2B5EF4-FFF2-40B4-BE49-F238E27FC236}">
                <a16:creationId xmlns:a16="http://schemas.microsoft.com/office/drawing/2014/main" id="{46BE3F4E-79A1-44A9-9665-A30842BD85F4}"/>
              </a:ext>
            </a:extLst>
          </p:cNvPr>
          <p:cNvSpPr>
            <a:spLocks noChangeArrowheads="1"/>
          </p:cNvSpPr>
          <p:nvPr/>
        </p:nvSpPr>
        <p:spPr bwMode="auto">
          <a:xfrm>
            <a:off x="2286000" y="2909024"/>
            <a:ext cx="2514600" cy="457200"/>
          </a:xfrm>
          <a:prstGeom prst="roundRect">
            <a:avLst>
              <a:gd name="adj" fmla="val 16667"/>
            </a:avLst>
          </a:prstGeom>
          <a:gradFill rotWithShape="0">
            <a:gsLst>
              <a:gs pos="0">
                <a:srgbClr val="CCFFCC"/>
              </a:gs>
              <a:gs pos="100000">
                <a:srgbClr val="FFFFFF"/>
              </a:gs>
            </a:gsLst>
            <a:lin ang="2700000" scaled="1"/>
          </a:gradFill>
          <a:ln w="9525">
            <a:solidFill>
              <a:schemeClr val="tx1"/>
            </a:solidFill>
            <a:round/>
            <a:headEnd/>
            <a:tailEnd/>
          </a:ln>
          <a:effectLst>
            <a:outerShdw dist="53882" dir="2700000" algn="ctr" rotWithShape="0">
              <a:schemeClr val="bg2"/>
            </a:outerShdw>
          </a:effectLst>
        </p:spPr>
        <p:txBody>
          <a:bodyPr tIns="0" bIns="0" anchor="ctr"/>
          <a:lstStyle/>
          <a:p>
            <a:pPr algn="ctr">
              <a:lnSpc>
                <a:spcPct val="90000"/>
              </a:lnSpc>
              <a:spcBef>
                <a:spcPct val="0"/>
              </a:spcBef>
              <a:buFontTx/>
              <a:buNone/>
              <a:defRPr/>
            </a:pPr>
            <a:r>
              <a:rPr lang="en-US" sz="2000" b="1" dirty="0" err="1">
                <a:latin typeface="Calibri" panose="020F0502020204030204" pitchFamily="34" charset="0"/>
                <a:cs typeface="Calibri" panose="020F0502020204030204" pitchFamily="34" charset="0"/>
              </a:rPr>
              <a:t>Saldo</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Menurun</a:t>
            </a:r>
            <a:endParaRPr lang="en-US" sz="2000" b="1" dirty="0">
              <a:latin typeface="Calibri" panose="020F0502020204030204" pitchFamily="34" charset="0"/>
              <a:cs typeface="Calibri" panose="020F0502020204030204" pitchFamily="34" charset="0"/>
            </a:endParaRPr>
          </a:p>
        </p:txBody>
      </p:sp>
      <p:sp>
        <p:nvSpPr>
          <p:cNvPr id="10" name="AutoShape 7">
            <a:extLst>
              <a:ext uri="{FF2B5EF4-FFF2-40B4-BE49-F238E27FC236}">
                <a16:creationId xmlns:a16="http://schemas.microsoft.com/office/drawing/2014/main" id="{B3130F8E-13FD-4032-8A82-1BBF8EEC0FB5}"/>
              </a:ext>
            </a:extLst>
          </p:cNvPr>
          <p:cNvSpPr>
            <a:spLocks noChangeArrowheads="1"/>
          </p:cNvSpPr>
          <p:nvPr/>
        </p:nvSpPr>
        <p:spPr bwMode="auto">
          <a:xfrm>
            <a:off x="2286000" y="3899624"/>
            <a:ext cx="2514600" cy="457200"/>
          </a:xfrm>
          <a:prstGeom prst="roundRect">
            <a:avLst>
              <a:gd name="adj" fmla="val 16667"/>
            </a:avLst>
          </a:prstGeom>
          <a:gradFill rotWithShape="0">
            <a:gsLst>
              <a:gs pos="0">
                <a:srgbClr val="FFFF99"/>
              </a:gs>
              <a:gs pos="100000">
                <a:srgbClr val="FFFFFF"/>
              </a:gs>
            </a:gsLst>
            <a:lin ang="2700000" scaled="1"/>
          </a:gradFill>
          <a:ln w="9525">
            <a:solidFill>
              <a:schemeClr val="tx1"/>
            </a:solidFill>
            <a:round/>
            <a:headEnd/>
            <a:tailEnd/>
          </a:ln>
          <a:effectLst>
            <a:outerShdw dist="53882" dir="2700000" algn="ctr" rotWithShape="0">
              <a:schemeClr val="bg2"/>
            </a:outerShdw>
          </a:effectLst>
        </p:spPr>
        <p:txBody>
          <a:bodyPr tIns="0" bIns="0" anchor="ctr"/>
          <a:lstStyle/>
          <a:p>
            <a:pPr algn="ctr">
              <a:lnSpc>
                <a:spcPct val="90000"/>
              </a:lnSpc>
              <a:spcBef>
                <a:spcPct val="0"/>
              </a:spcBef>
              <a:buFontTx/>
              <a:buNone/>
              <a:defRPr/>
            </a:pPr>
            <a:r>
              <a:rPr lang="en-US" sz="2000" b="1" dirty="0" err="1">
                <a:latin typeface="Calibri" panose="020F0502020204030204" pitchFamily="34" charset="0"/>
                <a:cs typeface="Calibri" panose="020F0502020204030204" pitchFamily="34" charset="0"/>
              </a:rPr>
              <a:t>Jumlah</a:t>
            </a:r>
            <a:r>
              <a:rPr lang="en-US" sz="2000" b="1" dirty="0">
                <a:latin typeface="Calibri" panose="020F0502020204030204" pitchFamily="34" charset="0"/>
                <a:cs typeface="Calibri" panose="020F0502020204030204" pitchFamily="34" charset="0"/>
              </a:rPr>
              <a:t> Unit</a:t>
            </a:r>
          </a:p>
        </p:txBody>
      </p:sp>
      <p:grpSp>
        <p:nvGrpSpPr>
          <p:cNvPr id="11" name="Group 8">
            <a:extLst>
              <a:ext uri="{FF2B5EF4-FFF2-40B4-BE49-F238E27FC236}">
                <a16:creationId xmlns:a16="http://schemas.microsoft.com/office/drawing/2014/main" id="{2D237ABA-A255-4D2E-BBAC-F9DECCB4C8FB}"/>
              </a:ext>
            </a:extLst>
          </p:cNvPr>
          <p:cNvGrpSpPr>
            <a:grpSpLocks/>
          </p:cNvGrpSpPr>
          <p:nvPr/>
        </p:nvGrpSpPr>
        <p:grpSpPr bwMode="auto">
          <a:xfrm>
            <a:off x="4876800" y="1689824"/>
            <a:ext cx="5486400" cy="914400"/>
            <a:chOff x="2160" y="2304"/>
            <a:chExt cx="3456" cy="576"/>
          </a:xfrm>
        </p:grpSpPr>
        <p:sp>
          <p:nvSpPr>
            <p:cNvPr id="12" name="AutoShape 9">
              <a:extLst>
                <a:ext uri="{FF2B5EF4-FFF2-40B4-BE49-F238E27FC236}">
                  <a16:creationId xmlns:a16="http://schemas.microsoft.com/office/drawing/2014/main" id="{0370444D-1C6D-4E2B-96E8-A8B0A9DF30AA}"/>
                </a:ext>
              </a:extLst>
            </p:cNvPr>
            <p:cNvSpPr>
              <a:spLocks noChangeArrowheads="1"/>
            </p:cNvSpPr>
            <p:nvPr/>
          </p:nvSpPr>
          <p:spPr bwMode="auto">
            <a:xfrm>
              <a:off x="2544" y="2304"/>
              <a:ext cx="3072" cy="576"/>
            </a:xfrm>
            <a:prstGeom prst="leftArrow">
              <a:avLst>
                <a:gd name="adj1" fmla="val 100000"/>
                <a:gd name="adj2" fmla="val 0"/>
              </a:avLst>
            </a:prstGeom>
            <a:gradFill rotWithShape="0">
              <a:gsLst>
                <a:gs pos="0">
                  <a:srgbClr val="FFCCFF"/>
                </a:gs>
                <a:gs pos="50000">
                  <a:schemeClr val="bg1"/>
                </a:gs>
                <a:gs pos="100000">
                  <a:srgbClr val="FFCCFF"/>
                </a:gs>
              </a:gsLst>
              <a:lin ang="2700000" scaled="1"/>
            </a:gradFill>
            <a:ln w="9525">
              <a:solidFill>
                <a:srgbClr val="FFCCFF"/>
              </a:solidFill>
              <a:miter lim="800000"/>
              <a:headEnd/>
              <a:tailEnd/>
            </a:ln>
            <a:effectLst>
              <a:outerShdw dist="89803" dir="2700000" algn="ctr" rotWithShape="0">
                <a:schemeClr val="hlink"/>
              </a:outerShdw>
            </a:effectLst>
          </p:spPr>
          <p:txBody>
            <a:bodyPr anchor="ctr"/>
            <a:lstStyle/>
            <a:p>
              <a:pPr>
                <a:lnSpc>
                  <a:spcPct val="95000"/>
                </a:lnSpc>
                <a:spcBef>
                  <a:spcPct val="0"/>
                </a:spcBef>
                <a:buFontTx/>
                <a:buNone/>
                <a:defRPr/>
              </a:pPr>
              <a:r>
                <a:rPr lang="en-US" sz="2000" dirty="0" err="1">
                  <a:latin typeface="Calibri" panose="020F0502020204030204" pitchFamily="34" charset="0"/>
                  <a:cs typeface="Calibri" panose="020F0502020204030204" pitchFamily="34" charset="0"/>
                </a:rPr>
                <a:t>Menghasilkan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pembebanan</a:t>
              </a:r>
              <a:r>
                <a:rPr lang="en-US" sz="2000" dirty="0">
                  <a:latin typeface="Calibri" panose="020F0502020204030204" pitchFamily="34" charset="0"/>
                  <a:cs typeface="Calibri" panose="020F0502020204030204" pitchFamily="34" charset="0"/>
                </a:rPr>
                <a:t> yang </a:t>
              </a:r>
              <a:r>
                <a:rPr lang="en-US" sz="2000" dirty="0" err="1">
                  <a:latin typeface="Calibri" panose="020F0502020204030204" pitchFamily="34" charset="0"/>
                  <a:cs typeface="Calibri" panose="020F0502020204030204" pitchFamily="34" charset="0"/>
                </a:rPr>
                <a:t>tetap</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sepanjang</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umur</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manfaat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selagi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nilai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residu</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tidak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berubah</a:t>
              </a:r>
              <a:endParaRPr lang="en-US" sz="2000" dirty="0">
                <a:latin typeface="Calibri" panose="020F0502020204030204" pitchFamily="34" charset="0"/>
                <a:cs typeface="Calibri" panose="020F0502020204030204" pitchFamily="34" charset="0"/>
              </a:endParaRPr>
            </a:p>
          </p:txBody>
        </p:sp>
        <p:sp>
          <p:nvSpPr>
            <p:cNvPr id="13" name="AutoShape 10">
              <a:extLst>
                <a:ext uri="{FF2B5EF4-FFF2-40B4-BE49-F238E27FC236}">
                  <a16:creationId xmlns:a16="http://schemas.microsoft.com/office/drawing/2014/main" id="{BA80A18F-6703-402F-89D6-AE444ED48B2A}"/>
                </a:ext>
              </a:extLst>
            </p:cNvPr>
            <p:cNvSpPr>
              <a:spLocks noChangeArrowheads="1"/>
            </p:cNvSpPr>
            <p:nvPr/>
          </p:nvSpPr>
          <p:spPr bwMode="auto">
            <a:xfrm>
              <a:off x="2160" y="2496"/>
              <a:ext cx="336" cy="240"/>
            </a:xfrm>
            <a:prstGeom prst="rightArrow">
              <a:avLst>
                <a:gd name="adj1" fmla="val 50000"/>
                <a:gd name="adj2" fmla="val 35000"/>
              </a:avLst>
            </a:prstGeom>
            <a:gradFill rotWithShape="0">
              <a:gsLst>
                <a:gs pos="0">
                  <a:srgbClr val="FF3300"/>
                </a:gs>
                <a:gs pos="50000">
                  <a:srgbClr val="FFFFFF"/>
                </a:gs>
                <a:gs pos="100000">
                  <a:srgbClr val="FF3300"/>
                </a:gs>
              </a:gsLst>
              <a:lin ang="2700000" scaled="1"/>
            </a:gradFill>
            <a:ln w="9525">
              <a:solidFill>
                <a:srgbClr val="FF3300"/>
              </a:solidFill>
              <a:miter lim="800000"/>
              <a:headEnd/>
              <a:tailEnd/>
            </a:ln>
            <a:effectLst>
              <a:outerShdw dist="35921" dir="2700000" algn="ctr" rotWithShape="0">
                <a:schemeClr val="bg2"/>
              </a:outerShdw>
            </a:effectLst>
          </p:spPr>
          <p:txBody>
            <a:bodyPr wrap="none" anchor="ctr"/>
            <a:lstStyle/>
            <a:p>
              <a:pPr>
                <a:defRPr/>
              </a:pPr>
              <a:endParaRPr lang="en-GB" sz="2000">
                <a:latin typeface="Calibri" panose="020F0502020204030204" pitchFamily="34" charset="0"/>
                <a:cs typeface="Calibri" panose="020F0502020204030204" pitchFamily="34" charset="0"/>
              </a:endParaRPr>
            </a:p>
          </p:txBody>
        </p:sp>
      </p:grpSp>
      <p:grpSp>
        <p:nvGrpSpPr>
          <p:cNvPr id="14" name="Group 11">
            <a:extLst>
              <a:ext uri="{FF2B5EF4-FFF2-40B4-BE49-F238E27FC236}">
                <a16:creationId xmlns:a16="http://schemas.microsoft.com/office/drawing/2014/main" id="{E6D72D3B-7292-4D70-8AD7-BBBB75800958}"/>
              </a:ext>
            </a:extLst>
          </p:cNvPr>
          <p:cNvGrpSpPr>
            <a:grpSpLocks/>
          </p:cNvGrpSpPr>
          <p:nvPr/>
        </p:nvGrpSpPr>
        <p:grpSpPr bwMode="auto">
          <a:xfrm>
            <a:off x="4859977" y="2687285"/>
            <a:ext cx="5486400" cy="914400"/>
            <a:chOff x="2160" y="2928"/>
            <a:chExt cx="3456" cy="576"/>
          </a:xfrm>
        </p:grpSpPr>
        <p:sp>
          <p:nvSpPr>
            <p:cNvPr id="15" name="AutoShape 12">
              <a:extLst>
                <a:ext uri="{FF2B5EF4-FFF2-40B4-BE49-F238E27FC236}">
                  <a16:creationId xmlns:a16="http://schemas.microsoft.com/office/drawing/2014/main" id="{D4E3B934-B38C-4432-93F7-E9457B3A60CA}"/>
                </a:ext>
              </a:extLst>
            </p:cNvPr>
            <p:cNvSpPr>
              <a:spLocks noChangeArrowheads="1"/>
            </p:cNvSpPr>
            <p:nvPr/>
          </p:nvSpPr>
          <p:spPr bwMode="auto">
            <a:xfrm>
              <a:off x="2544" y="2928"/>
              <a:ext cx="3072" cy="576"/>
            </a:xfrm>
            <a:prstGeom prst="leftArrow">
              <a:avLst>
                <a:gd name="adj1" fmla="val 94093"/>
                <a:gd name="adj2" fmla="val 0"/>
              </a:avLst>
            </a:prstGeom>
            <a:gradFill rotWithShape="0">
              <a:gsLst>
                <a:gs pos="0">
                  <a:srgbClr val="CCFFCC"/>
                </a:gs>
                <a:gs pos="50000">
                  <a:schemeClr val="bg1"/>
                </a:gs>
                <a:gs pos="100000">
                  <a:srgbClr val="CCFFCC"/>
                </a:gs>
              </a:gsLst>
              <a:lin ang="2700000" scaled="1"/>
            </a:gradFill>
            <a:ln w="9525">
              <a:solidFill>
                <a:srgbClr val="CCFFCC"/>
              </a:solidFill>
              <a:miter lim="800000"/>
              <a:headEnd/>
              <a:tailEnd/>
            </a:ln>
            <a:effectLst>
              <a:outerShdw dist="89803" dir="2700000" algn="ctr" rotWithShape="0">
                <a:schemeClr val="hlink"/>
              </a:outerShdw>
            </a:effectLst>
          </p:spPr>
          <p:txBody>
            <a:bodyPr anchor="ctr"/>
            <a:lstStyle/>
            <a:p>
              <a:pPr>
                <a:spcBef>
                  <a:spcPct val="30000"/>
                </a:spcBef>
                <a:buFontTx/>
                <a:buNone/>
                <a:defRPr/>
              </a:pPr>
              <a:r>
                <a:rPr lang="en-GB" sz="2000" dirty="0" err="1">
                  <a:latin typeface="Calibri" panose="020F0502020204030204" pitchFamily="34" charset="0"/>
                  <a:cs typeface="Calibri" panose="020F0502020204030204" pitchFamily="34" charset="0"/>
                </a:rPr>
                <a:t>Menghasilkan</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pembebanan</a:t>
              </a:r>
              <a:r>
                <a:rPr lang="en-GB" sz="2000" dirty="0">
                  <a:latin typeface="Calibri" panose="020F0502020204030204" pitchFamily="34" charset="0"/>
                  <a:cs typeface="Calibri" panose="020F0502020204030204" pitchFamily="34" charset="0"/>
                </a:rPr>
                <a:t> yang </a:t>
              </a:r>
              <a:r>
                <a:rPr lang="en-GB" sz="2000" dirty="0" err="1">
                  <a:latin typeface="Calibri" panose="020F0502020204030204" pitchFamily="34" charset="0"/>
                  <a:cs typeface="Calibri" panose="020F0502020204030204" pitchFamily="34" charset="0"/>
                </a:rPr>
                <a:t>menurun</a:t>
              </a:r>
              <a:r>
                <a:rPr lang="en-GB"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sepanjang</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umur</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manfaat</a:t>
              </a:r>
              <a:r>
                <a:rPr lang="en-US" sz="2000" dirty="0">
                  <a:latin typeface="Calibri" panose="020F0502020204030204" pitchFamily="34" charset="0"/>
                  <a:cs typeface="Calibri" panose="020F0502020204030204" pitchFamily="34" charset="0"/>
                </a:rPr>
                <a:t> </a:t>
              </a:r>
              <a:endParaRPr lang="en-GB" sz="2000" dirty="0">
                <a:latin typeface="Calibri" panose="020F0502020204030204" pitchFamily="34" charset="0"/>
                <a:cs typeface="Calibri" panose="020F0502020204030204" pitchFamily="34" charset="0"/>
              </a:endParaRPr>
            </a:p>
          </p:txBody>
        </p:sp>
        <p:sp>
          <p:nvSpPr>
            <p:cNvPr id="16" name="AutoShape 13">
              <a:extLst>
                <a:ext uri="{FF2B5EF4-FFF2-40B4-BE49-F238E27FC236}">
                  <a16:creationId xmlns:a16="http://schemas.microsoft.com/office/drawing/2014/main" id="{7C147DC8-03A9-4A8D-87E4-17C286EF3B57}"/>
                </a:ext>
              </a:extLst>
            </p:cNvPr>
            <p:cNvSpPr>
              <a:spLocks noChangeArrowheads="1"/>
            </p:cNvSpPr>
            <p:nvPr/>
          </p:nvSpPr>
          <p:spPr bwMode="auto">
            <a:xfrm>
              <a:off x="2160" y="3120"/>
              <a:ext cx="336" cy="240"/>
            </a:xfrm>
            <a:prstGeom prst="rightArrow">
              <a:avLst>
                <a:gd name="adj1" fmla="val 50000"/>
                <a:gd name="adj2" fmla="val 35000"/>
              </a:avLst>
            </a:prstGeom>
            <a:gradFill rotWithShape="0">
              <a:gsLst>
                <a:gs pos="0">
                  <a:srgbClr val="33CC33"/>
                </a:gs>
                <a:gs pos="50000">
                  <a:srgbClr val="FFFFFF"/>
                </a:gs>
                <a:gs pos="100000">
                  <a:srgbClr val="33CC33"/>
                </a:gs>
              </a:gsLst>
              <a:lin ang="2700000" scaled="1"/>
            </a:gradFill>
            <a:ln w="9525">
              <a:solidFill>
                <a:srgbClr val="33CC33"/>
              </a:solidFill>
              <a:miter lim="800000"/>
              <a:headEnd/>
              <a:tailEnd/>
            </a:ln>
            <a:effectLst>
              <a:outerShdw dist="35921" dir="2700000" algn="ctr" rotWithShape="0">
                <a:schemeClr val="bg2"/>
              </a:outerShdw>
            </a:effectLst>
          </p:spPr>
          <p:txBody>
            <a:bodyPr wrap="none" anchor="ctr"/>
            <a:lstStyle/>
            <a:p>
              <a:pPr>
                <a:defRPr/>
              </a:pPr>
              <a:endParaRPr lang="en-GB" sz="2000">
                <a:latin typeface="Calibri" panose="020F0502020204030204" pitchFamily="34" charset="0"/>
                <a:cs typeface="Calibri" panose="020F0502020204030204" pitchFamily="34" charset="0"/>
              </a:endParaRPr>
            </a:p>
          </p:txBody>
        </p:sp>
      </p:grpSp>
      <p:grpSp>
        <p:nvGrpSpPr>
          <p:cNvPr id="17" name="Group 14">
            <a:extLst>
              <a:ext uri="{FF2B5EF4-FFF2-40B4-BE49-F238E27FC236}">
                <a16:creationId xmlns:a16="http://schemas.microsoft.com/office/drawing/2014/main" id="{E1EE1E6A-4A1C-474B-AC9C-1B985922534E}"/>
              </a:ext>
            </a:extLst>
          </p:cNvPr>
          <p:cNvGrpSpPr>
            <a:grpSpLocks/>
          </p:cNvGrpSpPr>
          <p:nvPr/>
        </p:nvGrpSpPr>
        <p:grpSpPr bwMode="auto">
          <a:xfrm>
            <a:off x="4876800" y="3671024"/>
            <a:ext cx="5486400" cy="914400"/>
            <a:chOff x="2160" y="3552"/>
            <a:chExt cx="3456" cy="576"/>
          </a:xfrm>
        </p:grpSpPr>
        <p:sp>
          <p:nvSpPr>
            <p:cNvPr id="18" name="AutoShape 15">
              <a:extLst>
                <a:ext uri="{FF2B5EF4-FFF2-40B4-BE49-F238E27FC236}">
                  <a16:creationId xmlns:a16="http://schemas.microsoft.com/office/drawing/2014/main" id="{0D966CF1-556D-4D8F-967E-96FEA4F6DB4E}"/>
                </a:ext>
              </a:extLst>
            </p:cNvPr>
            <p:cNvSpPr>
              <a:spLocks noChangeArrowheads="1"/>
            </p:cNvSpPr>
            <p:nvPr/>
          </p:nvSpPr>
          <p:spPr bwMode="auto">
            <a:xfrm>
              <a:off x="2544" y="3552"/>
              <a:ext cx="3072" cy="576"/>
            </a:xfrm>
            <a:prstGeom prst="leftArrow">
              <a:avLst>
                <a:gd name="adj1" fmla="val 100000"/>
                <a:gd name="adj2" fmla="val 0"/>
              </a:avLst>
            </a:prstGeom>
            <a:gradFill rotWithShape="0">
              <a:gsLst>
                <a:gs pos="0">
                  <a:srgbClr val="FFFF99"/>
                </a:gs>
                <a:gs pos="50000">
                  <a:schemeClr val="bg1"/>
                </a:gs>
                <a:gs pos="100000">
                  <a:srgbClr val="FFFF99"/>
                </a:gs>
              </a:gsLst>
              <a:lin ang="2700000" scaled="1"/>
            </a:gradFill>
            <a:ln w="9525">
              <a:solidFill>
                <a:srgbClr val="FFFF99"/>
              </a:solidFill>
              <a:miter lim="800000"/>
              <a:headEnd/>
              <a:tailEnd/>
            </a:ln>
            <a:effectLst>
              <a:outerShdw dist="89803" dir="2700000" algn="ctr" rotWithShape="0">
                <a:schemeClr val="hlink"/>
              </a:outerShdw>
            </a:effectLst>
          </p:spPr>
          <p:txBody>
            <a:bodyPr anchor="ctr"/>
            <a:lstStyle/>
            <a:p>
              <a:pPr>
                <a:spcBef>
                  <a:spcPct val="30000"/>
                </a:spcBef>
                <a:buFontTx/>
                <a:buNone/>
                <a:defRPr/>
              </a:pPr>
              <a:r>
                <a:rPr lang="en-GB" sz="2000" dirty="0" err="1">
                  <a:latin typeface="Calibri" panose="020F0502020204030204" pitchFamily="34" charset="0"/>
                  <a:cs typeface="Calibri" panose="020F0502020204030204" pitchFamily="34" charset="0"/>
                </a:rPr>
                <a:t>Menghasilkan</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pembebanan</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berdasarkan</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penggunaan</a:t>
              </a:r>
              <a:endParaRPr lang="en-GB" sz="2000" dirty="0">
                <a:latin typeface="Calibri" panose="020F0502020204030204" pitchFamily="34" charset="0"/>
                <a:cs typeface="Calibri" panose="020F0502020204030204" pitchFamily="34" charset="0"/>
              </a:endParaRPr>
            </a:p>
          </p:txBody>
        </p:sp>
        <p:sp>
          <p:nvSpPr>
            <p:cNvPr id="19" name="AutoShape 16">
              <a:extLst>
                <a:ext uri="{FF2B5EF4-FFF2-40B4-BE49-F238E27FC236}">
                  <a16:creationId xmlns:a16="http://schemas.microsoft.com/office/drawing/2014/main" id="{031C7850-D92A-4A7B-AC87-759DEDC9C129}"/>
                </a:ext>
              </a:extLst>
            </p:cNvPr>
            <p:cNvSpPr>
              <a:spLocks noChangeArrowheads="1"/>
            </p:cNvSpPr>
            <p:nvPr/>
          </p:nvSpPr>
          <p:spPr bwMode="auto">
            <a:xfrm>
              <a:off x="2160" y="3744"/>
              <a:ext cx="336" cy="240"/>
            </a:xfrm>
            <a:prstGeom prst="rightArrow">
              <a:avLst>
                <a:gd name="adj1" fmla="val 50000"/>
                <a:gd name="adj2" fmla="val 35000"/>
              </a:avLst>
            </a:prstGeom>
            <a:gradFill rotWithShape="0">
              <a:gsLst>
                <a:gs pos="0">
                  <a:srgbClr val="FFCC00"/>
                </a:gs>
                <a:gs pos="50000">
                  <a:srgbClr val="FFFFFF"/>
                </a:gs>
                <a:gs pos="100000">
                  <a:srgbClr val="FFCC00"/>
                </a:gs>
              </a:gsLst>
              <a:lin ang="2700000" scaled="1"/>
            </a:gradFill>
            <a:ln w="9525">
              <a:solidFill>
                <a:srgbClr val="FF9900"/>
              </a:solidFill>
              <a:miter lim="800000"/>
              <a:headEnd/>
              <a:tailEnd/>
            </a:ln>
            <a:effectLst>
              <a:outerShdw dist="35921" dir="2700000" algn="ctr" rotWithShape="0">
                <a:schemeClr val="bg2"/>
              </a:outerShdw>
            </a:effectLst>
          </p:spPr>
          <p:txBody>
            <a:bodyPr wrap="none" anchor="ctr"/>
            <a:lstStyle/>
            <a:p>
              <a:pPr>
                <a:defRPr/>
              </a:pPr>
              <a:endParaRPr lang="en-GB" sz="2000">
                <a:latin typeface="Calibri" panose="020F0502020204030204" pitchFamily="34" charset="0"/>
                <a:cs typeface="Calibri" panose="020F0502020204030204" pitchFamily="34" charset="0"/>
              </a:endParaRPr>
            </a:p>
          </p:txBody>
        </p:sp>
      </p:grpSp>
      <p:sp>
        <p:nvSpPr>
          <p:cNvPr id="20" name="Slide Number Placeholder 1">
            <a:extLst>
              <a:ext uri="{FF2B5EF4-FFF2-40B4-BE49-F238E27FC236}">
                <a16:creationId xmlns:a16="http://schemas.microsoft.com/office/drawing/2014/main" id="{7A769DB6-EA44-4857-8178-4FF4A81F79C8}"/>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41</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367807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C8B0B546-2640-4C4D-A15C-8450C992830B}"/>
              </a:ext>
            </a:extLst>
          </p:cNvPr>
          <p:cNvSpPr txBox="1">
            <a:spLocks noChangeArrowheads="1"/>
          </p:cNvSpPr>
          <p:nvPr/>
        </p:nvSpPr>
        <p:spPr>
          <a:xfrm>
            <a:off x="2584135" y="455933"/>
            <a:ext cx="7023730" cy="5476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ctr" defTabSz="914400"/>
            <a:r>
              <a:rPr lang="af-ZA" sz="3600" b="1" kern="0" dirty="0"/>
              <a:t>Revaluation Model Fair Value Model</a:t>
            </a:r>
            <a:endParaRPr lang="en-US" sz="3600" b="1" kern="0" dirty="0"/>
          </a:p>
        </p:txBody>
      </p:sp>
      <p:pic>
        <p:nvPicPr>
          <p:cNvPr id="5" name="Picture 2" descr="C:\Program Files\Microsoft Office\Clipart\standard\stddir4\sy01191_.wmf">
            <a:extLst>
              <a:ext uri="{FF2B5EF4-FFF2-40B4-BE49-F238E27FC236}">
                <a16:creationId xmlns:a16="http://schemas.microsoft.com/office/drawing/2014/main" id="{72138691-87BF-4B8C-8399-31181B796B16}"/>
              </a:ext>
            </a:extLst>
          </p:cNvPr>
          <p:cNvPicPr>
            <a:picLocks noChangeAspect="1" noChangeArrowheads="1"/>
          </p:cNvPicPr>
          <p:nvPr/>
        </p:nvPicPr>
        <p:blipFill>
          <a:blip r:embed="rId3" cstate="print"/>
          <a:srcRect/>
          <a:stretch>
            <a:fillRect/>
          </a:stretch>
        </p:blipFill>
        <p:spPr bwMode="auto">
          <a:xfrm>
            <a:off x="10439400" y="2584088"/>
            <a:ext cx="1589722" cy="1689824"/>
          </a:xfrm>
          <a:prstGeom prst="rect">
            <a:avLst/>
          </a:prstGeom>
          <a:noFill/>
          <a:ln w="9525">
            <a:noFill/>
            <a:miter lim="800000"/>
            <a:headEnd/>
            <a:tailEnd/>
          </a:ln>
        </p:spPr>
      </p:pic>
      <p:sp>
        <p:nvSpPr>
          <p:cNvPr id="7" name="Content Placeholder 5">
            <a:extLst>
              <a:ext uri="{FF2B5EF4-FFF2-40B4-BE49-F238E27FC236}">
                <a16:creationId xmlns:a16="http://schemas.microsoft.com/office/drawing/2014/main" id="{1BBC0542-AC8C-428D-BEB2-529E484D06C4}"/>
              </a:ext>
            </a:extLst>
          </p:cNvPr>
          <p:cNvSpPr txBox="1">
            <a:spLocks/>
          </p:cNvSpPr>
          <p:nvPr/>
        </p:nvSpPr>
        <p:spPr>
          <a:xfrm>
            <a:off x="1689100" y="1277937"/>
            <a:ext cx="4103688" cy="568325"/>
          </a:xfr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282575" indent="-282575" algn="ctr" defTabSz="914400"/>
            <a:r>
              <a:rPr lang="en-GB" b="1" u="sng" kern="0" dirty="0">
                <a:latin typeface="Calibri" panose="020F0502020204030204" pitchFamily="34" charset="0"/>
                <a:cs typeface="Calibri" panose="020F0502020204030204" pitchFamily="34" charset="0"/>
              </a:rPr>
              <a:t>Fair value model (PSAK 240)</a:t>
            </a:r>
          </a:p>
        </p:txBody>
      </p:sp>
      <p:sp>
        <p:nvSpPr>
          <p:cNvPr id="8" name="AutoShape 1030">
            <a:extLst>
              <a:ext uri="{FF2B5EF4-FFF2-40B4-BE49-F238E27FC236}">
                <a16:creationId xmlns:a16="http://schemas.microsoft.com/office/drawing/2014/main" id="{F2FA2418-5136-4FD8-ACD1-6153249336DE}"/>
              </a:ext>
            </a:extLst>
          </p:cNvPr>
          <p:cNvSpPr>
            <a:spLocks noChangeArrowheads="1"/>
          </p:cNvSpPr>
          <p:nvPr/>
        </p:nvSpPr>
        <p:spPr bwMode="auto">
          <a:xfrm>
            <a:off x="1881715" y="1746722"/>
            <a:ext cx="3943350" cy="504825"/>
          </a:xfrm>
          <a:prstGeom prst="roundRect">
            <a:avLst>
              <a:gd name="adj" fmla="val 5123"/>
            </a:avLst>
          </a:prstGeom>
          <a:solidFill>
            <a:srgbClr val="F3C1B3"/>
          </a:solidFill>
          <a:ln w="9525">
            <a:solidFill>
              <a:schemeClr val="tx1"/>
            </a:solidFill>
            <a:round/>
            <a:headEnd/>
            <a:tailEnd/>
          </a:ln>
          <a:effectLst>
            <a:outerShdw dist="53882" dir="2700000" algn="ctr" rotWithShape="0">
              <a:schemeClr val="bg2"/>
            </a:outerShdw>
          </a:effectLst>
        </p:spPr>
        <p:txBody>
          <a:bodyPr tIns="91440" bIns="91440"/>
          <a:lstStyle/>
          <a:p>
            <a:pPr marL="228600" indent="-228600">
              <a:spcBef>
                <a:spcPts val="600"/>
              </a:spcBef>
              <a:buFont typeface="Arial" pitchFamily="34" charset="0"/>
              <a:buChar char="•"/>
              <a:defRPr/>
            </a:pPr>
            <a:r>
              <a:rPr lang="en-GB" sz="1800">
                <a:latin typeface="Calibri" panose="020F0502020204030204" pitchFamily="34" charset="0"/>
                <a:cs typeface="Calibri" panose="020F0502020204030204" pitchFamily="34" charset="0"/>
              </a:rPr>
              <a:t>Menggunakan nilai wajar</a:t>
            </a:r>
            <a:endParaRPr lang="en-GB" sz="1800" dirty="0">
              <a:latin typeface="Calibri" panose="020F0502020204030204" pitchFamily="34" charset="0"/>
              <a:cs typeface="Calibri" panose="020F0502020204030204" pitchFamily="34" charset="0"/>
            </a:endParaRPr>
          </a:p>
        </p:txBody>
      </p:sp>
      <p:sp>
        <p:nvSpPr>
          <p:cNvPr id="9" name="AutoShape 1030">
            <a:extLst>
              <a:ext uri="{FF2B5EF4-FFF2-40B4-BE49-F238E27FC236}">
                <a16:creationId xmlns:a16="http://schemas.microsoft.com/office/drawing/2014/main" id="{EC1E8300-5983-4D61-BD85-958AEB67D70E}"/>
              </a:ext>
            </a:extLst>
          </p:cNvPr>
          <p:cNvSpPr>
            <a:spLocks noChangeArrowheads="1"/>
          </p:cNvSpPr>
          <p:nvPr/>
        </p:nvSpPr>
        <p:spPr bwMode="auto">
          <a:xfrm>
            <a:off x="6217178" y="1746722"/>
            <a:ext cx="4032250" cy="504825"/>
          </a:xfrm>
          <a:prstGeom prst="roundRect">
            <a:avLst>
              <a:gd name="adj" fmla="val 5123"/>
            </a:avLst>
          </a:prstGeom>
          <a:solidFill>
            <a:schemeClr val="accent6">
              <a:lumMod val="40000"/>
              <a:lumOff val="60000"/>
            </a:schemeClr>
          </a:solidFill>
          <a:ln w="9525">
            <a:solidFill>
              <a:schemeClr val="tx1"/>
            </a:solidFill>
            <a:round/>
            <a:headEnd/>
            <a:tailEnd/>
          </a:ln>
          <a:effectLst>
            <a:outerShdw dist="53882" dir="2700000" algn="ctr" rotWithShape="0">
              <a:schemeClr val="bg2"/>
            </a:outerShdw>
          </a:effectLst>
        </p:spPr>
        <p:txBody>
          <a:bodyPr tIns="91440" bIns="91440"/>
          <a:lstStyle/>
          <a:p>
            <a:pPr marL="228600" indent="-228600">
              <a:spcBef>
                <a:spcPts val="600"/>
              </a:spcBef>
              <a:buFont typeface="Arial" pitchFamily="34" charset="0"/>
              <a:buChar char="•"/>
              <a:defRPr/>
            </a:pPr>
            <a:r>
              <a:rPr lang="en-GB" sz="1800" dirty="0" err="1">
                <a:latin typeface="Calibri" panose="020F0502020204030204" pitchFamily="34" charset="0"/>
                <a:cs typeface="Calibri" panose="020F0502020204030204" pitchFamily="34" charset="0"/>
              </a:rPr>
              <a:t>Menggunakan</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nilai</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wajar</a:t>
            </a:r>
            <a:endParaRPr lang="en-GB" sz="1800" dirty="0">
              <a:latin typeface="Calibri" panose="020F0502020204030204" pitchFamily="34" charset="0"/>
              <a:cs typeface="Calibri" panose="020F0502020204030204" pitchFamily="34" charset="0"/>
            </a:endParaRPr>
          </a:p>
        </p:txBody>
      </p:sp>
      <p:sp>
        <p:nvSpPr>
          <p:cNvPr id="10" name="Content Placeholder 5">
            <a:extLst>
              <a:ext uri="{FF2B5EF4-FFF2-40B4-BE49-F238E27FC236}">
                <a16:creationId xmlns:a16="http://schemas.microsoft.com/office/drawing/2014/main" id="{53534A5D-D3C4-4406-9857-5A01AAD7D107}"/>
              </a:ext>
            </a:extLst>
          </p:cNvPr>
          <p:cNvSpPr txBox="1">
            <a:spLocks/>
          </p:cNvSpPr>
          <p:nvPr/>
        </p:nvSpPr>
        <p:spPr bwMode="auto">
          <a:xfrm>
            <a:off x="6081713" y="1277937"/>
            <a:ext cx="4032250" cy="568325"/>
          </a:xfrm>
          <a:prstGeom prst="rect">
            <a:avLst/>
          </a:prstGeom>
          <a:noFill/>
          <a:ln w="9525">
            <a:noFill/>
            <a:miter lim="800000"/>
            <a:headEnd/>
            <a:tailEnd/>
          </a:ln>
        </p:spPr>
        <p:txBody>
          <a:bodyPr/>
          <a:lstStyle/>
          <a:p>
            <a:pPr marL="282575" indent="-282575" algn="ctr">
              <a:spcBef>
                <a:spcPts val="600"/>
              </a:spcBef>
              <a:defRPr/>
            </a:pPr>
            <a:r>
              <a:rPr lang="en-GB" sz="2000" b="1" u="sng" kern="0" dirty="0">
                <a:solidFill>
                  <a:srgbClr val="FF0000"/>
                </a:solidFill>
                <a:latin typeface="Calibri" panose="020F0502020204030204" pitchFamily="34" charset="0"/>
                <a:cs typeface="Calibri" panose="020F0502020204030204" pitchFamily="34" charset="0"/>
              </a:rPr>
              <a:t>Revaluation model (PSAK 216)</a:t>
            </a:r>
          </a:p>
        </p:txBody>
      </p:sp>
      <p:sp>
        <p:nvSpPr>
          <p:cNvPr id="11" name="AutoShape 1030">
            <a:extLst>
              <a:ext uri="{FF2B5EF4-FFF2-40B4-BE49-F238E27FC236}">
                <a16:creationId xmlns:a16="http://schemas.microsoft.com/office/drawing/2014/main" id="{B5FC6531-3E5F-493B-9B57-B5B3A5ADDD57}"/>
              </a:ext>
            </a:extLst>
          </p:cNvPr>
          <p:cNvSpPr>
            <a:spLocks noChangeArrowheads="1"/>
          </p:cNvSpPr>
          <p:nvPr/>
        </p:nvSpPr>
        <p:spPr bwMode="auto">
          <a:xfrm>
            <a:off x="1881715" y="2394422"/>
            <a:ext cx="3943350" cy="936625"/>
          </a:xfrm>
          <a:prstGeom prst="roundRect">
            <a:avLst>
              <a:gd name="adj" fmla="val 5123"/>
            </a:avLst>
          </a:prstGeom>
          <a:solidFill>
            <a:srgbClr val="F3C1B3"/>
          </a:solidFill>
          <a:ln w="9525">
            <a:solidFill>
              <a:schemeClr val="tx1"/>
            </a:solidFill>
            <a:round/>
            <a:headEnd/>
            <a:tailEnd/>
          </a:ln>
          <a:effectLst>
            <a:outerShdw dist="53882" dir="2700000" algn="ctr" rotWithShape="0">
              <a:schemeClr val="bg2"/>
            </a:outerShdw>
          </a:effectLst>
        </p:spPr>
        <p:txBody>
          <a:bodyPr tIns="91440" bIns="91440"/>
          <a:lstStyle/>
          <a:p>
            <a:pPr marL="228600" indent="-228600">
              <a:spcBef>
                <a:spcPts val="600"/>
              </a:spcBef>
              <a:buFont typeface="Arial" pitchFamily="34" charset="0"/>
              <a:buChar char="•"/>
              <a:defRPr/>
            </a:pPr>
            <a:r>
              <a:rPr lang="en-GB" sz="1800">
                <a:latin typeface="Calibri" panose="020F0502020204030204" pitchFamily="34" charset="0"/>
                <a:cs typeface="Calibri" panose="020F0502020204030204" pitchFamily="34" charset="0"/>
              </a:rPr>
              <a:t>Perubahan nilai wajar diakui dalam laporan laba rugi pada periode terjadinya.</a:t>
            </a:r>
            <a:endParaRPr lang="en-GB" sz="1800" dirty="0">
              <a:latin typeface="Calibri" panose="020F0502020204030204" pitchFamily="34" charset="0"/>
              <a:cs typeface="Calibri" panose="020F0502020204030204" pitchFamily="34" charset="0"/>
            </a:endParaRPr>
          </a:p>
        </p:txBody>
      </p:sp>
      <p:sp>
        <p:nvSpPr>
          <p:cNvPr id="12" name="AutoShape 1030">
            <a:extLst>
              <a:ext uri="{FF2B5EF4-FFF2-40B4-BE49-F238E27FC236}">
                <a16:creationId xmlns:a16="http://schemas.microsoft.com/office/drawing/2014/main" id="{EC4B6BFC-C74C-47CC-8F6F-2681DA6388EE}"/>
              </a:ext>
            </a:extLst>
          </p:cNvPr>
          <p:cNvSpPr>
            <a:spLocks noChangeArrowheads="1"/>
          </p:cNvSpPr>
          <p:nvPr/>
        </p:nvSpPr>
        <p:spPr bwMode="auto">
          <a:xfrm>
            <a:off x="6217178" y="2394422"/>
            <a:ext cx="4032250" cy="936625"/>
          </a:xfrm>
          <a:prstGeom prst="roundRect">
            <a:avLst>
              <a:gd name="adj" fmla="val 5123"/>
            </a:avLst>
          </a:prstGeom>
          <a:solidFill>
            <a:schemeClr val="accent6">
              <a:lumMod val="40000"/>
              <a:lumOff val="60000"/>
            </a:schemeClr>
          </a:solidFill>
          <a:ln w="9525">
            <a:solidFill>
              <a:schemeClr val="tx1"/>
            </a:solidFill>
            <a:round/>
            <a:headEnd/>
            <a:tailEnd/>
          </a:ln>
          <a:effectLst>
            <a:outerShdw dist="53882" dir="2700000" algn="ctr" rotWithShape="0">
              <a:schemeClr val="bg2"/>
            </a:outerShdw>
          </a:effectLst>
        </p:spPr>
        <p:txBody>
          <a:bodyPr tIns="91440" bIns="91440"/>
          <a:lstStyle/>
          <a:p>
            <a:pPr marL="228600" indent="-228600">
              <a:spcBef>
                <a:spcPts val="600"/>
              </a:spcBef>
              <a:buFont typeface="Arial" pitchFamily="34" charset="0"/>
              <a:buChar char="•"/>
              <a:defRPr/>
            </a:pPr>
            <a:r>
              <a:rPr lang="en-GB" sz="1800" dirty="0" err="1">
                <a:latin typeface="Calibri" panose="020F0502020204030204" pitchFamily="34" charset="0"/>
                <a:cs typeface="Calibri" panose="020F0502020204030204" pitchFamily="34" charset="0"/>
              </a:rPr>
              <a:t>Perubahan</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nilai</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wajar</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diakui</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dalam</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ekuitas</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atau</a:t>
            </a:r>
            <a:r>
              <a:rPr lang="en-GB" sz="1800" dirty="0">
                <a:latin typeface="Calibri" panose="020F0502020204030204" pitchFamily="34" charset="0"/>
                <a:cs typeface="Calibri" panose="020F0502020204030204" pitchFamily="34" charset="0"/>
              </a:rPr>
              <a:t> </a:t>
            </a:r>
            <a:r>
              <a:rPr lang="en-GB" sz="1800" dirty="0" err="1">
                <a:solidFill>
                  <a:srgbClr val="FF0000"/>
                </a:solidFill>
                <a:latin typeface="Calibri" panose="020F0502020204030204" pitchFamily="34" charset="0"/>
                <a:cs typeface="Calibri" panose="020F0502020204030204" pitchFamily="34" charset="0"/>
              </a:rPr>
              <a:t>laporan</a:t>
            </a:r>
            <a:r>
              <a:rPr lang="en-GB" sz="1800" dirty="0">
                <a:solidFill>
                  <a:srgbClr val="FF0000"/>
                </a:solidFill>
                <a:latin typeface="Calibri" panose="020F0502020204030204" pitchFamily="34" charset="0"/>
                <a:cs typeface="Calibri" panose="020F0502020204030204" pitchFamily="34" charset="0"/>
              </a:rPr>
              <a:t> </a:t>
            </a:r>
            <a:r>
              <a:rPr lang="en-GB" sz="1800" dirty="0" err="1">
                <a:solidFill>
                  <a:srgbClr val="FF0000"/>
                </a:solidFill>
                <a:latin typeface="Calibri" panose="020F0502020204030204" pitchFamily="34" charset="0"/>
                <a:cs typeface="Calibri" panose="020F0502020204030204" pitchFamily="34" charset="0"/>
              </a:rPr>
              <a:t>laba</a:t>
            </a:r>
            <a:r>
              <a:rPr lang="en-GB" sz="1800" dirty="0">
                <a:solidFill>
                  <a:srgbClr val="FF0000"/>
                </a:solidFill>
                <a:latin typeface="Calibri" panose="020F0502020204030204" pitchFamily="34" charset="0"/>
                <a:cs typeface="Calibri" panose="020F0502020204030204" pitchFamily="34" charset="0"/>
              </a:rPr>
              <a:t> </a:t>
            </a:r>
            <a:r>
              <a:rPr lang="en-GB" sz="1800" dirty="0" err="1">
                <a:solidFill>
                  <a:srgbClr val="FF0000"/>
                </a:solidFill>
                <a:latin typeface="Calibri" panose="020F0502020204030204" pitchFamily="34" charset="0"/>
                <a:cs typeface="Calibri" panose="020F0502020204030204" pitchFamily="34" charset="0"/>
              </a:rPr>
              <a:t>rugi</a:t>
            </a:r>
            <a:r>
              <a:rPr lang="en-GB" sz="1800" dirty="0">
                <a:solidFill>
                  <a:srgbClr val="FF0000"/>
                </a:solidFill>
                <a:latin typeface="Calibri" panose="020F0502020204030204" pitchFamily="34" charset="0"/>
                <a:cs typeface="Calibri" panose="020F0502020204030204" pitchFamily="34" charset="0"/>
              </a:rPr>
              <a:t> </a:t>
            </a:r>
            <a:r>
              <a:rPr lang="en-GB" sz="1800" dirty="0" err="1">
                <a:solidFill>
                  <a:srgbClr val="FF0000"/>
                </a:solidFill>
                <a:latin typeface="Calibri" panose="020F0502020204030204" pitchFamily="34" charset="0"/>
                <a:cs typeface="Calibri" panose="020F0502020204030204" pitchFamily="34" charset="0"/>
              </a:rPr>
              <a:t>jika</a:t>
            </a:r>
            <a:r>
              <a:rPr lang="en-GB" sz="1800" dirty="0">
                <a:solidFill>
                  <a:srgbClr val="FF0000"/>
                </a:solidFill>
                <a:latin typeface="Calibri" panose="020F0502020204030204" pitchFamily="34" charset="0"/>
                <a:cs typeface="Calibri" panose="020F0502020204030204" pitchFamily="34" charset="0"/>
              </a:rPr>
              <a:t> </a:t>
            </a:r>
            <a:r>
              <a:rPr lang="en-GB" sz="1800" dirty="0" err="1">
                <a:solidFill>
                  <a:srgbClr val="FF0000"/>
                </a:solidFill>
                <a:latin typeface="Calibri" panose="020F0502020204030204" pitchFamily="34" charset="0"/>
                <a:cs typeface="Calibri" panose="020F0502020204030204" pitchFamily="34" charset="0"/>
              </a:rPr>
              <a:t>rugi</a:t>
            </a:r>
            <a:r>
              <a:rPr lang="en-GB" sz="1800" dirty="0">
                <a:solidFill>
                  <a:srgbClr val="FF0000"/>
                </a:solidFill>
                <a:latin typeface="Calibri" panose="020F0502020204030204" pitchFamily="34" charset="0"/>
                <a:cs typeface="Calibri" panose="020F0502020204030204" pitchFamily="34" charset="0"/>
              </a:rPr>
              <a:t> (loss) </a:t>
            </a:r>
            <a:r>
              <a:rPr lang="en-GB" sz="1800" dirty="0">
                <a:solidFill>
                  <a:srgbClr val="FF0000"/>
                </a:solidFill>
                <a:latin typeface="Calibri" panose="020F0502020204030204" pitchFamily="34" charset="0"/>
                <a:cs typeface="Calibri" panose="020F0502020204030204" pitchFamily="34" charset="0"/>
                <a:sym typeface="Wingdings" pitchFamily="2" charset="2"/>
              </a:rPr>
              <a:t> impairment</a:t>
            </a:r>
            <a:endParaRPr lang="en-GB" sz="1800" dirty="0">
              <a:solidFill>
                <a:srgbClr val="FF0000"/>
              </a:solidFill>
              <a:latin typeface="Calibri" panose="020F0502020204030204" pitchFamily="34" charset="0"/>
              <a:cs typeface="Calibri" panose="020F0502020204030204" pitchFamily="34" charset="0"/>
            </a:endParaRPr>
          </a:p>
        </p:txBody>
      </p:sp>
      <p:sp>
        <p:nvSpPr>
          <p:cNvPr id="13" name="AutoShape 1030">
            <a:extLst>
              <a:ext uri="{FF2B5EF4-FFF2-40B4-BE49-F238E27FC236}">
                <a16:creationId xmlns:a16="http://schemas.microsoft.com/office/drawing/2014/main" id="{7C0B48EC-BDC6-4351-879F-2E00479FBA67}"/>
              </a:ext>
            </a:extLst>
          </p:cNvPr>
          <p:cNvSpPr>
            <a:spLocks noChangeArrowheads="1"/>
          </p:cNvSpPr>
          <p:nvPr/>
        </p:nvSpPr>
        <p:spPr bwMode="auto">
          <a:xfrm>
            <a:off x="1881715" y="3475509"/>
            <a:ext cx="3943350" cy="526106"/>
          </a:xfrm>
          <a:prstGeom prst="roundRect">
            <a:avLst>
              <a:gd name="adj" fmla="val 5123"/>
            </a:avLst>
          </a:prstGeom>
          <a:solidFill>
            <a:srgbClr val="F3C1B3"/>
          </a:solidFill>
          <a:ln w="9525">
            <a:solidFill>
              <a:schemeClr val="tx1"/>
            </a:solidFill>
            <a:round/>
            <a:headEnd/>
            <a:tailEnd/>
          </a:ln>
          <a:effectLst>
            <a:outerShdw dist="53882" dir="2700000" algn="ctr" rotWithShape="0">
              <a:schemeClr val="bg2"/>
            </a:outerShdw>
          </a:effectLst>
        </p:spPr>
        <p:txBody>
          <a:bodyPr tIns="91440" bIns="91440"/>
          <a:lstStyle/>
          <a:p>
            <a:pPr marL="228600" indent="-228600">
              <a:spcBef>
                <a:spcPts val="600"/>
              </a:spcBef>
              <a:buFont typeface="Arial" pitchFamily="34" charset="0"/>
              <a:buChar char="•"/>
              <a:defRPr/>
            </a:pPr>
            <a:r>
              <a:rPr lang="en-GB" sz="1800">
                <a:latin typeface="Calibri" panose="020F0502020204030204" pitchFamily="34" charset="0"/>
                <a:cs typeface="Calibri" panose="020F0502020204030204" pitchFamily="34" charset="0"/>
              </a:rPr>
              <a:t>Tidak ada penyusutan.</a:t>
            </a:r>
            <a:endParaRPr lang="en-GB" sz="1800" dirty="0">
              <a:latin typeface="Calibri" panose="020F0502020204030204" pitchFamily="34" charset="0"/>
              <a:cs typeface="Calibri" panose="020F0502020204030204" pitchFamily="34" charset="0"/>
            </a:endParaRPr>
          </a:p>
        </p:txBody>
      </p:sp>
      <p:sp>
        <p:nvSpPr>
          <p:cNvPr id="14" name="AutoShape 1030">
            <a:extLst>
              <a:ext uri="{FF2B5EF4-FFF2-40B4-BE49-F238E27FC236}">
                <a16:creationId xmlns:a16="http://schemas.microsoft.com/office/drawing/2014/main" id="{171CEDA1-C599-4B16-A74D-DE0505036277}"/>
              </a:ext>
            </a:extLst>
          </p:cNvPr>
          <p:cNvSpPr>
            <a:spLocks noChangeArrowheads="1"/>
          </p:cNvSpPr>
          <p:nvPr/>
        </p:nvSpPr>
        <p:spPr bwMode="auto">
          <a:xfrm>
            <a:off x="6217178" y="3475509"/>
            <a:ext cx="4032250" cy="526106"/>
          </a:xfrm>
          <a:prstGeom prst="roundRect">
            <a:avLst>
              <a:gd name="adj" fmla="val 5123"/>
            </a:avLst>
          </a:prstGeom>
          <a:solidFill>
            <a:schemeClr val="accent6">
              <a:lumMod val="40000"/>
              <a:lumOff val="60000"/>
            </a:schemeClr>
          </a:solidFill>
          <a:ln w="9525">
            <a:solidFill>
              <a:schemeClr val="tx1"/>
            </a:solidFill>
            <a:round/>
            <a:headEnd/>
            <a:tailEnd/>
          </a:ln>
          <a:effectLst>
            <a:outerShdw dist="53882" dir="2700000" algn="ctr" rotWithShape="0">
              <a:schemeClr val="bg2"/>
            </a:outerShdw>
          </a:effectLst>
        </p:spPr>
        <p:txBody>
          <a:bodyPr tIns="91440" bIns="91440"/>
          <a:lstStyle/>
          <a:p>
            <a:pPr marL="228600" indent="-228600">
              <a:spcBef>
                <a:spcPts val="600"/>
              </a:spcBef>
              <a:buFont typeface="Arial" pitchFamily="34" charset="0"/>
              <a:buChar char="•"/>
              <a:defRPr/>
            </a:pPr>
            <a:r>
              <a:rPr lang="en-GB" sz="1800">
                <a:latin typeface="Calibri" panose="020F0502020204030204" pitchFamily="34" charset="0"/>
                <a:cs typeface="Calibri" panose="020F0502020204030204" pitchFamily="34" charset="0"/>
              </a:rPr>
              <a:t>Penyusutan.</a:t>
            </a:r>
            <a:endParaRPr lang="en-GB" sz="1800" dirty="0">
              <a:latin typeface="Calibri" panose="020F0502020204030204" pitchFamily="34" charset="0"/>
              <a:cs typeface="Calibri" panose="020F0502020204030204" pitchFamily="34" charset="0"/>
            </a:endParaRPr>
          </a:p>
        </p:txBody>
      </p:sp>
      <p:sp>
        <p:nvSpPr>
          <p:cNvPr id="15" name="AutoShape 1030">
            <a:extLst>
              <a:ext uri="{FF2B5EF4-FFF2-40B4-BE49-F238E27FC236}">
                <a16:creationId xmlns:a16="http://schemas.microsoft.com/office/drawing/2014/main" id="{6C4AF0ED-49C3-4B52-9B21-819CF62B5E02}"/>
              </a:ext>
            </a:extLst>
          </p:cNvPr>
          <p:cNvSpPr>
            <a:spLocks noChangeArrowheads="1"/>
          </p:cNvSpPr>
          <p:nvPr/>
        </p:nvSpPr>
        <p:spPr bwMode="auto">
          <a:xfrm>
            <a:off x="1881715" y="4110509"/>
            <a:ext cx="3943350" cy="1008062"/>
          </a:xfrm>
          <a:prstGeom prst="roundRect">
            <a:avLst>
              <a:gd name="adj" fmla="val 5123"/>
            </a:avLst>
          </a:prstGeom>
          <a:solidFill>
            <a:srgbClr val="F3C1B3"/>
          </a:solidFill>
          <a:ln w="9525">
            <a:solidFill>
              <a:schemeClr val="tx1"/>
            </a:solidFill>
            <a:round/>
            <a:headEnd/>
            <a:tailEnd/>
          </a:ln>
          <a:effectLst>
            <a:outerShdw dist="53882" dir="2700000" algn="ctr" rotWithShape="0">
              <a:schemeClr val="bg2"/>
            </a:outerShdw>
          </a:effectLst>
        </p:spPr>
        <p:txBody>
          <a:bodyPr tIns="91440" bIns="91440"/>
          <a:lstStyle/>
          <a:p>
            <a:pPr marL="228600" indent="-228600">
              <a:spcBef>
                <a:spcPts val="600"/>
              </a:spcBef>
              <a:buFont typeface="Arial" pitchFamily="34" charset="0"/>
              <a:buChar char="•"/>
              <a:defRPr/>
            </a:pPr>
            <a:r>
              <a:rPr lang="en-GB" sz="1800">
                <a:latin typeface="Calibri" panose="020F0502020204030204" pitchFamily="34" charset="0"/>
                <a:cs typeface="Calibri" panose="020F0502020204030204" pitchFamily="34" charset="0"/>
              </a:rPr>
              <a:t>Mencerminkan kondisi pasar pada tanggal neraca.</a:t>
            </a:r>
            <a:endParaRPr lang="en-GB" sz="1800" dirty="0">
              <a:latin typeface="Calibri" panose="020F0502020204030204" pitchFamily="34" charset="0"/>
              <a:cs typeface="Calibri" panose="020F0502020204030204" pitchFamily="34" charset="0"/>
            </a:endParaRPr>
          </a:p>
        </p:txBody>
      </p:sp>
      <p:sp>
        <p:nvSpPr>
          <p:cNvPr id="16" name="AutoShape 1030">
            <a:extLst>
              <a:ext uri="{FF2B5EF4-FFF2-40B4-BE49-F238E27FC236}">
                <a16:creationId xmlns:a16="http://schemas.microsoft.com/office/drawing/2014/main" id="{1F8F1AFE-D9FA-4024-8C04-0CEF2584668D}"/>
              </a:ext>
            </a:extLst>
          </p:cNvPr>
          <p:cNvSpPr>
            <a:spLocks noChangeArrowheads="1"/>
          </p:cNvSpPr>
          <p:nvPr/>
        </p:nvSpPr>
        <p:spPr bwMode="auto">
          <a:xfrm>
            <a:off x="6217178" y="4110509"/>
            <a:ext cx="4032250" cy="1008062"/>
          </a:xfrm>
          <a:prstGeom prst="roundRect">
            <a:avLst>
              <a:gd name="adj" fmla="val 5123"/>
            </a:avLst>
          </a:prstGeom>
          <a:solidFill>
            <a:schemeClr val="accent6">
              <a:lumMod val="40000"/>
              <a:lumOff val="60000"/>
            </a:schemeClr>
          </a:solidFill>
          <a:ln w="9525">
            <a:solidFill>
              <a:schemeClr val="tx1"/>
            </a:solidFill>
            <a:round/>
            <a:headEnd/>
            <a:tailEnd/>
          </a:ln>
          <a:effectLst>
            <a:outerShdw dist="53882" dir="2700000" algn="ctr" rotWithShape="0">
              <a:schemeClr val="bg2"/>
            </a:outerShdw>
          </a:effectLst>
        </p:spPr>
        <p:txBody>
          <a:bodyPr tIns="91440" bIns="91440"/>
          <a:lstStyle/>
          <a:p>
            <a:pPr marL="228600" indent="-228600">
              <a:spcBef>
                <a:spcPts val="600"/>
              </a:spcBef>
              <a:buFont typeface="Arial" pitchFamily="34" charset="0"/>
              <a:buChar char="•"/>
              <a:defRPr/>
            </a:pPr>
            <a:r>
              <a:rPr lang="en-GB" sz="1800" dirty="0" err="1">
                <a:latin typeface="Calibri" panose="020F0502020204030204" pitchFamily="34" charset="0"/>
                <a:cs typeface="Calibri" panose="020F0502020204030204" pitchFamily="34" charset="0"/>
              </a:rPr>
              <a:t>Tidak</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spesifik</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hanya</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mengharuskan</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secara</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reguler</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terjadi</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perbedaan</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signifikan</a:t>
            </a:r>
            <a:r>
              <a:rPr lang="en-GB" sz="1800" dirty="0">
                <a:latin typeface="Calibri" panose="020F0502020204030204" pitchFamily="34" charset="0"/>
                <a:cs typeface="Calibri" panose="020F0502020204030204" pitchFamily="34" charset="0"/>
              </a:rPr>
              <a:t> )</a:t>
            </a:r>
          </a:p>
        </p:txBody>
      </p:sp>
      <p:sp>
        <p:nvSpPr>
          <p:cNvPr id="17" name="AutoShape 1030">
            <a:extLst>
              <a:ext uri="{FF2B5EF4-FFF2-40B4-BE49-F238E27FC236}">
                <a16:creationId xmlns:a16="http://schemas.microsoft.com/office/drawing/2014/main" id="{8256D9BD-800E-482C-8F18-FC158D22ADD8}"/>
              </a:ext>
            </a:extLst>
          </p:cNvPr>
          <p:cNvSpPr>
            <a:spLocks noChangeArrowheads="1"/>
          </p:cNvSpPr>
          <p:nvPr/>
        </p:nvSpPr>
        <p:spPr bwMode="auto">
          <a:xfrm>
            <a:off x="1912937" y="5257800"/>
            <a:ext cx="3943350" cy="1008062"/>
          </a:xfrm>
          <a:prstGeom prst="roundRect">
            <a:avLst>
              <a:gd name="adj" fmla="val 5123"/>
            </a:avLst>
          </a:prstGeom>
          <a:solidFill>
            <a:srgbClr val="F3C1B3"/>
          </a:solidFill>
          <a:ln w="9525">
            <a:solidFill>
              <a:schemeClr val="tx1"/>
            </a:solidFill>
            <a:round/>
            <a:headEnd/>
            <a:tailEnd/>
          </a:ln>
          <a:effectLst>
            <a:outerShdw dist="53882" dir="2700000" algn="ctr" rotWithShape="0">
              <a:schemeClr val="bg2"/>
            </a:outerShdw>
          </a:effectLst>
        </p:spPr>
        <p:txBody>
          <a:bodyPr tIns="91440" bIns="91440"/>
          <a:lstStyle/>
          <a:p>
            <a:pPr marL="228600" indent="-228600">
              <a:spcBef>
                <a:spcPts val="600"/>
              </a:spcBef>
              <a:buFont typeface="Arial" pitchFamily="34" charset="0"/>
              <a:buChar char="•"/>
              <a:defRPr/>
            </a:pPr>
            <a:r>
              <a:rPr lang="en-GB" sz="1800" dirty="0" err="1">
                <a:latin typeface="Calibri" panose="020F0502020204030204" pitchFamily="34" charset="0"/>
                <a:cs typeface="Calibri" panose="020F0502020204030204" pitchFamily="34" charset="0"/>
              </a:rPr>
              <a:t>Penerapan</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nilai</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wajar</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atas</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seluruh</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properti</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investasi</a:t>
            </a:r>
            <a:r>
              <a:rPr lang="en-GB" sz="1800" dirty="0">
                <a:latin typeface="Calibri" panose="020F0502020204030204" pitchFamily="34" charset="0"/>
                <a:cs typeface="Calibri" panose="020F0502020204030204" pitchFamily="34" charset="0"/>
              </a:rPr>
              <a:t>.</a:t>
            </a:r>
          </a:p>
        </p:txBody>
      </p:sp>
      <p:sp>
        <p:nvSpPr>
          <p:cNvPr id="18" name="AutoShape 1030">
            <a:extLst>
              <a:ext uri="{FF2B5EF4-FFF2-40B4-BE49-F238E27FC236}">
                <a16:creationId xmlns:a16="http://schemas.microsoft.com/office/drawing/2014/main" id="{A0157C8A-14C8-4217-A860-90D5E4350061}"/>
              </a:ext>
            </a:extLst>
          </p:cNvPr>
          <p:cNvSpPr>
            <a:spLocks noChangeArrowheads="1"/>
          </p:cNvSpPr>
          <p:nvPr/>
        </p:nvSpPr>
        <p:spPr bwMode="auto">
          <a:xfrm>
            <a:off x="6248400" y="5257800"/>
            <a:ext cx="4032250" cy="1008062"/>
          </a:xfrm>
          <a:prstGeom prst="roundRect">
            <a:avLst>
              <a:gd name="adj" fmla="val 5123"/>
            </a:avLst>
          </a:prstGeom>
          <a:solidFill>
            <a:schemeClr val="accent6">
              <a:lumMod val="40000"/>
              <a:lumOff val="60000"/>
            </a:schemeClr>
          </a:solidFill>
          <a:ln w="9525">
            <a:solidFill>
              <a:schemeClr val="tx1"/>
            </a:solidFill>
            <a:round/>
            <a:headEnd/>
            <a:tailEnd/>
          </a:ln>
          <a:effectLst>
            <a:outerShdw dist="53882" dir="2700000" algn="ctr" rotWithShape="0">
              <a:schemeClr val="bg2"/>
            </a:outerShdw>
          </a:effectLst>
        </p:spPr>
        <p:txBody>
          <a:bodyPr tIns="91440" bIns="91440"/>
          <a:lstStyle/>
          <a:p>
            <a:pPr marL="228600" indent="-228600">
              <a:spcBef>
                <a:spcPts val="600"/>
              </a:spcBef>
              <a:buFont typeface="Arial" pitchFamily="34" charset="0"/>
              <a:buChar char="•"/>
              <a:defRPr/>
            </a:pPr>
            <a:r>
              <a:rPr lang="en-GB" sz="1800" dirty="0" err="1">
                <a:latin typeface="Calibri" panose="020F0502020204030204" pitchFamily="34" charset="0"/>
                <a:cs typeface="Calibri" panose="020F0502020204030204" pitchFamily="34" charset="0"/>
              </a:rPr>
              <a:t>Penerapan</a:t>
            </a:r>
            <a:r>
              <a:rPr lang="en-GB" sz="1800" dirty="0">
                <a:latin typeface="Calibri" panose="020F0502020204030204" pitchFamily="34" charset="0"/>
                <a:cs typeface="Calibri" panose="020F0502020204030204" pitchFamily="34" charset="0"/>
              </a:rPr>
              <a:t> model </a:t>
            </a:r>
            <a:r>
              <a:rPr lang="en-GB" sz="1800" dirty="0" err="1">
                <a:latin typeface="Calibri" panose="020F0502020204030204" pitchFamily="34" charset="0"/>
                <a:cs typeface="Calibri" panose="020F0502020204030204" pitchFamily="34" charset="0"/>
              </a:rPr>
              <a:t>revaluasi</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hanya</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atas</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aset</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tetap</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dalam</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kelas</a:t>
            </a:r>
            <a:r>
              <a:rPr lang="en-GB" sz="1800" dirty="0">
                <a:latin typeface="Calibri" panose="020F0502020204030204" pitchFamily="34" charset="0"/>
                <a:cs typeface="Calibri" panose="020F0502020204030204" pitchFamily="34" charset="0"/>
              </a:rPr>
              <a:t> yang </a:t>
            </a:r>
            <a:r>
              <a:rPr lang="en-GB" sz="1800" dirty="0" err="1">
                <a:latin typeface="Calibri" panose="020F0502020204030204" pitchFamily="34" charset="0"/>
                <a:cs typeface="Calibri" panose="020F0502020204030204" pitchFamily="34" charset="0"/>
              </a:rPr>
              <a:t>sama</a:t>
            </a:r>
            <a:endParaRPr lang="en-GB" sz="1800" dirty="0">
              <a:latin typeface="Calibri" panose="020F0502020204030204" pitchFamily="34" charset="0"/>
              <a:cs typeface="Calibri" panose="020F0502020204030204" pitchFamily="34" charset="0"/>
            </a:endParaRPr>
          </a:p>
        </p:txBody>
      </p:sp>
      <p:sp>
        <p:nvSpPr>
          <p:cNvPr id="19" name="Slide Number Placeholder 1">
            <a:extLst>
              <a:ext uri="{FF2B5EF4-FFF2-40B4-BE49-F238E27FC236}">
                <a16:creationId xmlns:a16="http://schemas.microsoft.com/office/drawing/2014/main" id="{689733AE-22F9-462C-B138-4B425050AF51}"/>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42</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458485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C8B0B546-2640-4C4D-A15C-8450C992830B}"/>
              </a:ext>
            </a:extLst>
          </p:cNvPr>
          <p:cNvSpPr txBox="1">
            <a:spLocks noChangeArrowheads="1"/>
          </p:cNvSpPr>
          <p:nvPr/>
        </p:nvSpPr>
        <p:spPr>
          <a:xfrm>
            <a:off x="3200400" y="353530"/>
            <a:ext cx="5867400" cy="5476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ctr" defTabSz="914400"/>
            <a:r>
              <a:rPr lang="en-US" sz="3600" b="1" kern="0" dirty="0" err="1"/>
              <a:t>Penurunan</a:t>
            </a:r>
            <a:r>
              <a:rPr lang="en-US" sz="3600" b="1" kern="0" dirty="0"/>
              <a:t> Nilai – </a:t>
            </a:r>
            <a:r>
              <a:rPr lang="af-ZA" sz="3600" b="1" kern="0" dirty="0"/>
              <a:t>PSAK 236</a:t>
            </a:r>
            <a:endParaRPr lang="en-US" sz="3600" b="1" kern="0" dirty="0"/>
          </a:p>
        </p:txBody>
      </p:sp>
      <p:pic>
        <p:nvPicPr>
          <p:cNvPr id="5" name="Picture 2" descr="C:\Program Files\Microsoft Office\Clipart\standard\stddir4\sy01191_.wmf">
            <a:extLst>
              <a:ext uri="{FF2B5EF4-FFF2-40B4-BE49-F238E27FC236}">
                <a16:creationId xmlns:a16="http://schemas.microsoft.com/office/drawing/2014/main" id="{72138691-87BF-4B8C-8399-31181B796B16}"/>
              </a:ext>
            </a:extLst>
          </p:cNvPr>
          <p:cNvPicPr>
            <a:picLocks noChangeAspect="1" noChangeArrowheads="1"/>
          </p:cNvPicPr>
          <p:nvPr/>
        </p:nvPicPr>
        <p:blipFill>
          <a:blip r:embed="rId3" cstate="print"/>
          <a:srcRect/>
          <a:stretch>
            <a:fillRect/>
          </a:stretch>
        </p:blipFill>
        <p:spPr bwMode="auto">
          <a:xfrm>
            <a:off x="9448800" y="3429000"/>
            <a:ext cx="1589722" cy="1689824"/>
          </a:xfrm>
          <a:prstGeom prst="rect">
            <a:avLst/>
          </a:prstGeom>
          <a:noFill/>
          <a:ln w="9525">
            <a:noFill/>
            <a:miter lim="800000"/>
            <a:headEnd/>
            <a:tailEnd/>
          </a:ln>
        </p:spPr>
      </p:pic>
      <p:sp>
        <p:nvSpPr>
          <p:cNvPr id="2" name="Rectangle 1">
            <a:extLst>
              <a:ext uri="{FF2B5EF4-FFF2-40B4-BE49-F238E27FC236}">
                <a16:creationId xmlns:a16="http://schemas.microsoft.com/office/drawing/2014/main" id="{4CBE85B2-70B7-4689-8B82-19DE1708E830}"/>
              </a:ext>
            </a:extLst>
          </p:cNvPr>
          <p:cNvSpPr/>
          <p:nvPr/>
        </p:nvSpPr>
        <p:spPr>
          <a:xfrm>
            <a:off x="1305878" y="1219200"/>
            <a:ext cx="8752522" cy="5624617"/>
          </a:xfrm>
          <a:prstGeom prst="rect">
            <a:avLst/>
          </a:prstGeom>
        </p:spPr>
        <p:txBody>
          <a:bodyPr wrap="square">
            <a:spAutoFit/>
          </a:bodyPr>
          <a:lstStyle/>
          <a:p>
            <a:pPr marL="342900" indent="-342900">
              <a:spcBef>
                <a:spcPts val="300"/>
              </a:spcBef>
              <a:buFont typeface="Arial" panose="020B0604020202020204" pitchFamily="34" charset="0"/>
              <a:buChar char="•"/>
              <a:defRPr/>
            </a:pPr>
            <a:r>
              <a:rPr lang="en-US" sz="1800" dirty="0" err="1">
                <a:latin typeface="Calibri" panose="020F0502020204030204" pitchFamily="34" charset="0"/>
                <a:cs typeface="Calibri" panose="020F0502020204030204" pitchFamily="34" charset="0"/>
              </a:rPr>
              <a:t>Penurunan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nilai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terjadi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jika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nilai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tercatat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aset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lebih</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tinggi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dibandingkan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nilai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terpulihkan</a:t>
            </a:r>
            <a:r>
              <a:rPr lang="en-US" sz="1800" dirty="0">
                <a:latin typeface="Calibri" panose="020F0502020204030204" pitchFamily="34" charset="0"/>
                <a:cs typeface="Calibri" panose="020F0502020204030204" pitchFamily="34" charset="0"/>
              </a:rPr>
              <a:t> (</a:t>
            </a:r>
            <a:r>
              <a:rPr lang="en-US" sz="1800" i="1" dirty="0">
                <a:latin typeface="Calibri" panose="020F0502020204030204" pitchFamily="34" charset="0"/>
                <a:cs typeface="Calibri" panose="020F0502020204030204" pitchFamily="34" charset="0"/>
              </a:rPr>
              <a:t>recoverable amount</a:t>
            </a:r>
            <a:r>
              <a:rPr lang="en-US" sz="1800" dirty="0">
                <a:latin typeface="Calibri" panose="020F0502020204030204" pitchFamily="34" charset="0"/>
                <a:cs typeface="Calibri" panose="020F0502020204030204" pitchFamily="34" charset="0"/>
              </a:rPr>
              <a:t>).</a:t>
            </a:r>
          </a:p>
          <a:p>
            <a:pPr marL="342900" indent="-342900">
              <a:spcBef>
                <a:spcPts val="300"/>
              </a:spcBef>
              <a:buFont typeface="Arial" panose="020B0604020202020204" pitchFamily="34" charset="0"/>
              <a:buChar char="•"/>
              <a:defRPr/>
            </a:pPr>
            <a:r>
              <a:rPr lang="en-US" sz="1800" dirty="0" err="1">
                <a:latin typeface="Calibri" panose="020F0502020204030204" pitchFamily="34" charset="0"/>
                <a:cs typeface="Calibri" panose="020F0502020204030204" pitchFamily="34" charset="0"/>
              </a:rPr>
              <a:t>Revew</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penurunan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nilai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dilakukan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setiap</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pelaporan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Pertama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dilakukan</a:t>
            </a:r>
            <a:r>
              <a:rPr lang="en-US" sz="1800" dirty="0">
                <a:latin typeface="Calibri" panose="020F0502020204030204" pitchFamily="34" charset="0"/>
                <a:cs typeface="Calibri" panose="020F0502020204030204" pitchFamily="34" charset="0"/>
              </a:rPr>
              <a:t> review </a:t>
            </a:r>
            <a:r>
              <a:rPr lang="en-US" sz="1800" dirty="0" err="1">
                <a:latin typeface="Calibri" panose="020F0502020204030204" pitchFamily="34" charset="0"/>
                <a:cs typeface="Calibri" panose="020F0502020204030204" pitchFamily="34" charset="0"/>
              </a:rPr>
              <a:t>apakah</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terjadi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indikasi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penurunan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nilai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jika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tidak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ada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maka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aset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tidak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perlu</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dihitung</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nilai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dapat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diperoleh</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kembali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Jika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terdapat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indikasi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penurunan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nilai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entitas</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baru</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melakukan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perhitungan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nilai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dapat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diperoleh</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kembali</a:t>
            </a:r>
            <a:r>
              <a:rPr lang="en-US" sz="1800" dirty="0">
                <a:latin typeface="Calibri" panose="020F0502020204030204" pitchFamily="34" charset="0"/>
                <a:cs typeface="Calibri" panose="020F0502020204030204" pitchFamily="34" charset="0"/>
              </a:rPr>
              <a:t>.</a:t>
            </a:r>
          </a:p>
          <a:p>
            <a:pPr marL="361950" indent="-361950">
              <a:spcBef>
                <a:spcPts val="300"/>
              </a:spcBef>
              <a:buFont typeface="Arial" panose="020B0604020202020204" pitchFamily="34" charset="0"/>
              <a:buChar char="•"/>
              <a:defRPr/>
            </a:pPr>
            <a:r>
              <a:rPr lang="en-US" sz="1800" i="1" dirty="0">
                <a:latin typeface="Calibri" panose="020F0502020204030204" pitchFamily="34" charset="0"/>
                <a:cs typeface="Calibri" panose="020F0502020204030204" pitchFamily="34" charset="0"/>
              </a:rPr>
              <a:t>Recoverable amount </a:t>
            </a:r>
            <a:r>
              <a:rPr lang="en-US" sz="1800" dirty="0" err="1">
                <a:latin typeface="Calibri" panose="020F0502020204030204" pitchFamily="34" charset="0"/>
                <a:cs typeface="Calibri" panose="020F0502020204030204" pitchFamily="34" charset="0"/>
              </a:rPr>
              <a:t>adalah</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nilai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tertinggi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antara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nilai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wajar</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dikurangi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biaya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penjualan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dengan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nilai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kini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penggunaan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aset</a:t>
            </a:r>
            <a:r>
              <a:rPr lang="en-US" sz="1800" dirty="0">
                <a:latin typeface="Calibri" panose="020F0502020204030204" pitchFamily="34" charset="0"/>
                <a:cs typeface="Calibri" panose="020F0502020204030204" pitchFamily="34" charset="0"/>
              </a:rPr>
              <a:t>.</a:t>
            </a:r>
          </a:p>
          <a:p>
            <a:pPr marL="361950" indent="-361950">
              <a:spcBef>
                <a:spcPts val="300"/>
              </a:spcBef>
              <a:buFont typeface="Arial" panose="020B0604020202020204" pitchFamily="34" charset="0"/>
              <a:buChar char="•"/>
              <a:defRPr/>
            </a:pPr>
            <a:r>
              <a:rPr lang="en-US" sz="1800" dirty="0" err="1">
                <a:latin typeface="Calibri" panose="020F0502020204030204" pitchFamily="34" charset="0"/>
                <a:cs typeface="Calibri" panose="020F0502020204030204" pitchFamily="34" charset="0"/>
              </a:rPr>
              <a:t>Penurunan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nilai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diakui</a:t>
            </a:r>
            <a:r>
              <a:rPr lang="en-US" sz="1800" dirty="0">
                <a:latin typeface="Calibri" panose="020F0502020204030204" pitchFamily="34" charset="0"/>
                <a:cs typeface="Calibri" panose="020F0502020204030204" pitchFamily="34" charset="0"/>
              </a:rPr>
              <a:t> di </a:t>
            </a:r>
            <a:r>
              <a:rPr lang="en-US" sz="1800" dirty="0" err="1">
                <a:latin typeface="Calibri" panose="020F0502020204030204" pitchFamily="34" charset="0"/>
                <a:cs typeface="Calibri" panose="020F0502020204030204" pitchFamily="34" charset="0"/>
              </a:rPr>
              <a:t>laporan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laba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rugi</a:t>
            </a:r>
            <a:endParaRPr lang="en-US" sz="1800" dirty="0">
              <a:latin typeface="Calibri" panose="020F0502020204030204" pitchFamily="34" charset="0"/>
              <a:cs typeface="Calibri" panose="020F0502020204030204" pitchFamily="34" charset="0"/>
            </a:endParaRPr>
          </a:p>
          <a:p>
            <a:pPr marL="720725" lvl="1" indent="-366713">
              <a:buFont typeface="Arial" pitchFamily="34" charset="0"/>
              <a:buChar char="–"/>
            </a:pPr>
            <a:r>
              <a:rPr lang="id-ID" sz="1800" b="1" i="1" dirty="0">
                <a:latin typeface="Calibri" panose="020F0502020204030204" pitchFamily="34" charset="0"/>
                <a:cs typeface="Calibri" panose="020F0502020204030204" pitchFamily="34" charset="0"/>
              </a:rPr>
              <a:t>nilai tecatat aset diturunkan </a:t>
            </a:r>
            <a:r>
              <a:rPr lang="id-ID" sz="1800" i="1" dirty="0">
                <a:latin typeface="Calibri" panose="020F0502020204030204" pitchFamily="34" charset="0"/>
                <a:cs typeface="Calibri" panose="020F0502020204030204" pitchFamily="34" charset="0"/>
              </a:rPr>
              <a:t>menjadi sebesar </a:t>
            </a:r>
            <a:r>
              <a:rPr lang="id-ID" sz="1800" b="1" i="1" dirty="0">
                <a:latin typeface="Calibri" panose="020F0502020204030204" pitchFamily="34" charset="0"/>
                <a:cs typeface="Calibri" panose="020F0502020204030204" pitchFamily="34" charset="0"/>
              </a:rPr>
              <a:t>nilai terpulihkan.</a:t>
            </a:r>
            <a:endParaRPr lang="en-GB" sz="1800" b="1" dirty="0">
              <a:latin typeface="Calibri" panose="020F0502020204030204" pitchFamily="34" charset="0"/>
              <a:cs typeface="Calibri" panose="020F0502020204030204" pitchFamily="34" charset="0"/>
            </a:endParaRPr>
          </a:p>
          <a:p>
            <a:pPr marL="720725" lvl="1" indent="-366713">
              <a:buFont typeface="Arial" pitchFamily="34" charset="0"/>
              <a:buChar char="–"/>
            </a:pPr>
            <a:r>
              <a:rPr lang="id-ID" sz="1800" b="1" i="1" dirty="0">
                <a:latin typeface="Calibri" panose="020F0502020204030204" pitchFamily="34" charset="0"/>
                <a:cs typeface="Calibri" panose="020F0502020204030204" pitchFamily="34" charset="0"/>
              </a:rPr>
              <a:t>Penurunan</a:t>
            </a:r>
            <a:r>
              <a:rPr lang="id-ID" sz="1800" i="1" dirty="0">
                <a:latin typeface="Calibri" panose="020F0502020204030204" pitchFamily="34" charset="0"/>
                <a:cs typeface="Calibri" panose="020F0502020204030204" pitchFamily="34" charset="0"/>
              </a:rPr>
              <a:t> tersebut adalah </a:t>
            </a:r>
            <a:r>
              <a:rPr lang="id-ID" sz="1800" b="1" i="1" dirty="0">
                <a:latin typeface="Calibri" panose="020F0502020204030204" pitchFamily="34" charset="0"/>
                <a:cs typeface="Calibri" panose="020F0502020204030204" pitchFamily="34" charset="0"/>
              </a:rPr>
              <a:t>rugi penurunan </a:t>
            </a:r>
            <a:r>
              <a:rPr lang="en-US" sz="1800" b="1" i="1" dirty="0">
                <a:latin typeface="Calibri" panose="020F0502020204030204" pitchFamily="34" charset="0"/>
                <a:cs typeface="Calibri" panose="020F0502020204030204" pitchFamily="34" charset="0"/>
              </a:rPr>
              <a:t>n</a:t>
            </a:r>
            <a:r>
              <a:rPr lang="id-ID" sz="1800" b="1" i="1" dirty="0">
                <a:latin typeface="Calibri" panose="020F0502020204030204" pitchFamily="34" charset="0"/>
                <a:cs typeface="Calibri" panose="020F0502020204030204" pitchFamily="34" charset="0"/>
              </a:rPr>
              <a:t>ilai</a:t>
            </a:r>
            <a:endParaRPr lang="en-US" sz="1800" dirty="0">
              <a:latin typeface="Calibri" panose="020F0502020204030204" pitchFamily="34" charset="0"/>
              <a:cs typeface="Calibri" panose="020F0502020204030204" pitchFamily="34" charset="0"/>
            </a:endParaRPr>
          </a:p>
          <a:p>
            <a:pPr marL="361950" indent="-361950">
              <a:spcBef>
                <a:spcPts val="300"/>
              </a:spcBef>
              <a:buFont typeface="Arial" panose="020B0604020202020204" pitchFamily="34" charset="0"/>
              <a:buChar char="•"/>
              <a:defRPr/>
            </a:pPr>
            <a:r>
              <a:rPr lang="en-US" sz="1800" dirty="0" err="1">
                <a:latin typeface="Calibri" panose="020F0502020204030204" pitchFamily="34" charset="0"/>
                <a:cs typeface="Calibri" panose="020F0502020204030204" pitchFamily="34" charset="0"/>
              </a:rPr>
              <a:t>Penurunan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dapat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dibalikkan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sebesar</a:t>
            </a:r>
            <a:r>
              <a:rPr lang="en-US" sz="1800" dirty="0">
                <a:latin typeface="Calibri" panose="020F0502020204030204" pitchFamily="34" charset="0"/>
                <a:cs typeface="Calibri" panose="020F0502020204030204" pitchFamily="34" charset="0"/>
              </a:rPr>
              <a:t> yang </a:t>
            </a:r>
            <a:r>
              <a:rPr lang="en-US" sz="1800" dirty="0" err="1">
                <a:latin typeface="Calibri" panose="020F0502020204030204" pitchFamily="34" charset="0"/>
                <a:cs typeface="Calibri" panose="020F0502020204030204" pitchFamily="34" charset="0"/>
              </a:rPr>
              <a:t>telah</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terjadi</a:t>
            </a:r>
            <a:endParaRPr lang="en-US" sz="1800" dirty="0">
              <a:latin typeface="Calibri" panose="020F0502020204030204" pitchFamily="34" charset="0"/>
              <a:cs typeface="Calibri" panose="020F0502020204030204" pitchFamily="34" charset="0"/>
            </a:endParaRPr>
          </a:p>
          <a:p>
            <a:pPr marL="361950" indent="-361950">
              <a:spcBef>
                <a:spcPts val="300"/>
              </a:spcBef>
              <a:buFont typeface="Arial" panose="020B0604020202020204" pitchFamily="34" charset="0"/>
              <a:buChar char="•"/>
              <a:defRPr/>
            </a:pPr>
            <a:r>
              <a:rPr lang="id-ID" sz="1800" dirty="0">
                <a:latin typeface="Calibri" panose="020F0502020204030204" pitchFamily="34" charset="0"/>
                <a:cs typeface="Calibri" panose="020F0502020204030204" pitchFamily="34" charset="0"/>
              </a:rPr>
              <a:t>Setiap </a:t>
            </a:r>
            <a:r>
              <a:rPr lang="id-ID" sz="1800" b="1" dirty="0">
                <a:latin typeface="Calibri" panose="020F0502020204030204" pitchFamily="34" charset="0"/>
                <a:cs typeface="Calibri" panose="020F0502020204030204" pitchFamily="34" charset="0"/>
              </a:rPr>
              <a:t>rugi penurunan nilai </a:t>
            </a:r>
            <a:r>
              <a:rPr lang="id-ID" sz="1800" dirty="0">
                <a:latin typeface="Calibri" panose="020F0502020204030204" pitchFamily="34" charset="0"/>
                <a:cs typeface="Calibri" panose="020F0502020204030204" pitchFamily="34" charset="0"/>
              </a:rPr>
              <a:t>aset </a:t>
            </a:r>
            <a:r>
              <a:rPr lang="en-US" sz="1800" dirty="0" err="1">
                <a:latin typeface="Calibri" panose="020F0502020204030204" pitchFamily="34" charset="0"/>
                <a:cs typeface="Calibri" panose="020F0502020204030204" pitchFamily="34" charset="0"/>
              </a:rPr>
              <a:t>tetap</a:t>
            </a:r>
            <a:r>
              <a:rPr lang="en-US" sz="1800" dirty="0">
                <a:latin typeface="Calibri" panose="020F0502020204030204" pitchFamily="34" charset="0"/>
                <a:cs typeface="Calibri" panose="020F0502020204030204" pitchFamily="34" charset="0"/>
              </a:rPr>
              <a:t> </a:t>
            </a:r>
            <a:r>
              <a:rPr lang="id-ID" sz="1800" dirty="0">
                <a:latin typeface="Calibri" panose="020F0502020204030204" pitchFamily="34" charset="0"/>
                <a:cs typeface="Calibri" panose="020F0502020204030204" pitchFamily="34" charset="0"/>
              </a:rPr>
              <a:t>revalusian </a:t>
            </a:r>
            <a:r>
              <a:rPr lang="en-US" sz="1800" dirty="0">
                <a:latin typeface="Calibri" panose="020F0502020204030204" pitchFamily="34" charset="0"/>
                <a:cs typeface="Calibri" panose="020F0502020204030204" pitchFamily="34" charset="0"/>
              </a:rPr>
              <a:t>(PSAK 16) </a:t>
            </a:r>
            <a:r>
              <a:rPr lang="id-ID" sz="1800" dirty="0">
                <a:latin typeface="Calibri" panose="020F0502020204030204" pitchFamily="34" charset="0"/>
                <a:cs typeface="Calibri" panose="020F0502020204030204" pitchFamily="34" charset="0"/>
              </a:rPr>
              <a:t>diperlakukan sebagai </a:t>
            </a:r>
            <a:r>
              <a:rPr lang="id-ID" sz="1800" b="1" dirty="0">
                <a:latin typeface="Calibri" panose="020F0502020204030204" pitchFamily="34" charset="0"/>
                <a:cs typeface="Calibri" panose="020F0502020204030204" pitchFamily="34" charset="0"/>
              </a:rPr>
              <a:t>penurunan revaluasi</a:t>
            </a:r>
            <a:r>
              <a:rPr lang="id-ID" sz="1800" dirty="0">
                <a:latin typeface="Calibri" panose="020F0502020204030204" pitchFamily="34" charset="0"/>
                <a:cs typeface="Calibri" panose="020F0502020204030204" pitchFamily="34" charset="0"/>
              </a:rPr>
              <a:t>. </a:t>
            </a:r>
            <a:endParaRPr lang="en-US" sz="1800" dirty="0">
              <a:latin typeface="Calibri" panose="020F0502020204030204" pitchFamily="34" charset="0"/>
              <a:cs typeface="Calibri" panose="020F0502020204030204" pitchFamily="34" charset="0"/>
            </a:endParaRPr>
          </a:p>
          <a:p>
            <a:pPr marL="903288" lvl="1" indent="-452438">
              <a:spcBef>
                <a:spcPct val="0"/>
              </a:spcBef>
              <a:buFont typeface="Wingdings" panose="05000000000000000000" pitchFamily="2" charset="2"/>
              <a:buChar char="Ø"/>
            </a:pPr>
            <a:r>
              <a:rPr lang="id-ID" sz="1800" b="1" dirty="0">
                <a:latin typeface="Calibri" panose="020F0502020204030204" pitchFamily="34" charset="0"/>
                <a:cs typeface="Calibri" panose="020F0502020204030204" pitchFamily="34" charset="0"/>
                <a:sym typeface="Wingdings" pitchFamily="2" charset="2"/>
              </a:rPr>
              <a:t>diakui dalam pendapatan komprehensif lain</a:t>
            </a:r>
            <a:r>
              <a:rPr lang="id-ID" sz="1800" dirty="0">
                <a:latin typeface="Calibri" panose="020F0502020204030204" pitchFamily="34" charset="0"/>
                <a:cs typeface="Calibri" panose="020F0502020204030204" pitchFamily="34" charset="0"/>
                <a:sym typeface="Wingdings" pitchFamily="2" charset="2"/>
              </a:rPr>
              <a:t>, sepanjang kerugian penurunan nilai tidak melebihi jumlah surplus revaluasi untuk aset yang sama</a:t>
            </a:r>
            <a:endParaRPr lang="en-US" sz="1800" dirty="0">
              <a:latin typeface="Calibri" panose="020F0502020204030204" pitchFamily="34" charset="0"/>
              <a:cs typeface="Calibri" panose="020F0502020204030204" pitchFamily="34" charset="0"/>
              <a:sym typeface="Wingdings" pitchFamily="2" charset="2"/>
            </a:endParaRPr>
          </a:p>
          <a:p>
            <a:pPr marL="903288" lvl="1" indent="-452438">
              <a:spcBef>
                <a:spcPct val="0"/>
              </a:spcBef>
              <a:buFont typeface="Wingdings" panose="05000000000000000000" pitchFamily="2" charset="2"/>
              <a:buChar char="Ø"/>
            </a:pPr>
            <a:r>
              <a:rPr lang="id-ID" sz="1800" dirty="0">
                <a:latin typeface="Calibri" panose="020F0502020204030204" pitchFamily="34" charset="0"/>
                <a:cs typeface="Calibri" panose="020F0502020204030204" pitchFamily="34" charset="0"/>
                <a:sym typeface="Wingdings" pitchFamily="2" charset="2"/>
              </a:rPr>
              <a:t>rugi penurunan nilai atas aset revaluasian </a:t>
            </a:r>
            <a:r>
              <a:rPr lang="id-ID" sz="1800" b="1" dirty="0">
                <a:latin typeface="Calibri" panose="020F0502020204030204" pitchFamily="34" charset="0"/>
                <a:cs typeface="Calibri" panose="020F0502020204030204" pitchFamily="34" charset="0"/>
                <a:sym typeface="Wingdings" pitchFamily="2" charset="2"/>
              </a:rPr>
              <a:t>mengurangi surplus revaluasi untuk aset tersebut</a:t>
            </a:r>
            <a:endParaRPr lang="en-GB" sz="1800" b="1" dirty="0">
              <a:latin typeface="Calibri" panose="020F0502020204030204" pitchFamily="34" charset="0"/>
              <a:cs typeface="Calibri" panose="020F0502020204030204" pitchFamily="34" charset="0"/>
            </a:endParaRPr>
          </a:p>
          <a:p>
            <a:pPr marL="361950" indent="-361950">
              <a:spcBef>
                <a:spcPts val="600"/>
              </a:spcBef>
              <a:buFont typeface="Arial" panose="020B0604020202020204" pitchFamily="34" charset="0"/>
              <a:buChar char="•"/>
              <a:defRPr/>
            </a:pPr>
            <a:endParaRPr lang="en-US" sz="1800" dirty="0">
              <a:latin typeface="Calibri" panose="020F0502020204030204" pitchFamily="34" charset="0"/>
              <a:cs typeface="Calibri" panose="020F0502020204030204" pitchFamily="34" charset="0"/>
            </a:endParaRPr>
          </a:p>
        </p:txBody>
      </p:sp>
      <p:sp>
        <p:nvSpPr>
          <p:cNvPr id="7" name="Slide Number Placeholder 1">
            <a:extLst>
              <a:ext uri="{FF2B5EF4-FFF2-40B4-BE49-F238E27FC236}">
                <a16:creationId xmlns:a16="http://schemas.microsoft.com/office/drawing/2014/main" id="{80749FE4-A9BC-4216-B138-0E8EFA93ACDC}"/>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43</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191294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Title 6"/>
          <p:cNvSpPr>
            <a:spLocks noGrp="1"/>
          </p:cNvSpPr>
          <p:nvPr>
            <p:ph type="title"/>
          </p:nvPr>
        </p:nvSpPr>
        <p:spPr>
          <a:xfrm>
            <a:off x="2292096" y="451104"/>
            <a:ext cx="7437200" cy="792400"/>
          </a:xfrm>
        </p:spPr>
        <p:txBody>
          <a:bodyPr spcFirstLastPara="1" wrap="square" lIns="91425" tIns="91425" rIns="91425" bIns="91425" anchor="t" anchorCtr="0">
            <a:normAutofit/>
          </a:bodyPr>
          <a:lstStyle/>
          <a:p>
            <a:r>
              <a:rPr lang="en-US" sz="3600" b="1" dirty="0" err="1">
                <a:latin typeface="Fjalla One" panose="02000506040000020004" pitchFamily="2" charset="0"/>
              </a:rPr>
              <a:t>Penghentian</a:t>
            </a:r>
            <a:r>
              <a:rPr lang="en-US" sz="3600" b="1" dirty="0">
                <a:latin typeface="Fjalla One" panose="02000506040000020004" pitchFamily="2" charset="0"/>
              </a:rPr>
              <a:t> </a:t>
            </a:r>
            <a:r>
              <a:rPr lang="en-US" sz="3600" b="1" dirty="0" err="1">
                <a:latin typeface="Fjalla One" panose="02000506040000020004" pitchFamily="2" charset="0"/>
              </a:rPr>
              <a:t>Pengakuan</a:t>
            </a:r>
            <a:endParaRPr lang="en-GB" sz="3600" b="1" dirty="0">
              <a:latin typeface="Fjalla One" panose="02000506040000020004" pitchFamily="2" charset="0"/>
            </a:endParaRPr>
          </a:p>
        </p:txBody>
      </p:sp>
      <p:sp>
        <p:nvSpPr>
          <p:cNvPr id="49155" name="Content Placeholder 7"/>
          <p:cNvSpPr>
            <a:spLocks noGrp="1"/>
          </p:cNvSpPr>
          <p:nvPr>
            <p:ph sz="quarter" idx="4294967295"/>
          </p:nvPr>
        </p:nvSpPr>
        <p:spPr>
          <a:xfrm>
            <a:off x="1068767" y="1503469"/>
            <a:ext cx="6426089" cy="4736434"/>
          </a:xfrm>
          <a:prstGeom prst="rect">
            <a:avLst/>
          </a:prstGeom>
        </p:spPr>
        <p:txBody>
          <a:bodyPr/>
          <a:lstStyle/>
          <a:p>
            <a:pPr marL="342900" indent="-342900">
              <a:lnSpc>
                <a:spcPct val="85000"/>
              </a:lnSpc>
              <a:spcBef>
                <a:spcPts val="600"/>
              </a:spcBef>
              <a:buFont typeface="Arial" panose="020B0604020202020204" pitchFamily="34" charset="0"/>
              <a:buChar char="•"/>
              <a:tabLst>
                <a:tab pos="571500" algn="l"/>
              </a:tabLst>
            </a:pPr>
            <a:r>
              <a:rPr lang="id-ID" sz="2000" dirty="0">
                <a:latin typeface="Calibri" panose="020F0502020204030204" pitchFamily="34" charset="0"/>
                <a:cs typeface="Calibri" panose="020F0502020204030204" pitchFamily="34" charset="0"/>
              </a:rPr>
              <a:t>Penghentian pengakuan aset dapat dilakukan dengan beberapa cara :</a:t>
            </a:r>
            <a:endParaRPr lang="en-US" sz="2000" dirty="0">
              <a:latin typeface="Calibri" panose="020F0502020204030204" pitchFamily="34" charset="0"/>
              <a:cs typeface="Calibri" panose="020F0502020204030204" pitchFamily="34" charset="0"/>
            </a:endParaRPr>
          </a:p>
          <a:p>
            <a:pPr>
              <a:lnSpc>
                <a:spcPct val="85000"/>
              </a:lnSpc>
              <a:spcBef>
                <a:spcPts val="600"/>
              </a:spcBef>
              <a:tabLst>
                <a:tab pos="571500" algn="l"/>
              </a:tabLst>
            </a:pPr>
            <a:r>
              <a:rPr lang="en-US" sz="2000" dirty="0">
                <a:solidFill>
                  <a:srgbClr val="FAFD00"/>
                </a:solidFill>
                <a:latin typeface="Calibri" panose="020F0502020204030204" pitchFamily="34" charset="0"/>
                <a:cs typeface="Calibri" panose="020F0502020204030204" pitchFamily="34" charset="0"/>
              </a:rPr>
              <a:t>	</a:t>
            </a:r>
            <a:r>
              <a:rPr lang="en-US" sz="2000" b="1" dirty="0">
                <a:solidFill>
                  <a:srgbClr val="114FFB"/>
                </a:solidFill>
                <a:latin typeface="Calibri" panose="020F0502020204030204" pitchFamily="34" charset="0"/>
                <a:cs typeface="Calibri" panose="020F0502020204030204" pitchFamily="34" charset="0"/>
              </a:rPr>
              <a:t>1. </a:t>
            </a:r>
            <a:r>
              <a:rPr lang="en-US" sz="2000" b="1" u="sng" dirty="0" err="1">
                <a:solidFill>
                  <a:srgbClr val="114FFB"/>
                </a:solidFill>
                <a:latin typeface="Calibri" panose="020F0502020204030204" pitchFamily="34" charset="0"/>
                <a:cs typeface="Calibri" panose="020F0502020204030204" pitchFamily="34" charset="0"/>
              </a:rPr>
              <a:t>dibuang</a:t>
            </a:r>
            <a:r>
              <a:rPr lang="en-US" sz="2000" dirty="0">
                <a:solidFill>
                  <a:srgbClr val="114FFB"/>
                </a:solidFill>
                <a:latin typeface="Calibri" panose="020F0502020204030204" pitchFamily="34" charset="0"/>
                <a:cs typeface="Calibri" panose="020F0502020204030204" pitchFamily="34" charset="0"/>
              </a:rPr>
              <a:t>,</a:t>
            </a:r>
            <a:endParaRPr lang="en-US" sz="2000" u="sng" dirty="0">
              <a:solidFill>
                <a:srgbClr val="FAFD00"/>
              </a:solidFill>
              <a:latin typeface="Calibri" panose="020F0502020204030204" pitchFamily="34" charset="0"/>
              <a:cs typeface="Calibri" panose="020F0502020204030204" pitchFamily="34" charset="0"/>
            </a:endParaRPr>
          </a:p>
          <a:p>
            <a:pPr>
              <a:lnSpc>
                <a:spcPct val="85000"/>
              </a:lnSpc>
              <a:spcBef>
                <a:spcPts val="600"/>
              </a:spcBef>
              <a:tabLst>
                <a:tab pos="571500" algn="l"/>
              </a:tabLst>
            </a:pPr>
            <a:r>
              <a:rPr lang="en-US" sz="2000" dirty="0">
                <a:solidFill>
                  <a:srgbClr val="FAFD00"/>
                </a:solidFill>
                <a:latin typeface="Calibri" panose="020F0502020204030204" pitchFamily="34" charset="0"/>
                <a:cs typeface="Calibri" panose="020F0502020204030204" pitchFamily="34" charset="0"/>
              </a:rPr>
              <a:t>	</a:t>
            </a:r>
            <a:r>
              <a:rPr lang="en-US" sz="2000" b="1" dirty="0">
                <a:solidFill>
                  <a:srgbClr val="114FFB"/>
                </a:solidFill>
                <a:latin typeface="Calibri" panose="020F0502020204030204" pitchFamily="34" charset="0"/>
                <a:cs typeface="Calibri" panose="020F0502020204030204" pitchFamily="34" charset="0"/>
              </a:rPr>
              <a:t>2. </a:t>
            </a:r>
            <a:r>
              <a:rPr lang="en-US" sz="2000" b="1" u="sng" dirty="0" err="1">
                <a:solidFill>
                  <a:srgbClr val="114FFB"/>
                </a:solidFill>
                <a:latin typeface="Calibri" panose="020F0502020204030204" pitchFamily="34" charset="0"/>
                <a:cs typeface="Calibri" panose="020F0502020204030204" pitchFamily="34" charset="0"/>
              </a:rPr>
              <a:t>dijual</a:t>
            </a:r>
            <a:r>
              <a:rPr lang="en-US" sz="2000" dirty="0">
                <a:solidFill>
                  <a:srgbClr val="114FFB"/>
                </a:solidFill>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atau</a:t>
            </a:r>
            <a:endParaRPr lang="en-US" sz="2000" dirty="0">
              <a:solidFill>
                <a:srgbClr val="FFFFFF"/>
              </a:solidFill>
              <a:latin typeface="Calibri" panose="020F0502020204030204" pitchFamily="34" charset="0"/>
              <a:cs typeface="Calibri" panose="020F0502020204030204" pitchFamily="34" charset="0"/>
            </a:endParaRPr>
          </a:p>
          <a:p>
            <a:pPr>
              <a:lnSpc>
                <a:spcPct val="85000"/>
              </a:lnSpc>
              <a:spcBef>
                <a:spcPts val="600"/>
              </a:spcBef>
              <a:tabLst>
                <a:tab pos="571500" algn="l"/>
              </a:tabLst>
            </a:pPr>
            <a:r>
              <a:rPr lang="en-US" sz="2000" dirty="0">
                <a:solidFill>
                  <a:srgbClr val="114FFB"/>
                </a:solidFill>
                <a:latin typeface="Calibri" panose="020F0502020204030204" pitchFamily="34" charset="0"/>
                <a:cs typeface="Calibri" panose="020F0502020204030204" pitchFamily="34" charset="0"/>
              </a:rPr>
              <a:t>	</a:t>
            </a:r>
            <a:r>
              <a:rPr lang="en-US" sz="2000" b="1" dirty="0">
                <a:solidFill>
                  <a:srgbClr val="114FFB"/>
                </a:solidFill>
                <a:latin typeface="Calibri" panose="020F0502020204030204" pitchFamily="34" charset="0"/>
                <a:cs typeface="Calibri" panose="020F0502020204030204" pitchFamily="34" charset="0"/>
              </a:rPr>
              <a:t>3. </a:t>
            </a:r>
            <a:r>
              <a:rPr lang="en-US" sz="2000" b="1" u="sng" dirty="0" err="1">
                <a:solidFill>
                  <a:srgbClr val="114FFB"/>
                </a:solidFill>
                <a:latin typeface="Calibri" panose="020F0502020204030204" pitchFamily="34" charset="0"/>
                <a:cs typeface="Calibri" panose="020F0502020204030204" pitchFamily="34" charset="0"/>
              </a:rPr>
              <a:t>ditukar</a:t>
            </a:r>
            <a:r>
              <a:rPr lang="en-US" sz="2000" b="1" u="sng" dirty="0">
                <a:solidFill>
                  <a:srgbClr val="114FFB"/>
                </a:solidFill>
                <a:latin typeface="Calibri" panose="020F0502020204030204" pitchFamily="34" charset="0"/>
                <a:cs typeface="Calibri" panose="020F0502020204030204" pitchFamily="34" charset="0"/>
              </a:rPr>
              <a:t> </a:t>
            </a:r>
            <a:r>
              <a:rPr lang="en-US" sz="2000" b="1" u="sng" dirty="0" err="1">
                <a:solidFill>
                  <a:srgbClr val="114FFB"/>
                </a:solidFill>
                <a:latin typeface="Calibri" panose="020F0502020204030204" pitchFamily="34" charset="0"/>
                <a:cs typeface="Calibri" panose="020F0502020204030204" pitchFamily="34" charset="0"/>
              </a:rPr>
              <a:t>tambah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dengan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aset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serupa</a:t>
            </a:r>
            <a:r>
              <a:rPr lang="en-US" sz="2000" dirty="0">
                <a:latin typeface="Calibri" panose="020F0502020204030204" pitchFamily="34" charset="0"/>
                <a:cs typeface="Calibri" panose="020F0502020204030204" pitchFamily="34" charset="0"/>
              </a:rPr>
              <a:t>.</a:t>
            </a:r>
          </a:p>
          <a:p>
            <a:pPr marL="342900" indent="-342900">
              <a:lnSpc>
                <a:spcPct val="90000"/>
              </a:lnSpc>
              <a:spcBef>
                <a:spcPts val="600"/>
              </a:spcBef>
              <a:buFont typeface="Arial" panose="020B0604020202020204" pitchFamily="34" charset="0"/>
              <a:buChar char="•"/>
              <a:tabLst>
                <a:tab pos="571500" algn="l"/>
              </a:tabLst>
            </a:pPr>
            <a:r>
              <a:rPr lang="id-ID" sz="2000" dirty="0">
                <a:latin typeface="Calibri" panose="020F0502020204030204" pitchFamily="34" charset="0"/>
                <a:cs typeface="Calibri" panose="020F0502020204030204" pitchFamily="34" charset="0"/>
              </a:rPr>
              <a:t>J</a:t>
            </a:r>
            <a:r>
              <a:rPr lang="en-US" sz="2000" dirty="0" err="1">
                <a:latin typeface="Calibri" panose="020F0502020204030204" pitchFamily="34" charset="0"/>
                <a:cs typeface="Calibri" panose="020F0502020204030204" pitchFamily="34" charset="0"/>
              </a:rPr>
              <a:t>urnal</a:t>
            </a:r>
            <a:r>
              <a:rPr lang="en-US" sz="2000" dirty="0">
                <a:latin typeface="Calibri" panose="020F0502020204030204" pitchFamily="34" charset="0"/>
                <a:cs typeface="Calibri" panose="020F0502020204030204" pitchFamily="34" charset="0"/>
              </a:rPr>
              <a:t> yang </a:t>
            </a:r>
            <a:r>
              <a:rPr lang="id-ID" sz="2000" dirty="0">
                <a:latin typeface="Calibri" panose="020F0502020204030204" pitchFamily="34" charset="0"/>
                <a:cs typeface="Calibri" panose="020F0502020204030204" pitchFamily="34" charset="0"/>
              </a:rPr>
              <a:t>diperlukan tergantung </a:t>
            </a:r>
            <a:r>
              <a:rPr lang="en-US" sz="2000" dirty="0" err="1">
                <a:latin typeface="Calibri" panose="020F0502020204030204" pitchFamily="34" charset="0"/>
                <a:cs typeface="Calibri" panose="020F0502020204030204" pitchFamily="34" charset="0"/>
              </a:rPr>
              <a:t>pelepasan</a:t>
            </a:r>
            <a:r>
              <a:rPr lang="en-US" sz="2000" dirty="0">
                <a:latin typeface="Calibri" panose="020F0502020204030204" pitchFamily="34" charset="0"/>
                <a:cs typeface="Calibri" panose="020F0502020204030204" pitchFamily="34" charset="0"/>
              </a:rPr>
              <a:t> dan </a:t>
            </a:r>
            <a:r>
              <a:rPr lang="en-US" sz="2000" dirty="0" err="1">
                <a:latin typeface="Calibri" panose="020F0502020204030204" pitchFamily="34" charset="0"/>
                <a:cs typeface="Calibri" panose="020F0502020204030204" pitchFamily="34" charset="0"/>
              </a:rPr>
              <a:t>kondisi</a:t>
            </a:r>
            <a:r>
              <a:rPr lang="id-ID" sz="2000" dirty="0">
                <a:latin typeface="Calibri" panose="020F0502020204030204" pitchFamily="34" charset="0"/>
                <a:cs typeface="Calibri" panose="020F0502020204030204" pitchFamily="34" charset="0"/>
              </a:rPr>
              <a:t>, namun secara umum terdiri dari</a:t>
            </a:r>
            <a:r>
              <a:rPr lang="en-US" sz="2000" dirty="0">
                <a:latin typeface="Calibri" panose="020F0502020204030204" pitchFamily="34" charset="0"/>
                <a:cs typeface="Calibri" panose="020F0502020204030204" pitchFamily="34" charset="0"/>
              </a:rPr>
              <a:t>:</a:t>
            </a:r>
          </a:p>
          <a:p>
            <a:pPr marL="723900" indent="-368300">
              <a:lnSpc>
                <a:spcPct val="90000"/>
              </a:lnSpc>
              <a:spcBef>
                <a:spcPts val="600"/>
              </a:spcBef>
              <a:buFont typeface="Arial" panose="020B0604020202020204" pitchFamily="34" charset="0"/>
              <a:buChar char="•"/>
              <a:tabLst>
                <a:tab pos="571500" algn="l"/>
              </a:tabLst>
            </a:pPr>
            <a:r>
              <a:rPr lang="en-US" sz="1800" dirty="0" err="1">
                <a:latin typeface="Calibri" panose="020F0502020204030204" pitchFamily="34" charset="0"/>
                <a:cs typeface="Calibri" panose="020F0502020204030204" pitchFamily="34" charset="0"/>
              </a:rPr>
              <a:t>Akun</a:t>
            </a:r>
            <a:r>
              <a:rPr lang="en-US" sz="1800" dirty="0">
                <a:latin typeface="Calibri" panose="020F0502020204030204" pitchFamily="34" charset="0"/>
                <a:cs typeface="Calibri" panose="020F0502020204030204" pitchFamily="34" charset="0"/>
              </a:rPr>
              <a:t> </a:t>
            </a:r>
            <a:r>
              <a:rPr lang="en-US" sz="1800" u="sng" dirty="0" err="1">
                <a:solidFill>
                  <a:srgbClr val="000099"/>
                </a:solidFill>
                <a:latin typeface="Calibri" panose="020F0502020204030204" pitchFamily="34" charset="0"/>
                <a:cs typeface="Calibri" panose="020F0502020204030204" pitchFamily="34" charset="0"/>
              </a:rPr>
              <a:t>aset</a:t>
            </a:r>
            <a:r>
              <a:rPr lang="en-US" sz="1800" dirty="0">
                <a:solidFill>
                  <a:srgbClr val="000099"/>
                </a:solidFill>
                <a:latin typeface="Calibri" panose="020F0502020204030204" pitchFamily="34" charset="0"/>
                <a:cs typeface="Calibri" panose="020F0502020204030204" pitchFamily="34" charset="0"/>
              </a:rPr>
              <a:t> </a:t>
            </a:r>
            <a:r>
              <a:rPr lang="en-US" sz="1800" u="sng" dirty="0" err="1">
                <a:solidFill>
                  <a:srgbClr val="000099"/>
                </a:solidFill>
                <a:latin typeface="Calibri" panose="020F0502020204030204" pitchFamily="34" charset="0"/>
                <a:cs typeface="Calibri" panose="020F0502020204030204" pitchFamily="34" charset="0"/>
              </a:rPr>
              <a:t>dikredit</a:t>
            </a:r>
            <a:r>
              <a:rPr lang="en-US" sz="1800" dirty="0">
                <a:solidFill>
                  <a:srgbClr val="FFFFFF"/>
                </a:solidFill>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untuk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mengeluarkan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aset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dari</a:t>
            </a:r>
            <a:r>
              <a:rPr lang="en-US" sz="1800" dirty="0">
                <a:latin typeface="Calibri" panose="020F0502020204030204" pitchFamily="34" charset="0"/>
                <a:cs typeface="Calibri" panose="020F0502020204030204" pitchFamily="34" charset="0"/>
              </a:rPr>
              <a:t> </a:t>
            </a:r>
            <a:r>
              <a:rPr lang="id-ID" sz="1800" dirty="0">
                <a:latin typeface="Calibri" panose="020F0502020204030204" pitchFamily="34" charset="0"/>
                <a:cs typeface="Calibri" panose="020F0502020204030204" pitchFamily="34" charset="0"/>
              </a:rPr>
              <a:t>pembukuan</a:t>
            </a:r>
          </a:p>
          <a:p>
            <a:pPr marL="723900" indent="-368300">
              <a:lnSpc>
                <a:spcPct val="90000"/>
              </a:lnSpc>
              <a:spcBef>
                <a:spcPts val="600"/>
              </a:spcBef>
              <a:buFont typeface="Arial" panose="020B0604020202020204" pitchFamily="34" charset="0"/>
              <a:buChar char="•"/>
              <a:tabLst>
                <a:tab pos="571500" algn="l"/>
              </a:tabLst>
            </a:pPr>
            <a:r>
              <a:rPr lang="id-ID" sz="1800" dirty="0">
                <a:latin typeface="Calibri" panose="020F0502020204030204" pitchFamily="34" charset="0"/>
                <a:cs typeface="Calibri" panose="020F0502020204030204" pitchFamily="34" charset="0"/>
              </a:rPr>
              <a:t>A</a:t>
            </a:r>
            <a:r>
              <a:rPr lang="en-US" sz="1800" dirty="0" err="1">
                <a:latin typeface="Calibri" panose="020F0502020204030204" pitchFamily="34" charset="0"/>
                <a:cs typeface="Calibri" panose="020F0502020204030204" pitchFamily="34" charset="0"/>
              </a:rPr>
              <a:t>kun</a:t>
            </a:r>
            <a:r>
              <a:rPr lang="en-US" sz="1800" dirty="0">
                <a:latin typeface="Calibri" panose="020F0502020204030204" pitchFamily="34" charset="0"/>
                <a:cs typeface="Calibri" panose="020F0502020204030204" pitchFamily="34" charset="0"/>
              </a:rPr>
              <a:t> </a:t>
            </a:r>
            <a:r>
              <a:rPr lang="en-US" sz="1800" i="1" dirty="0" err="1">
                <a:solidFill>
                  <a:srgbClr val="000099"/>
                </a:solidFill>
                <a:latin typeface="Calibri" panose="020F0502020204030204" pitchFamily="34" charset="0"/>
                <a:cs typeface="Calibri" panose="020F0502020204030204" pitchFamily="34" charset="0"/>
              </a:rPr>
              <a:t>Akumulasi</a:t>
            </a:r>
            <a:r>
              <a:rPr lang="en-US" sz="1800" i="1" dirty="0">
                <a:solidFill>
                  <a:srgbClr val="000099"/>
                </a:solidFill>
                <a:latin typeface="Calibri" panose="020F0502020204030204" pitchFamily="34" charset="0"/>
                <a:cs typeface="Calibri" panose="020F0502020204030204" pitchFamily="34" charset="0"/>
              </a:rPr>
              <a:t> </a:t>
            </a:r>
            <a:r>
              <a:rPr lang="en-US" sz="1800" i="1" dirty="0" err="1">
                <a:solidFill>
                  <a:srgbClr val="000099"/>
                </a:solidFill>
                <a:latin typeface="Calibri" panose="020F0502020204030204" pitchFamily="34" charset="0"/>
                <a:cs typeface="Calibri" panose="020F0502020204030204" pitchFamily="34" charset="0"/>
              </a:rPr>
              <a:t>Penyusutan</a:t>
            </a:r>
            <a:r>
              <a:rPr lang="en-US" sz="1800" i="1"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terkait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harus</a:t>
            </a:r>
            <a:r>
              <a:rPr lang="en-US" sz="1800" dirty="0">
                <a:latin typeface="Calibri" panose="020F0502020204030204" pitchFamily="34" charset="0"/>
                <a:cs typeface="Calibri" panose="020F0502020204030204" pitchFamily="34" charset="0"/>
              </a:rPr>
              <a:t> </a:t>
            </a:r>
            <a:r>
              <a:rPr lang="en-US" sz="1800" u="sng" dirty="0" err="1">
                <a:solidFill>
                  <a:srgbClr val="000099"/>
                </a:solidFill>
                <a:latin typeface="Calibri" panose="020F0502020204030204" pitchFamily="34" charset="0"/>
                <a:cs typeface="Calibri" panose="020F0502020204030204" pitchFamily="34" charset="0"/>
              </a:rPr>
              <a:t>didebit</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untuk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mengeluarkan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saldonya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dari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buku</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besar</a:t>
            </a:r>
            <a:r>
              <a:rPr lang="en-US" sz="1800" dirty="0">
                <a:latin typeface="Calibri" panose="020F0502020204030204" pitchFamily="34" charset="0"/>
                <a:cs typeface="Calibri" panose="020F0502020204030204" pitchFamily="34" charset="0"/>
              </a:rPr>
              <a:t>.</a:t>
            </a:r>
            <a:endParaRPr lang="id-ID" sz="1800" dirty="0">
              <a:latin typeface="Calibri" panose="020F0502020204030204" pitchFamily="34" charset="0"/>
              <a:cs typeface="Calibri" panose="020F0502020204030204" pitchFamily="34" charset="0"/>
            </a:endParaRPr>
          </a:p>
          <a:p>
            <a:pPr marL="723900" indent="-368300">
              <a:lnSpc>
                <a:spcPct val="90000"/>
              </a:lnSpc>
              <a:spcBef>
                <a:spcPts val="600"/>
              </a:spcBef>
              <a:buFont typeface="Arial" panose="020B0604020202020204" pitchFamily="34" charset="0"/>
              <a:buChar char="•"/>
              <a:tabLst>
                <a:tab pos="571500" algn="l"/>
              </a:tabLst>
            </a:pPr>
            <a:r>
              <a:rPr lang="id-ID" sz="1800" dirty="0">
                <a:latin typeface="Calibri" panose="020F0502020204030204" pitchFamily="34" charset="0"/>
                <a:cs typeface="Calibri" panose="020F0502020204030204" pitchFamily="34" charset="0"/>
              </a:rPr>
              <a:t>Tambahkan aset yang diterima dari proses penghentian jika ada</a:t>
            </a:r>
          </a:p>
          <a:p>
            <a:pPr marL="723900" indent="-368300">
              <a:lnSpc>
                <a:spcPct val="90000"/>
              </a:lnSpc>
              <a:spcBef>
                <a:spcPts val="600"/>
              </a:spcBef>
              <a:buFont typeface="Arial" panose="020B0604020202020204" pitchFamily="34" charset="0"/>
              <a:buChar char="•"/>
              <a:tabLst>
                <a:tab pos="571500" algn="l"/>
              </a:tabLst>
            </a:pPr>
            <a:r>
              <a:rPr lang="id-ID" sz="1800" dirty="0">
                <a:latin typeface="Calibri" panose="020F0502020204030204" pitchFamily="34" charset="0"/>
                <a:cs typeface="Calibri" panose="020F0502020204030204" pitchFamily="34" charset="0"/>
              </a:rPr>
              <a:t>Selisih akan diperhitungkan dalam keuntungan atau kerugian</a:t>
            </a:r>
            <a:endParaRPr lang="en-US" sz="1800" dirty="0">
              <a:latin typeface="Calibri" panose="020F0502020204030204" pitchFamily="34" charset="0"/>
              <a:cs typeface="Calibri" panose="020F0502020204030204" pitchFamily="34" charset="0"/>
            </a:endParaRPr>
          </a:p>
        </p:txBody>
      </p:sp>
      <p:pic>
        <p:nvPicPr>
          <p:cNvPr id="3" name="Picture 2" descr="A picture containing circle&#10;&#10;Description automatically generated">
            <a:extLst>
              <a:ext uri="{FF2B5EF4-FFF2-40B4-BE49-F238E27FC236}">
                <a16:creationId xmlns:a16="http://schemas.microsoft.com/office/drawing/2014/main" id="{F594AB0F-4FE5-204D-9DB4-0405CCFC2E01}"/>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94856" y="2133600"/>
            <a:ext cx="4468879" cy="4070017"/>
          </a:xfrm>
          <a:prstGeom prst="rect">
            <a:avLst/>
          </a:prstGeom>
        </p:spPr>
      </p:pic>
    </p:spTree>
    <p:extLst>
      <p:ext uri="{BB962C8B-B14F-4D97-AF65-F5344CB8AC3E}">
        <p14:creationId xmlns:p14="http://schemas.microsoft.com/office/powerpoint/2010/main" val="3236980728"/>
      </p:ext>
    </p:extLst>
  </p:cSld>
  <p:clrMapOvr>
    <a:masterClrMapping/>
  </p:clrMapOvr>
  <p:transition spd="slow" advClick="0">
    <p:strips dir="rd"/>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C8B0B546-2640-4C4D-A15C-8450C992830B}"/>
              </a:ext>
            </a:extLst>
          </p:cNvPr>
          <p:cNvSpPr txBox="1">
            <a:spLocks noChangeArrowheads="1"/>
          </p:cNvSpPr>
          <p:nvPr/>
        </p:nvSpPr>
        <p:spPr>
          <a:xfrm>
            <a:off x="1600200" y="353530"/>
            <a:ext cx="9438322" cy="5476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l"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ctr" defTabSz="914400"/>
            <a:r>
              <a:rPr lang="id-ID" sz="3200" b="1" dirty="0">
                <a:solidFill>
                  <a:srgbClr val="FF0000"/>
                </a:solidFill>
              </a:rPr>
              <a:t>PSAK </a:t>
            </a:r>
            <a:r>
              <a:rPr lang="en-US" sz="3200" b="1" dirty="0">
                <a:solidFill>
                  <a:srgbClr val="FF0000"/>
                </a:solidFill>
              </a:rPr>
              <a:t>105</a:t>
            </a:r>
            <a:r>
              <a:rPr lang="id-ID" sz="3200" b="1" dirty="0">
                <a:solidFill>
                  <a:srgbClr val="FF0000"/>
                </a:solidFill>
              </a:rPr>
              <a:t> - </a:t>
            </a:r>
            <a:r>
              <a:rPr lang="id-ID" sz="3200" b="1" dirty="0"/>
              <a:t>Aset tidak lancar dimiliki untuk dijual dan operasi dihentikan</a:t>
            </a:r>
            <a:endParaRPr lang="en-US" sz="3200" b="1" kern="0" dirty="0"/>
          </a:p>
        </p:txBody>
      </p:sp>
      <p:sp>
        <p:nvSpPr>
          <p:cNvPr id="2" name="Rectangle 1">
            <a:extLst>
              <a:ext uri="{FF2B5EF4-FFF2-40B4-BE49-F238E27FC236}">
                <a16:creationId xmlns:a16="http://schemas.microsoft.com/office/drawing/2014/main" id="{4CBE85B2-70B7-4689-8B82-19DE1708E830}"/>
              </a:ext>
            </a:extLst>
          </p:cNvPr>
          <p:cNvSpPr/>
          <p:nvPr/>
        </p:nvSpPr>
        <p:spPr>
          <a:xfrm>
            <a:off x="1295400" y="1540907"/>
            <a:ext cx="8763000" cy="4555093"/>
          </a:xfrm>
          <a:prstGeom prst="rect">
            <a:avLst/>
          </a:prstGeom>
        </p:spPr>
        <p:txBody>
          <a:bodyPr wrap="square">
            <a:spAutoFit/>
          </a:bodyPr>
          <a:lstStyle/>
          <a:p>
            <a:pPr marL="361950" indent="-361950">
              <a:spcBef>
                <a:spcPts val="600"/>
              </a:spcBef>
              <a:buFont typeface="Arial" panose="020B0604020202020204" pitchFamily="34" charset="0"/>
              <a:buChar char="•"/>
              <a:defRPr/>
            </a:pPr>
            <a:r>
              <a:rPr lang="en-US" sz="2000" dirty="0" err="1">
                <a:latin typeface="Calibri" panose="020F0502020204030204" pitchFamily="34" charset="0"/>
                <a:cs typeface="Calibri" panose="020F0502020204030204" pitchFamily="34" charset="0"/>
              </a:rPr>
              <a:t>Aset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tidak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lancar</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dimiliki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untuk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dijual</a:t>
            </a:r>
            <a:r>
              <a:rPr lang="en-US" sz="2000" dirty="0">
                <a:latin typeface="Calibri" panose="020F0502020204030204" pitchFamily="34" charset="0"/>
                <a:cs typeface="Calibri" panose="020F0502020204030204" pitchFamily="34" charset="0"/>
              </a:rPr>
              <a:t> dan </a:t>
            </a:r>
            <a:r>
              <a:rPr lang="en-US" sz="2000" dirty="0" err="1">
                <a:latin typeface="Calibri" panose="020F0502020204030204" pitchFamily="34" charset="0"/>
                <a:cs typeface="Calibri" panose="020F0502020204030204" pitchFamily="34" charset="0"/>
              </a:rPr>
              <a:t>operasi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dihentikan</a:t>
            </a:r>
            <a:endParaRPr lang="en-US" sz="2000" dirty="0">
              <a:latin typeface="Calibri" panose="020F0502020204030204" pitchFamily="34" charset="0"/>
              <a:cs typeface="Calibri" panose="020F0502020204030204" pitchFamily="34" charset="0"/>
            </a:endParaRPr>
          </a:p>
          <a:p>
            <a:pPr marL="361950" indent="-361950">
              <a:spcBef>
                <a:spcPts val="600"/>
              </a:spcBef>
              <a:buFont typeface="Arial" panose="020B0604020202020204" pitchFamily="34" charset="0"/>
              <a:buChar char="•"/>
              <a:defRPr/>
            </a:pPr>
            <a:r>
              <a:rPr lang="en-US" sz="2000" dirty="0" err="1">
                <a:latin typeface="Calibri" panose="020F0502020204030204" pitchFamily="34" charset="0"/>
                <a:cs typeface="Calibri" panose="020F0502020204030204" pitchFamily="34" charset="0"/>
              </a:rPr>
              <a:t>Kriteria</a:t>
            </a:r>
            <a:r>
              <a:rPr lang="en-US" sz="2000" dirty="0">
                <a:latin typeface="Calibri" panose="020F0502020204030204" pitchFamily="34" charset="0"/>
                <a:cs typeface="Calibri" panose="020F0502020204030204" pitchFamily="34" charset="0"/>
              </a:rPr>
              <a:t> :</a:t>
            </a:r>
          </a:p>
          <a:p>
            <a:pPr marL="903288" lvl="1" indent="-368300">
              <a:spcBef>
                <a:spcPts val="600"/>
              </a:spcBef>
              <a:buFont typeface="Arial" panose="020B0604020202020204" pitchFamily="34" charset="0"/>
              <a:buChar char="•"/>
              <a:defRPr/>
            </a:pPr>
            <a:r>
              <a:rPr lang="en-US" sz="2000" dirty="0" err="1">
                <a:latin typeface="Calibri" panose="020F0502020204030204" pitchFamily="34" charset="0"/>
                <a:cs typeface="Calibri" panose="020F0502020204030204" pitchFamily="34" charset="0"/>
              </a:rPr>
              <a:t>aset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atau</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kelompok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lepasan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harus</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berada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dalam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keadaan</a:t>
            </a:r>
            <a:r>
              <a:rPr lang="en-US" sz="2000" dirty="0">
                <a:latin typeface="Calibri" panose="020F0502020204030204" pitchFamily="34" charset="0"/>
                <a:cs typeface="Calibri" panose="020F0502020204030204" pitchFamily="34" charset="0"/>
              </a:rPr>
              <a:t> yang </a:t>
            </a:r>
            <a:r>
              <a:rPr lang="en-US" sz="2000" dirty="0" err="1">
                <a:latin typeface="Calibri" panose="020F0502020204030204" pitchFamily="34" charset="0"/>
                <a:cs typeface="Calibri" panose="020F0502020204030204" pitchFamily="34" charset="0"/>
              </a:rPr>
              <a:t>dapat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dijual</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dengan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segera</a:t>
            </a:r>
            <a:endParaRPr lang="en-US" sz="2000" dirty="0">
              <a:latin typeface="Calibri" panose="020F0502020204030204" pitchFamily="34" charset="0"/>
              <a:cs typeface="Calibri" panose="020F0502020204030204" pitchFamily="34" charset="0"/>
            </a:endParaRPr>
          </a:p>
          <a:p>
            <a:pPr marL="903288" lvl="1" indent="-368300">
              <a:spcBef>
                <a:spcPts val="600"/>
              </a:spcBef>
              <a:buFont typeface="Arial" panose="020B0604020202020204" pitchFamily="34" charset="0"/>
              <a:buChar char="•"/>
              <a:defRPr/>
            </a:pPr>
            <a:r>
              <a:rPr lang="en-US" sz="2000" dirty="0" err="1">
                <a:latin typeface="Calibri" panose="020F0502020204030204" pitchFamily="34" charset="0"/>
                <a:cs typeface="Calibri" panose="020F0502020204030204" pitchFamily="34" charset="0"/>
              </a:rPr>
              <a:t>penjualan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tersebut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dapat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dikatakan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sangat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mungkin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terjadi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manajemen</a:t>
            </a:r>
            <a:r>
              <a:rPr lang="en-US" sz="2000" dirty="0">
                <a:latin typeface="Calibri" panose="020F0502020204030204" pitchFamily="34" charset="0"/>
                <a:cs typeface="Calibri" panose="020F0502020204030204" pitchFamily="34" charset="0"/>
              </a:rPr>
              <a:t> pada </a:t>
            </a:r>
            <a:r>
              <a:rPr lang="en-US" sz="2000" dirty="0" err="1">
                <a:latin typeface="Calibri" panose="020F0502020204030204" pitchFamily="34" charset="0"/>
                <a:cs typeface="Calibri" panose="020F0502020204030204" pitchFamily="34" charset="0"/>
              </a:rPr>
              <a:t>hirarki</a:t>
            </a:r>
            <a:r>
              <a:rPr lang="en-US" sz="2000" dirty="0">
                <a:latin typeface="Calibri" panose="020F0502020204030204" pitchFamily="34" charset="0"/>
                <a:cs typeface="Calibri" panose="020F0502020204030204" pitchFamily="34" charset="0"/>
              </a:rPr>
              <a:t> yang </a:t>
            </a:r>
            <a:r>
              <a:rPr lang="en-US" sz="2000" dirty="0" err="1">
                <a:latin typeface="Calibri" panose="020F0502020204030204" pitchFamily="34" charset="0"/>
                <a:cs typeface="Calibri" panose="020F0502020204030204" pitchFamily="34" charset="0"/>
              </a:rPr>
              <a:t>memadai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harus</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mempunyai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komitmen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terhadap</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rencana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penjualan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aset</a:t>
            </a:r>
            <a:r>
              <a:rPr lang="en-US" sz="2000" dirty="0">
                <a:latin typeface="Calibri" panose="020F0502020204030204" pitchFamily="34" charset="0"/>
                <a:cs typeface="Calibri" panose="020F0502020204030204" pitchFamily="34" charset="0"/>
              </a:rPr>
              <a:t>.</a:t>
            </a:r>
          </a:p>
          <a:p>
            <a:pPr marL="361950" indent="-361950">
              <a:spcBef>
                <a:spcPts val="600"/>
              </a:spcBef>
              <a:buFont typeface="Arial" panose="020B0604020202020204" pitchFamily="34" charset="0"/>
              <a:buChar char="•"/>
              <a:defRPr/>
            </a:pPr>
            <a:r>
              <a:rPr lang="en-US" sz="2000" dirty="0" err="1">
                <a:latin typeface="Calibri" panose="020F0502020204030204" pitchFamily="34" charset="0"/>
                <a:cs typeface="Calibri" panose="020F0502020204030204" pitchFamily="34" charset="0"/>
              </a:rPr>
              <a:t>Diukur</a:t>
            </a:r>
            <a:r>
              <a:rPr lang="en-US" sz="2000" dirty="0">
                <a:latin typeface="Calibri" panose="020F0502020204030204" pitchFamily="34" charset="0"/>
                <a:cs typeface="Calibri" panose="020F0502020204030204" pitchFamily="34" charset="0"/>
              </a:rPr>
              <a:t> pada </a:t>
            </a:r>
            <a:r>
              <a:rPr lang="en-US" sz="2000" dirty="0" err="1">
                <a:latin typeface="Calibri" panose="020F0502020204030204" pitchFamily="34" charset="0"/>
                <a:cs typeface="Calibri" panose="020F0502020204030204" pitchFamily="34" charset="0"/>
              </a:rPr>
              <a:t>nilai</a:t>
            </a:r>
            <a:r>
              <a:rPr lang="en-US" sz="2000" dirty="0">
                <a:latin typeface="Calibri" panose="020F0502020204030204" pitchFamily="34" charset="0"/>
                <a:cs typeface="Calibri" panose="020F0502020204030204" pitchFamily="34" charset="0"/>
              </a:rPr>
              <a:t> yang </a:t>
            </a:r>
            <a:r>
              <a:rPr lang="en-US" sz="2000" dirty="0" err="1">
                <a:latin typeface="Calibri" panose="020F0502020204030204" pitchFamily="34" charset="0"/>
                <a:cs typeface="Calibri" panose="020F0502020204030204" pitchFamily="34" charset="0"/>
              </a:rPr>
              <a:t>lebih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rendah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antara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jumlah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tercatat</a:t>
            </a:r>
            <a:r>
              <a:rPr lang="en-US" sz="2000" dirty="0">
                <a:latin typeface="Calibri" panose="020F0502020204030204" pitchFamily="34" charset="0"/>
                <a:cs typeface="Calibri" panose="020F0502020204030204" pitchFamily="34" charset="0"/>
              </a:rPr>
              <a:t> dan </a:t>
            </a:r>
            <a:r>
              <a:rPr lang="en-US" sz="2000" dirty="0" err="1">
                <a:latin typeface="Calibri" panose="020F0502020204030204" pitchFamily="34" charset="0"/>
                <a:cs typeface="Calibri" panose="020F0502020204030204" pitchFamily="34" charset="0"/>
              </a:rPr>
              <a:t>nilai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wajar</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setelah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dikurangi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biaya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untuk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menjual</a:t>
            </a:r>
            <a:r>
              <a:rPr lang="en-US" sz="2000" dirty="0">
                <a:latin typeface="Calibri" panose="020F0502020204030204" pitchFamily="34" charset="0"/>
                <a:cs typeface="Calibri" panose="020F0502020204030204" pitchFamily="34" charset="0"/>
              </a:rPr>
              <a:t>, dan </a:t>
            </a:r>
            <a:r>
              <a:rPr lang="en-US" sz="2000" dirty="0" err="1">
                <a:latin typeface="Calibri" panose="020F0502020204030204" pitchFamily="34" charset="0"/>
                <a:cs typeface="Calibri" panose="020F0502020204030204" pitchFamily="34" charset="0"/>
              </a:rPr>
              <a:t>penyusutan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atas</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aset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tersebut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dihentikan</a:t>
            </a:r>
            <a:endParaRPr lang="en-US" sz="2000" dirty="0">
              <a:latin typeface="Calibri" panose="020F0502020204030204" pitchFamily="34" charset="0"/>
              <a:cs typeface="Calibri" panose="020F0502020204030204" pitchFamily="34" charset="0"/>
            </a:endParaRPr>
          </a:p>
          <a:p>
            <a:pPr marL="361950" indent="-361950">
              <a:spcBef>
                <a:spcPts val="600"/>
              </a:spcBef>
              <a:buFont typeface="Arial" panose="020B0604020202020204" pitchFamily="34" charset="0"/>
              <a:buChar char="•"/>
              <a:defRPr/>
            </a:pPr>
            <a:r>
              <a:rPr lang="en-US" sz="2000" dirty="0" err="1">
                <a:latin typeface="Calibri" panose="020F0502020204030204" pitchFamily="34" charset="0"/>
                <a:cs typeface="Calibri" panose="020F0502020204030204" pitchFamily="34" charset="0"/>
              </a:rPr>
              <a:t>Aset</a:t>
            </a:r>
            <a:r>
              <a:rPr lang="en-US" sz="2000" dirty="0">
                <a:latin typeface="Calibri" panose="020F0502020204030204" pitchFamily="34" charset="0"/>
                <a:cs typeface="Calibri" panose="020F0502020204030204" pitchFamily="34" charset="0"/>
              </a:rPr>
              <a:t> Yang </a:t>
            </a:r>
            <a:r>
              <a:rPr lang="en-US" sz="2000" dirty="0" err="1">
                <a:latin typeface="Calibri" panose="020F0502020204030204" pitchFamily="34" charset="0"/>
                <a:cs typeface="Calibri" panose="020F0502020204030204" pitchFamily="34" charset="0"/>
              </a:rPr>
              <a:t>Dimiliki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Untuk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Dijual</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disajikan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sebagai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aset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lancar</a:t>
            </a:r>
            <a:r>
              <a:rPr lang="en-US" sz="2000" dirty="0">
                <a:latin typeface="Calibri" panose="020F0502020204030204" pitchFamily="34" charset="0"/>
                <a:cs typeface="Calibri" panose="020F0502020204030204" pitchFamily="34" charset="0"/>
              </a:rPr>
              <a:t> dan </a:t>
            </a:r>
            <a:r>
              <a:rPr lang="en-US" sz="2000" dirty="0" err="1">
                <a:latin typeface="Calibri" panose="020F0502020204030204" pitchFamily="34" charset="0"/>
                <a:cs typeface="Calibri" panose="020F0502020204030204" pitchFamily="34" charset="0"/>
              </a:rPr>
              <a:t>terpisah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dari</a:t>
            </a:r>
            <a:r>
              <a:rPr lang="en-US" sz="2000" dirty="0">
                <a:latin typeface="Calibri" panose="020F0502020204030204" pitchFamily="34" charset="0"/>
                <a:cs typeface="Calibri" panose="020F0502020204030204" pitchFamily="34" charset="0"/>
              </a:rPr>
              <a:t> pos </a:t>
            </a:r>
            <a:r>
              <a:rPr lang="en-US" sz="2000" dirty="0" err="1">
                <a:latin typeface="Calibri" panose="020F0502020204030204" pitchFamily="34" charset="0"/>
                <a:cs typeface="Calibri" panose="020F0502020204030204" pitchFamily="34" charset="0"/>
              </a:rPr>
              <a:t>lainnya</a:t>
            </a:r>
            <a:r>
              <a:rPr lang="en-US" sz="2000" dirty="0">
                <a:latin typeface="Calibri" panose="020F0502020204030204" pitchFamily="34" charset="0"/>
                <a:cs typeface="Calibri" panose="020F0502020204030204" pitchFamily="34" charset="0"/>
              </a:rPr>
              <a:t>. </a:t>
            </a:r>
          </a:p>
          <a:p>
            <a:pPr marL="361950" indent="-361950">
              <a:spcBef>
                <a:spcPts val="600"/>
              </a:spcBef>
              <a:buFont typeface="Arial" panose="020B0604020202020204" pitchFamily="34" charset="0"/>
              <a:buChar char="•"/>
              <a:defRPr/>
            </a:pPr>
            <a:endParaRPr lang="en-US" sz="2000" dirty="0">
              <a:latin typeface="Calibri" panose="020F0502020204030204" pitchFamily="34" charset="0"/>
              <a:cs typeface="Calibri" panose="020F0502020204030204" pitchFamily="34" charset="0"/>
            </a:endParaRPr>
          </a:p>
        </p:txBody>
      </p:sp>
      <p:sp>
        <p:nvSpPr>
          <p:cNvPr id="4" name="Slide Number Placeholder 1">
            <a:extLst>
              <a:ext uri="{FF2B5EF4-FFF2-40B4-BE49-F238E27FC236}">
                <a16:creationId xmlns:a16="http://schemas.microsoft.com/office/drawing/2014/main" id="{37C8FB4D-AC1C-4C33-BE7F-DAC3A06FF0AB}"/>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45</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425033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65286" y="2438400"/>
            <a:ext cx="3301000" cy="878223"/>
          </a:xfrm>
        </p:spPr>
        <p:txBody>
          <a:bodyPr>
            <a:normAutofit/>
          </a:bodyPr>
          <a:lstStyle/>
          <a:p>
            <a:pPr>
              <a:defRPr/>
            </a:pPr>
            <a:r>
              <a:rPr lang="en-US" sz="4000" b="1" dirty="0" err="1">
                <a:latin typeface="Fjalla One" panose="02000506040000020004" pitchFamily="2" charset="0"/>
              </a:rPr>
              <a:t>Pengungkapan</a:t>
            </a:r>
            <a:endParaRPr lang="en-US" sz="4000" b="1" dirty="0">
              <a:latin typeface="Fjalla One" panose="02000506040000020004" pitchFamily="2" charset="0"/>
            </a:endParaRPr>
          </a:p>
        </p:txBody>
      </p:sp>
      <p:pic>
        <p:nvPicPr>
          <p:cNvPr id="4" name="Picture 2" descr="C:\Users\Nelson\AppData\Local\Microsoft\Windows\Temporary Internet Files\Content.IE5\8UTFKJLU\MCj02953660000[1].wmf">
            <a:extLst>
              <a:ext uri="{FF2B5EF4-FFF2-40B4-BE49-F238E27FC236}">
                <a16:creationId xmlns:a16="http://schemas.microsoft.com/office/drawing/2014/main" id="{0D09E539-29A3-4FE2-B40A-5C498925EB2B}"/>
              </a:ext>
            </a:extLst>
          </p:cNvPr>
          <p:cNvPicPr>
            <a:picLocks noChangeAspect="1" noChangeArrowheads="1"/>
          </p:cNvPicPr>
          <p:nvPr/>
        </p:nvPicPr>
        <p:blipFill>
          <a:blip r:embed="rId3" cstate="print"/>
          <a:srcRect/>
          <a:stretch>
            <a:fillRect/>
          </a:stretch>
        </p:blipFill>
        <p:spPr bwMode="auto">
          <a:xfrm>
            <a:off x="1371600" y="3429000"/>
            <a:ext cx="1447800" cy="1487873"/>
          </a:xfrm>
          <a:prstGeom prst="rect">
            <a:avLst/>
          </a:prstGeom>
          <a:noFill/>
          <a:ln w="9525">
            <a:noFill/>
            <a:miter lim="800000"/>
            <a:headEnd/>
            <a:tailEnd/>
          </a:ln>
        </p:spPr>
      </p:pic>
      <p:sp>
        <p:nvSpPr>
          <p:cNvPr id="6" name="Rectangle 3">
            <a:extLst>
              <a:ext uri="{FF2B5EF4-FFF2-40B4-BE49-F238E27FC236}">
                <a16:creationId xmlns:a16="http://schemas.microsoft.com/office/drawing/2014/main" id="{886BC1C6-B6D2-4BB9-894B-FFB323986B4F}"/>
              </a:ext>
            </a:extLst>
          </p:cNvPr>
          <p:cNvSpPr txBox="1">
            <a:spLocks noChangeArrowheads="1"/>
          </p:cNvSpPr>
          <p:nvPr/>
        </p:nvSpPr>
        <p:spPr>
          <a:xfrm>
            <a:off x="4191000" y="1371600"/>
            <a:ext cx="7668514" cy="4770120"/>
          </a:xfr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457200" indent="-457200" defTabSz="914400">
              <a:spcBef>
                <a:spcPts val="600"/>
              </a:spcBef>
              <a:buFont typeface="Wingdings" panose="05000000000000000000" pitchFamily="2" charset="2"/>
              <a:buChar char="q"/>
              <a:defRPr/>
            </a:pPr>
            <a:r>
              <a:rPr lang="en-US" sz="2000" kern="0" dirty="0">
                <a:latin typeface="Calibri" panose="020F0502020204030204" pitchFamily="34" charset="0"/>
                <a:cs typeface="Calibri" panose="020F0502020204030204" pitchFamily="34" charset="0"/>
              </a:rPr>
              <a:t>Dasar </a:t>
            </a:r>
            <a:r>
              <a:rPr lang="en-US" sz="2000" kern="0" dirty="0" err="1">
                <a:latin typeface="Calibri" panose="020F0502020204030204" pitchFamily="34" charset="0"/>
                <a:cs typeface="Calibri" panose="020F0502020204030204" pitchFamily="34" charset="0"/>
              </a:rPr>
              <a:t>penilaian</a:t>
            </a:r>
            <a:r>
              <a:rPr lang="en-US" sz="2000" kern="0" dirty="0">
                <a:latin typeface="Calibri" panose="020F0502020204030204" pitchFamily="34" charset="0"/>
                <a:cs typeface="Calibri" panose="020F0502020204030204" pitchFamily="34" charset="0"/>
              </a:rPr>
              <a:t> yang </a:t>
            </a:r>
            <a:r>
              <a:rPr lang="en-US" sz="2000" kern="0" dirty="0" err="1">
                <a:latin typeface="Calibri" panose="020F0502020204030204" pitchFamily="34" charset="0"/>
                <a:cs typeface="Calibri" panose="020F0502020204030204" pitchFamily="34" charset="0"/>
              </a:rPr>
              <a:t>digunakan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untuk</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menentukan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jumlah</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tercatat</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bruto</a:t>
            </a:r>
            <a:endParaRPr lang="en-US" sz="2000" kern="0" dirty="0">
              <a:latin typeface="Calibri" panose="020F0502020204030204" pitchFamily="34" charset="0"/>
              <a:cs typeface="Calibri" panose="020F0502020204030204" pitchFamily="34" charset="0"/>
            </a:endParaRPr>
          </a:p>
          <a:p>
            <a:pPr marL="457200" indent="-457200" defTabSz="914400">
              <a:spcBef>
                <a:spcPts val="600"/>
              </a:spcBef>
              <a:buFont typeface="Wingdings" panose="05000000000000000000" pitchFamily="2" charset="2"/>
              <a:buChar char="q"/>
              <a:defRPr/>
            </a:pPr>
            <a:r>
              <a:rPr lang="en-US" sz="2000" kern="0" dirty="0" err="1">
                <a:latin typeface="Calibri" panose="020F0502020204030204" pitchFamily="34" charset="0"/>
                <a:cs typeface="Calibri" panose="020F0502020204030204" pitchFamily="34" charset="0"/>
              </a:rPr>
              <a:t>Metode</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penyusutan</a:t>
            </a:r>
            <a:r>
              <a:rPr lang="en-US" sz="2000" kern="0" dirty="0">
                <a:latin typeface="Calibri" panose="020F0502020204030204" pitchFamily="34" charset="0"/>
                <a:cs typeface="Calibri" panose="020F0502020204030204" pitchFamily="34" charset="0"/>
              </a:rPr>
              <a:t> yang </a:t>
            </a:r>
            <a:r>
              <a:rPr lang="en-US" sz="2000" kern="0" dirty="0" err="1">
                <a:latin typeface="Calibri" panose="020F0502020204030204" pitchFamily="34" charset="0"/>
                <a:cs typeface="Calibri" panose="020F0502020204030204" pitchFamily="34" charset="0"/>
              </a:rPr>
              <a:t>digunakan</a:t>
            </a:r>
            <a:endParaRPr lang="en-US" sz="2000" kern="0" dirty="0">
              <a:latin typeface="Calibri" panose="020F0502020204030204" pitchFamily="34" charset="0"/>
              <a:cs typeface="Calibri" panose="020F0502020204030204" pitchFamily="34" charset="0"/>
            </a:endParaRPr>
          </a:p>
          <a:p>
            <a:pPr marL="457200" indent="-457200" defTabSz="914400">
              <a:spcBef>
                <a:spcPts val="600"/>
              </a:spcBef>
              <a:buFont typeface="Wingdings" panose="05000000000000000000" pitchFamily="2" charset="2"/>
              <a:buChar char="q"/>
              <a:defRPr/>
            </a:pPr>
            <a:r>
              <a:rPr lang="en-US" sz="2000" kern="0" dirty="0">
                <a:latin typeface="Calibri" panose="020F0502020204030204" pitchFamily="34" charset="0"/>
                <a:cs typeface="Calibri" panose="020F0502020204030204" pitchFamily="34" charset="0"/>
              </a:rPr>
              <a:t>Masa </a:t>
            </a:r>
            <a:r>
              <a:rPr lang="en-US" sz="2000" kern="0" dirty="0" err="1">
                <a:latin typeface="Calibri" panose="020F0502020204030204" pitchFamily="34" charset="0"/>
                <a:cs typeface="Calibri" panose="020F0502020204030204" pitchFamily="34" charset="0"/>
              </a:rPr>
              <a:t>manfaat</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atau</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tarif</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penyusutan</a:t>
            </a:r>
            <a:r>
              <a:rPr lang="en-US" sz="2000" kern="0" dirty="0">
                <a:latin typeface="Calibri" panose="020F0502020204030204" pitchFamily="34" charset="0"/>
                <a:cs typeface="Calibri" panose="020F0502020204030204" pitchFamily="34" charset="0"/>
              </a:rPr>
              <a:t> yang </a:t>
            </a:r>
            <a:r>
              <a:rPr lang="en-US" sz="2000" kern="0" dirty="0" err="1">
                <a:latin typeface="Calibri" panose="020F0502020204030204" pitchFamily="34" charset="0"/>
                <a:cs typeface="Calibri" panose="020F0502020204030204" pitchFamily="34" charset="0"/>
              </a:rPr>
              <a:t>digunakan</a:t>
            </a:r>
            <a:endParaRPr lang="en-US" sz="2000" kern="0" dirty="0">
              <a:latin typeface="Calibri" panose="020F0502020204030204" pitchFamily="34" charset="0"/>
              <a:cs typeface="Calibri" panose="020F0502020204030204" pitchFamily="34" charset="0"/>
            </a:endParaRPr>
          </a:p>
          <a:p>
            <a:pPr marL="457200" indent="-457200" defTabSz="914400">
              <a:spcBef>
                <a:spcPts val="600"/>
              </a:spcBef>
              <a:buFont typeface="Wingdings" panose="05000000000000000000" pitchFamily="2" charset="2"/>
              <a:buChar char="q"/>
              <a:defRPr/>
            </a:pPr>
            <a:r>
              <a:rPr lang="en-US" sz="2000" kern="0" dirty="0" err="1">
                <a:latin typeface="Calibri" panose="020F0502020204030204" pitchFamily="34" charset="0"/>
                <a:cs typeface="Calibri" panose="020F0502020204030204" pitchFamily="34" charset="0"/>
              </a:rPr>
              <a:t>Jumlah</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tercatat</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bruto</a:t>
            </a:r>
            <a:r>
              <a:rPr lang="en-US" sz="2000" kern="0" dirty="0">
                <a:latin typeface="Calibri" panose="020F0502020204030204" pitchFamily="34" charset="0"/>
                <a:cs typeface="Calibri" panose="020F0502020204030204" pitchFamily="34" charset="0"/>
              </a:rPr>
              <a:t> dan </a:t>
            </a:r>
            <a:r>
              <a:rPr lang="en-US" sz="2000" kern="0" dirty="0" err="1">
                <a:latin typeface="Calibri" panose="020F0502020204030204" pitchFamily="34" charset="0"/>
                <a:cs typeface="Calibri" panose="020F0502020204030204" pitchFamily="34" charset="0"/>
              </a:rPr>
              <a:t>akumulasi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depresiasi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digabungkan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dengan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akumulasi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penuruan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nilai</a:t>
            </a:r>
            <a:r>
              <a:rPr lang="en-US" sz="2000" kern="0" dirty="0">
                <a:latin typeface="Calibri" panose="020F0502020204030204" pitchFamily="34" charset="0"/>
                <a:cs typeface="Calibri" panose="020F0502020204030204" pitchFamily="34" charset="0"/>
              </a:rPr>
              <a:t>) pada </a:t>
            </a:r>
            <a:r>
              <a:rPr lang="en-US" sz="2000" kern="0" dirty="0" err="1">
                <a:latin typeface="Calibri" panose="020F0502020204030204" pitchFamily="34" charset="0"/>
                <a:cs typeface="Calibri" panose="020F0502020204030204" pitchFamily="34" charset="0"/>
              </a:rPr>
              <a:t>awal</a:t>
            </a:r>
            <a:r>
              <a:rPr lang="en-US" sz="2000" kern="0" dirty="0">
                <a:latin typeface="Calibri" panose="020F0502020204030204" pitchFamily="34" charset="0"/>
                <a:cs typeface="Calibri" panose="020F0502020204030204" pitchFamily="34" charset="0"/>
              </a:rPr>
              <a:t> dan </a:t>
            </a:r>
            <a:r>
              <a:rPr lang="en-US" sz="2000" kern="0" dirty="0" err="1">
                <a:latin typeface="Calibri" panose="020F0502020204030204" pitchFamily="34" charset="0"/>
                <a:cs typeface="Calibri" panose="020F0502020204030204" pitchFamily="34" charset="0"/>
              </a:rPr>
              <a:t>akhir</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periode</a:t>
            </a:r>
            <a:r>
              <a:rPr lang="en-US" sz="2000" kern="0" dirty="0">
                <a:latin typeface="Calibri" panose="020F0502020204030204" pitchFamily="34" charset="0"/>
                <a:cs typeface="Calibri" panose="020F0502020204030204" pitchFamily="34" charset="0"/>
              </a:rPr>
              <a:t>.</a:t>
            </a:r>
          </a:p>
          <a:p>
            <a:pPr marL="457200" indent="-457200" defTabSz="914400">
              <a:spcBef>
                <a:spcPts val="600"/>
              </a:spcBef>
              <a:buFont typeface="Wingdings" panose="05000000000000000000" pitchFamily="2" charset="2"/>
              <a:buChar char="q"/>
              <a:defRPr/>
            </a:pPr>
            <a:r>
              <a:rPr lang="en-US" sz="2000" kern="0" dirty="0" err="1">
                <a:latin typeface="Calibri" panose="020F0502020204030204" pitchFamily="34" charset="0"/>
                <a:cs typeface="Calibri" panose="020F0502020204030204" pitchFamily="34" charset="0"/>
              </a:rPr>
              <a:t>Rekonsiliasi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jumlah</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tercatat</a:t>
            </a:r>
            <a:r>
              <a:rPr lang="en-US" sz="2000" kern="0" dirty="0">
                <a:latin typeface="Calibri" panose="020F0502020204030204" pitchFamily="34" charset="0"/>
                <a:cs typeface="Calibri" panose="020F0502020204030204" pitchFamily="34" charset="0"/>
              </a:rPr>
              <a:t> pada </a:t>
            </a:r>
            <a:r>
              <a:rPr lang="en-US" sz="2000" kern="0" dirty="0" err="1">
                <a:latin typeface="Calibri" panose="020F0502020204030204" pitchFamily="34" charset="0"/>
                <a:cs typeface="Calibri" panose="020F0502020204030204" pitchFamily="34" charset="0"/>
              </a:rPr>
              <a:t>awal</a:t>
            </a:r>
            <a:r>
              <a:rPr lang="en-US" sz="2000" kern="0" dirty="0">
                <a:latin typeface="Calibri" panose="020F0502020204030204" pitchFamily="34" charset="0"/>
                <a:cs typeface="Calibri" panose="020F0502020204030204" pitchFamily="34" charset="0"/>
              </a:rPr>
              <a:t> dan </a:t>
            </a:r>
            <a:r>
              <a:rPr lang="en-US" sz="2000" kern="0" dirty="0" err="1">
                <a:latin typeface="Calibri" panose="020F0502020204030204" pitchFamily="34" charset="0"/>
                <a:cs typeface="Calibri" panose="020F0502020204030204" pitchFamily="34" charset="0"/>
              </a:rPr>
              <a:t>akhir</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periode</a:t>
            </a:r>
            <a:r>
              <a:rPr lang="en-US" sz="2000" kern="0" dirty="0">
                <a:latin typeface="Calibri" panose="020F0502020204030204" pitchFamily="34" charset="0"/>
                <a:cs typeface="Calibri" panose="020F0502020204030204" pitchFamily="34" charset="0"/>
              </a:rPr>
              <a:t> yang </a:t>
            </a:r>
            <a:r>
              <a:rPr lang="en-US" sz="2000" kern="0" dirty="0" err="1">
                <a:latin typeface="Calibri" panose="020F0502020204030204" pitchFamily="34" charset="0"/>
                <a:cs typeface="Calibri" panose="020F0502020204030204" pitchFamily="34" charset="0"/>
              </a:rPr>
              <a:t>menunjukkan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penambahan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aset</a:t>
            </a:r>
            <a:r>
              <a:rPr lang="en-US" sz="2000" kern="0" dirty="0">
                <a:latin typeface="Calibri" panose="020F0502020204030204" pitchFamily="34" charset="0"/>
                <a:cs typeface="Calibri" panose="020F0502020204030204" pitchFamily="34" charset="0"/>
              </a:rPr>
              <a:t> yang </a:t>
            </a:r>
            <a:r>
              <a:rPr lang="en-US" sz="2000" kern="0" dirty="0" err="1">
                <a:latin typeface="Calibri" panose="020F0502020204030204" pitchFamily="34" charset="0"/>
                <a:cs typeface="Calibri" panose="020F0502020204030204" pitchFamily="34" charset="0"/>
              </a:rPr>
              <a:t>diklasifikasikan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sesuai</a:t>
            </a:r>
            <a:r>
              <a:rPr lang="en-US" sz="2000" kern="0" dirty="0">
                <a:latin typeface="Calibri" panose="020F0502020204030204" pitchFamily="34" charset="0"/>
                <a:cs typeface="Calibri" panose="020F0502020204030204" pitchFamily="34" charset="0"/>
              </a:rPr>
              <a:t> PSAK 105, </a:t>
            </a:r>
            <a:r>
              <a:rPr lang="en-US" sz="2000" kern="0" dirty="0" err="1">
                <a:latin typeface="Calibri" panose="020F0502020204030204" pitchFamily="34" charset="0"/>
                <a:cs typeface="Calibri" panose="020F0502020204030204" pitchFamily="34" charset="0"/>
              </a:rPr>
              <a:t>perolehan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melalui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kombinasi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bisnis</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peningkatan</a:t>
            </a:r>
            <a:r>
              <a:rPr lang="en-US" sz="2000" kern="0" dirty="0">
                <a:latin typeface="Calibri" panose="020F0502020204030204" pitchFamily="34" charset="0"/>
                <a:cs typeface="Calibri" panose="020F0502020204030204" pitchFamily="34" charset="0"/>
              </a:rPr>
              <a:t> dan </a:t>
            </a:r>
            <a:r>
              <a:rPr lang="en-US" sz="2000" kern="0" dirty="0" err="1">
                <a:latin typeface="Calibri" panose="020F0502020204030204" pitchFamily="34" charset="0"/>
                <a:cs typeface="Calibri" panose="020F0502020204030204" pitchFamily="34" charset="0"/>
              </a:rPr>
              <a:t>penurunan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akibat</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dari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revaluasi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rugi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penurunan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nilai</a:t>
            </a:r>
            <a:r>
              <a:rPr lang="en-US" sz="2000" kern="0" dirty="0">
                <a:latin typeface="Calibri" panose="020F0502020204030204" pitchFamily="34" charset="0"/>
                <a:cs typeface="Calibri" panose="020F0502020204030204" pitchFamily="34" charset="0"/>
              </a:rPr>
              <a:t> yang </a:t>
            </a:r>
            <a:r>
              <a:rPr lang="en-US" sz="2000" kern="0" dirty="0" err="1">
                <a:latin typeface="Calibri" panose="020F0502020204030204" pitchFamily="34" charset="0"/>
                <a:cs typeface="Calibri" panose="020F0502020204030204" pitchFamily="34" charset="0"/>
              </a:rPr>
              <a:t>diakui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dalam</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laba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rugi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pembalikan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penurunan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nilai</a:t>
            </a:r>
            <a:r>
              <a:rPr lang="en-US" sz="2000" kern="0" dirty="0">
                <a:latin typeface="Calibri" panose="020F0502020204030204" pitchFamily="34" charset="0"/>
                <a:cs typeface="Calibri" panose="020F0502020204030204" pitchFamily="34" charset="0"/>
              </a:rPr>
              <a:t>, prep</a:t>
            </a:r>
          </a:p>
          <a:p>
            <a:pPr marL="457200" indent="-457200" defTabSz="914400">
              <a:spcBef>
                <a:spcPts val="600"/>
              </a:spcBef>
              <a:buFont typeface="Wingdings" panose="05000000000000000000" pitchFamily="2" charset="2"/>
              <a:buChar char="q"/>
              <a:defRPr/>
            </a:pPr>
            <a:endParaRPr lang="en-US" sz="2000" kern="0" dirty="0">
              <a:latin typeface="Calibri" panose="020F0502020204030204" pitchFamily="34" charset="0"/>
              <a:cs typeface="Calibri" panose="020F0502020204030204" pitchFamily="34" charset="0"/>
            </a:endParaRPr>
          </a:p>
        </p:txBody>
      </p:sp>
      <p:sp>
        <p:nvSpPr>
          <p:cNvPr id="5" name="Slide Number Placeholder 1">
            <a:extLst>
              <a:ext uri="{FF2B5EF4-FFF2-40B4-BE49-F238E27FC236}">
                <a16:creationId xmlns:a16="http://schemas.microsoft.com/office/drawing/2014/main" id="{8804E196-ABC4-448F-899A-3D20BC7B2B5C}"/>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46</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3092143"/>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32800" y="2550777"/>
            <a:ext cx="3301000" cy="878223"/>
          </a:xfrm>
        </p:spPr>
        <p:txBody>
          <a:bodyPr>
            <a:normAutofit/>
          </a:bodyPr>
          <a:lstStyle/>
          <a:p>
            <a:pPr>
              <a:defRPr/>
            </a:pPr>
            <a:r>
              <a:rPr lang="en-US" sz="4000" b="1" dirty="0" err="1">
                <a:latin typeface="Fjalla One" panose="02000506040000020004" pitchFamily="2" charset="0"/>
              </a:rPr>
              <a:t>Pengungkapan</a:t>
            </a:r>
            <a:endParaRPr lang="en-US" sz="4000" b="1" dirty="0">
              <a:latin typeface="Fjalla One" panose="02000506040000020004" pitchFamily="2" charset="0"/>
            </a:endParaRPr>
          </a:p>
        </p:txBody>
      </p:sp>
      <p:pic>
        <p:nvPicPr>
          <p:cNvPr id="4" name="Picture 2" descr="C:\Users\Nelson\AppData\Local\Microsoft\Windows\Temporary Internet Files\Content.IE5\8UTFKJLU\MCj02953660000[1].wmf">
            <a:extLst>
              <a:ext uri="{FF2B5EF4-FFF2-40B4-BE49-F238E27FC236}">
                <a16:creationId xmlns:a16="http://schemas.microsoft.com/office/drawing/2014/main" id="{0D09E539-29A3-4FE2-B40A-5C498925EB2B}"/>
              </a:ext>
            </a:extLst>
          </p:cNvPr>
          <p:cNvPicPr>
            <a:picLocks noChangeAspect="1" noChangeArrowheads="1"/>
          </p:cNvPicPr>
          <p:nvPr/>
        </p:nvPicPr>
        <p:blipFill>
          <a:blip r:embed="rId3" cstate="print"/>
          <a:srcRect/>
          <a:stretch>
            <a:fillRect/>
          </a:stretch>
        </p:blipFill>
        <p:spPr bwMode="auto">
          <a:xfrm>
            <a:off x="1371600" y="3429000"/>
            <a:ext cx="1447800" cy="1487873"/>
          </a:xfrm>
          <a:prstGeom prst="rect">
            <a:avLst/>
          </a:prstGeom>
          <a:noFill/>
          <a:ln w="9525">
            <a:noFill/>
            <a:miter lim="800000"/>
            <a:headEnd/>
            <a:tailEnd/>
          </a:ln>
        </p:spPr>
      </p:pic>
      <p:sp>
        <p:nvSpPr>
          <p:cNvPr id="6" name="Rectangle 3">
            <a:extLst>
              <a:ext uri="{FF2B5EF4-FFF2-40B4-BE49-F238E27FC236}">
                <a16:creationId xmlns:a16="http://schemas.microsoft.com/office/drawing/2014/main" id="{886BC1C6-B6D2-4BB9-894B-FFB323986B4F}"/>
              </a:ext>
            </a:extLst>
          </p:cNvPr>
          <p:cNvSpPr txBox="1">
            <a:spLocks noChangeArrowheads="1"/>
          </p:cNvSpPr>
          <p:nvPr/>
        </p:nvSpPr>
        <p:spPr>
          <a:xfrm>
            <a:off x="3909060" y="1817370"/>
            <a:ext cx="8282940" cy="4324350"/>
          </a:xfr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914400">
              <a:spcBef>
                <a:spcPts val="600"/>
              </a:spcBef>
              <a:defRPr/>
            </a:pPr>
            <a:r>
              <a:rPr lang="en-US" sz="2000" kern="0" dirty="0" err="1">
                <a:latin typeface="Calibri" panose="020F0502020204030204" pitchFamily="34" charset="0"/>
                <a:cs typeface="Calibri" panose="020F0502020204030204" pitchFamily="34" charset="0"/>
              </a:rPr>
              <a:t>Laporan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keuangan</a:t>
            </a:r>
            <a:r>
              <a:rPr lang="en-US" sz="2000" kern="0" dirty="0">
                <a:latin typeface="Calibri" panose="020F0502020204030204" pitchFamily="34" charset="0"/>
                <a:cs typeface="Calibri" panose="020F0502020204030204" pitchFamily="34" charset="0"/>
              </a:rPr>
              <a:t> juga </a:t>
            </a:r>
            <a:r>
              <a:rPr lang="en-US" sz="2000" kern="0" dirty="0" err="1">
                <a:latin typeface="Calibri" panose="020F0502020204030204" pitchFamily="34" charset="0"/>
                <a:cs typeface="Calibri" panose="020F0502020204030204" pitchFamily="34" charset="0"/>
              </a:rPr>
              <a:t>mengangkapkan</a:t>
            </a:r>
            <a:r>
              <a:rPr lang="en-US" sz="2000" kern="0" dirty="0">
                <a:latin typeface="Calibri" panose="020F0502020204030204" pitchFamily="34" charset="0"/>
                <a:cs typeface="Calibri" panose="020F0502020204030204" pitchFamily="34" charset="0"/>
              </a:rPr>
              <a:t>:</a:t>
            </a:r>
          </a:p>
          <a:p>
            <a:pPr marL="457200" indent="-457200" defTabSz="914400">
              <a:spcBef>
                <a:spcPts val="600"/>
              </a:spcBef>
              <a:buFont typeface="Wingdings" panose="05000000000000000000" pitchFamily="2" charset="2"/>
              <a:buChar char="q"/>
              <a:defRPr/>
            </a:pPr>
            <a:r>
              <a:rPr lang="en-US" sz="2000" kern="0" dirty="0" err="1">
                <a:latin typeface="Calibri" panose="020F0502020204030204" pitchFamily="34" charset="0"/>
                <a:cs typeface="Calibri" panose="020F0502020204030204" pitchFamily="34" charset="0"/>
              </a:rPr>
              <a:t>Keberadaan</a:t>
            </a:r>
            <a:r>
              <a:rPr lang="en-US" sz="2000" kern="0" dirty="0">
                <a:latin typeface="Calibri" panose="020F0502020204030204" pitchFamily="34" charset="0"/>
                <a:cs typeface="Calibri" panose="020F0502020204030204" pitchFamily="34" charset="0"/>
              </a:rPr>
              <a:t> dan </a:t>
            </a:r>
            <a:r>
              <a:rPr lang="en-US" sz="2000" kern="0" dirty="0" err="1">
                <a:latin typeface="Calibri" panose="020F0502020204030204" pitchFamily="34" charset="0"/>
                <a:cs typeface="Calibri" panose="020F0502020204030204" pitchFamily="34" charset="0"/>
              </a:rPr>
              <a:t>jumlah</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pembatasan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atas</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hak</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milik</a:t>
            </a:r>
            <a:r>
              <a:rPr lang="en-US" sz="2000" kern="0" dirty="0">
                <a:latin typeface="Calibri" panose="020F0502020204030204" pitchFamily="34" charset="0"/>
                <a:cs typeface="Calibri" panose="020F0502020204030204" pitchFamily="34" charset="0"/>
              </a:rPr>
              <a:t> dan asset </a:t>
            </a:r>
            <a:r>
              <a:rPr lang="en-US" sz="2000" kern="0" dirty="0" err="1">
                <a:latin typeface="Calibri" panose="020F0502020204030204" pitchFamily="34" charset="0"/>
                <a:cs typeface="Calibri" panose="020F0502020204030204" pitchFamily="34" charset="0"/>
              </a:rPr>
              <a:t>etap</a:t>
            </a:r>
            <a:r>
              <a:rPr lang="en-US" sz="2000" kern="0" dirty="0">
                <a:latin typeface="Calibri" panose="020F0502020204030204" pitchFamily="34" charset="0"/>
                <a:cs typeface="Calibri" panose="020F0502020204030204" pitchFamily="34" charset="0"/>
              </a:rPr>
              <a:t> yang </a:t>
            </a:r>
            <a:r>
              <a:rPr lang="en-US" sz="2000" kern="0" dirty="0" err="1">
                <a:latin typeface="Calibri" panose="020F0502020204030204" pitchFamily="34" charset="0"/>
                <a:cs typeface="Calibri" panose="020F0502020204030204" pitchFamily="34" charset="0"/>
              </a:rPr>
              <a:t>dijaminkan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untuk</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liablitas</a:t>
            </a:r>
            <a:endParaRPr lang="en-US" sz="2000" kern="0" dirty="0">
              <a:latin typeface="Calibri" panose="020F0502020204030204" pitchFamily="34" charset="0"/>
              <a:cs typeface="Calibri" panose="020F0502020204030204" pitchFamily="34" charset="0"/>
            </a:endParaRPr>
          </a:p>
          <a:p>
            <a:pPr marL="457200" indent="-457200" defTabSz="914400">
              <a:spcBef>
                <a:spcPts val="600"/>
              </a:spcBef>
              <a:buFont typeface="Wingdings" panose="05000000000000000000" pitchFamily="2" charset="2"/>
              <a:buChar char="q"/>
              <a:defRPr/>
            </a:pPr>
            <a:r>
              <a:rPr lang="en-US" sz="2000" kern="0" dirty="0" err="1">
                <a:latin typeface="Calibri" panose="020F0502020204030204" pitchFamily="34" charset="0"/>
                <a:cs typeface="Calibri" panose="020F0502020204030204" pitchFamily="34" charset="0"/>
              </a:rPr>
              <a:t>Jumlah</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pengeluaran</a:t>
            </a:r>
            <a:r>
              <a:rPr lang="en-US" sz="2000" kern="0" dirty="0">
                <a:latin typeface="Calibri" panose="020F0502020204030204" pitchFamily="34" charset="0"/>
                <a:cs typeface="Calibri" panose="020F0502020204030204" pitchFamily="34" charset="0"/>
              </a:rPr>
              <a:t> yang </a:t>
            </a:r>
            <a:r>
              <a:rPr lang="en-US" sz="2000" kern="0" dirty="0" err="1">
                <a:latin typeface="Calibri" panose="020F0502020204030204" pitchFamily="34" charset="0"/>
                <a:cs typeface="Calibri" panose="020F0502020204030204" pitchFamily="34" charset="0"/>
              </a:rPr>
              <a:t>diakui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dalam</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jumlah</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tercatat</a:t>
            </a:r>
            <a:r>
              <a:rPr lang="en-US" sz="2000" kern="0" dirty="0">
                <a:latin typeface="Calibri" panose="020F0502020204030204" pitchFamily="34" charset="0"/>
                <a:cs typeface="Calibri" panose="020F0502020204030204" pitchFamily="34" charset="0"/>
              </a:rPr>
              <a:t> asset </a:t>
            </a:r>
            <a:r>
              <a:rPr lang="en-US" sz="2000" kern="0" dirty="0" err="1">
                <a:latin typeface="Calibri" panose="020F0502020204030204" pitchFamily="34" charset="0"/>
                <a:cs typeface="Calibri" panose="020F0502020204030204" pitchFamily="34" charset="0"/>
              </a:rPr>
              <a:t>tetap</a:t>
            </a:r>
            <a:r>
              <a:rPr lang="en-US" sz="2000" kern="0" dirty="0">
                <a:latin typeface="Calibri" panose="020F0502020204030204" pitchFamily="34" charset="0"/>
                <a:cs typeface="Calibri" panose="020F0502020204030204" pitchFamily="34" charset="0"/>
              </a:rPr>
              <a:t> yang </a:t>
            </a:r>
            <a:r>
              <a:rPr lang="en-US" sz="2000" kern="0" dirty="0" err="1">
                <a:latin typeface="Calibri" panose="020F0502020204030204" pitchFamily="34" charset="0"/>
                <a:cs typeface="Calibri" panose="020F0502020204030204" pitchFamily="34" charset="0"/>
              </a:rPr>
              <a:t>sedang</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dalam</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konstruksi</a:t>
            </a:r>
            <a:r>
              <a:rPr lang="en-US" sz="2000" kern="0" dirty="0">
                <a:latin typeface="Calibri" panose="020F0502020204030204" pitchFamily="34" charset="0"/>
                <a:cs typeface="Calibri" panose="020F0502020204030204" pitchFamily="34" charset="0"/>
              </a:rPr>
              <a:t>;</a:t>
            </a:r>
          </a:p>
          <a:p>
            <a:pPr marL="457200" indent="-457200" defTabSz="914400">
              <a:spcBef>
                <a:spcPts val="600"/>
              </a:spcBef>
              <a:buFont typeface="Wingdings" panose="05000000000000000000" pitchFamily="2" charset="2"/>
              <a:buChar char="q"/>
              <a:defRPr/>
            </a:pPr>
            <a:r>
              <a:rPr lang="en-US" sz="2000" kern="0" dirty="0" err="1">
                <a:latin typeface="Calibri" panose="020F0502020204030204" pitchFamily="34" charset="0"/>
                <a:cs typeface="Calibri" panose="020F0502020204030204" pitchFamily="34" charset="0"/>
              </a:rPr>
              <a:t>Jumlah</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komitmen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kontraktual</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dalam</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memperoleh</a:t>
            </a:r>
            <a:r>
              <a:rPr lang="en-US" sz="2000" kern="0" dirty="0">
                <a:latin typeface="Calibri" panose="020F0502020204030204" pitchFamily="34" charset="0"/>
                <a:cs typeface="Calibri" panose="020F0502020204030204" pitchFamily="34" charset="0"/>
              </a:rPr>
              <a:t> asset </a:t>
            </a:r>
            <a:r>
              <a:rPr lang="en-US" sz="2000" kern="0" dirty="0" err="1">
                <a:latin typeface="Calibri" panose="020F0502020204030204" pitchFamily="34" charset="0"/>
                <a:cs typeface="Calibri" panose="020F0502020204030204" pitchFamily="34" charset="0"/>
              </a:rPr>
              <a:t>tetap</a:t>
            </a:r>
            <a:endParaRPr lang="en-US" sz="2000" kern="0" dirty="0">
              <a:latin typeface="Calibri" panose="020F0502020204030204" pitchFamily="34" charset="0"/>
              <a:cs typeface="Calibri" panose="020F0502020204030204" pitchFamily="34" charset="0"/>
            </a:endParaRPr>
          </a:p>
          <a:p>
            <a:pPr marL="457200" indent="-457200" defTabSz="914400">
              <a:spcBef>
                <a:spcPts val="600"/>
              </a:spcBef>
              <a:buFont typeface="Wingdings" panose="05000000000000000000" pitchFamily="2" charset="2"/>
              <a:buChar char="q"/>
              <a:defRPr/>
            </a:pPr>
            <a:r>
              <a:rPr lang="en-US" sz="2000" kern="0" dirty="0" err="1">
                <a:latin typeface="Calibri" panose="020F0502020204030204" pitchFamily="34" charset="0"/>
                <a:cs typeface="Calibri" panose="020F0502020204030204" pitchFamily="34" charset="0"/>
              </a:rPr>
              <a:t>Jumlah</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kompensasi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pihak</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ketiga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untuk</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aset</a:t>
            </a:r>
            <a:r>
              <a:rPr lang="en-US" sz="2000" kern="0" dirty="0">
                <a:latin typeface="Calibri" panose="020F0502020204030204" pitchFamily="34" charset="0"/>
                <a:cs typeface="Calibri" panose="020F0502020204030204" pitchFamily="34" charset="0"/>
              </a:rPr>
              <a:t> yang </a:t>
            </a:r>
            <a:r>
              <a:rPr lang="en-US" sz="2000" kern="0" dirty="0" err="1">
                <a:latin typeface="Calibri" panose="020F0502020204030204" pitchFamily="34" charset="0"/>
                <a:cs typeface="Calibri" panose="020F0502020204030204" pitchFamily="34" charset="0"/>
              </a:rPr>
              <a:t>mengalami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penurunan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nilai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hilang</a:t>
            </a:r>
            <a:r>
              <a:rPr lang="en-US" sz="2000" kern="0" dirty="0">
                <a:latin typeface="Calibri" panose="020F0502020204030204" pitchFamily="34" charset="0"/>
                <a:cs typeface="Calibri" panose="020F0502020204030204" pitchFamily="34" charset="0"/>
              </a:rPr>
              <a:t> / </a:t>
            </a:r>
            <a:r>
              <a:rPr lang="en-US" sz="2000" kern="0" dirty="0" err="1">
                <a:latin typeface="Calibri" panose="020F0502020204030204" pitchFamily="34" charset="0"/>
                <a:cs typeface="Calibri" panose="020F0502020204030204" pitchFamily="34" charset="0"/>
              </a:rPr>
              <a:t>dihentikan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termasuk</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dalam</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laba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rugi</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jika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tidak</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diungkapkan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secara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terpisah</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dalam</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laporan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laba</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rugi</a:t>
            </a:r>
            <a:r>
              <a:rPr lang="en-US" sz="2000" kern="0" dirty="0">
                <a:latin typeface="Calibri" panose="020F0502020204030204" pitchFamily="34" charset="0"/>
                <a:cs typeface="Calibri" panose="020F0502020204030204" pitchFamily="34" charset="0"/>
              </a:rPr>
              <a:t> dan </a:t>
            </a:r>
            <a:r>
              <a:rPr lang="en-US" sz="2000" kern="0" dirty="0" err="1">
                <a:latin typeface="Calibri" panose="020F0502020204030204" pitchFamily="34" charset="0"/>
                <a:cs typeface="Calibri" panose="020F0502020204030204" pitchFamily="34" charset="0"/>
              </a:rPr>
              <a:t>penghasilan</a:t>
            </a:r>
            <a:r>
              <a:rPr lang="en-US" sz="2000" kern="0" dirty="0">
                <a:latin typeface="Calibri" panose="020F0502020204030204" pitchFamily="34" charset="0"/>
                <a:cs typeface="Calibri" panose="020F0502020204030204" pitchFamily="34" charset="0"/>
              </a:rPr>
              <a:t> </a:t>
            </a:r>
            <a:r>
              <a:rPr lang="en-US" sz="2000" kern="0" dirty="0" err="1">
                <a:latin typeface="Calibri" panose="020F0502020204030204" pitchFamily="34" charset="0"/>
                <a:cs typeface="Calibri" panose="020F0502020204030204" pitchFamily="34" charset="0"/>
              </a:rPr>
              <a:t>komprehensif</a:t>
            </a:r>
            <a:r>
              <a:rPr lang="en-US" sz="2000" kern="0" dirty="0">
                <a:latin typeface="Calibri" panose="020F0502020204030204" pitchFamily="34" charset="0"/>
                <a:cs typeface="Calibri" panose="020F0502020204030204" pitchFamily="34" charset="0"/>
              </a:rPr>
              <a:t>.</a:t>
            </a:r>
          </a:p>
        </p:txBody>
      </p:sp>
      <p:sp>
        <p:nvSpPr>
          <p:cNvPr id="5" name="Slide Number Placeholder 1">
            <a:extLst>
              <a:ext uri="{FF2B5EF4-FFF2-40B4-BE49-F238E27FC236}">
                <a16:creationId xmlns:a16="http://schemas.microsoft.com/office/drawing/2014/main" id="{8804E196-ABC4-448F-899A-3D20BC7B2B5C}"/>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47</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0437876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65286" y="2438400"/>
            <a:ext cx="3301000" cy="1722800"/>
          </a:xfrm>
        </p:spPr>
        <p:txBody>
          <a:bodyPr>
            <a:normAutofit/>
          </a:bodyPr>
          <a:lstStyle/>
          <a:p>
            <a:pPr>
              <a:defRPr/>
            </a:pPr>
            <a:r>
              <a:rPr lang="en-US" sz="4000" b="1" dirty="0" err="1">
                <a:latin typeface="Fjalla One" panose="02000506040000020004" pitchFamily="2" charset="0"/>
              </a:rPr>
              <a:t>Pengungkapan</a:t>
            </a:r>
            <a:r>
              <a:rPr lang="en-US" sz="4000" b="1" dirty="0">
                <a:latin typeface="Fjalla One" panose="02000506040000020004" pitchFamily="2" charset="0"/>
              </a:rPr>
              <a:t> </a:t>
            </a:r>
            <a:r>
              <a:rPr lang="en-US" sz="4000" b="1" dirty="0" err="1">
                <a:latin typeface="Fjalla One" panose="02000506040000020004" pitchFamily="2" charset="0"/>
              </a:rPr>
              <a:t>Revaluasi</a:t>
            </a:r>
            <a:endParaRPr lang="en-US" sz="4000" b="1" dirty="0">
              <a:latin typeface="Fjalla One" panose="02000506040000020004" pitchFamily="2" charset="0"/>
            </a:endParaRPr>
          </a:p>
        </p:txBody>
      </p:sp>
      <p:sp>
        <p:nvSpPr>
          <p:cNvPr id="12291" name="Rectangle 3"/>
          <p:cNvSpPr>
            <a:spLocks noGrp="1" noChangeArrowheads="1"/>
          </p:cNvSpPr>
          <p:nvPr>
            <p:ph idx="4294967295"/>
          </p:nvPr>
        </p:nvSpPr>
        <p:spPr>
          <a:xfrm>
            <a:off x="4439406" y="1828800"/>
            <a:ext cx="7372620" cy="3581400"/>
          </a:xfrm>
        </p:spPr>
        <p:txBody>
          <a:bodyPr/>
          <a:lstStyle/>
          <a:p>
            <a:pPr marL="457200" indent="-457200">
              <a:spcBef>
                <a:spcPts val="600"/>
              </a:spcBef>
              <a:buFont typeface="Wingdings" panose="05000000000000000000" pitchFamily="2" charset="2"/>
              <a:buChar char="q"/>
              <a:defRPr/>
            </a:pPr>
            <a:r>
              <a:rPr lang="en-US" sz="2400" dirty="0" err="1">
                <a:latin typeface="Calibri" panose="020F0502020204030204" pitchFamily="34" charset="0"/>
                <a:cs typeface="Calibri" panose="020F0502020204030204" pitchFamily="34" charset="0"/>
              </a:rPr>
              <a:t>Tanggal</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efektif</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revaluasian</a:t>
            </a:r>
            <a:endParaRPr lang="en-US" sz="2400" dirty="0">
              <a:latin typeface="Calibri" panose="020F0502020204030204" pitchFamily="34" charset="0"/>
              <a:cs typeface="Calibri" panose="020F0502020204030204" pitchFamily="34" charset="0"/>
            </a:endParaRPr>
          </a:p>
          <a:p>
            <a:pPr marL="457200" indent="-457200">
              <a:spcBef>
                <a:spcPts val="600"/>
              </a:spcBef>
              <a:buFont typeface="Wingdings" panose="05000000000000000000" pitchFamily="2" charset="2"/>
              <a:buChar char="q"/>
              <a:defRPr/>
            </a:pPr>
            <a:r>
              <a:rPr lang="en-US" sz="2400" dirty="0" err="1">
                <a:solidFill>
                  <a:srgbClr val="FF0000"/>
                </a:solidFill>
                <a:latin typeface="Calibri" panose="020F0502020204030204" pitchFamily="34" charset="0"/>
                <a:cs typeface="Calibri" panose="020F0502020204030204" pitchFamily="34" charset="0"/>
              </a:rPr>
              <a:t>Apakah</a:t>
            </a:r>
            <a:r>
              <a:rPr lang="en-US" sz="2400" dirty="0">
                <a:solidFill>
                  <a:srgbClr val="FF0000"/>
                </a:solidFill>
                <a:latin typeface="Calibri" panose="020F0502020204030204" pitchFamily="34" charset="0"/>
                <a:cs typeface="Calibri" panose="020F0502020204030204" pitchFamily="34" charset="0"/>
              </a:rPr>
              <a:t> </a:t>
            </a:r>
            <a:r>
              <a:rPr lang="en-US" sz="2400" dirty="0" err="1">
                <a:solidFill>
                  <a:srgbClr val="FF0000"/>
                </a:solidFill>
                <a:latin typeface="Calibri" panose="020F0502020204030204" pitchFamily="34" charset="0"/>
                <a:cs typeface="Calibri" panose="020F0502020204030204" pitchFamily="34" charset="0"/>
              </a:rPr>
              <a:t>melibatkan</a:t>
            </a:r>
            <a:r>
              <a:rPr lang="en-US" sz="2400" dirty="0">
                <a:solidFill>
                  <a:srgbClr val="FF0000"/>
                </a:solidFill>
                <a:latin typeface="Calibri" panose="020F0502020204030204" pitchFamily="34" charset="0"/>
                <a:cs typeface="Calibri" panose="020F0502020204030204" pitchFamily="34" charset="0"/>
              </a:rPr>
              <a:t> </a:t>
            </a:r>
            <a:r>
              <a:rPr lang="en-US" sz="2400" dirty="0" err="1">
                <a:solidFill>
                  <a:srgbClr val="FF0000"/>
                </a:solidFill>
                <a:latin typeface="Calibri" panose="020F0502020204030204" pitchFamily="34" charset="0"/>
                <a:cs typeface="Calibri" panose="020F0502020204030204" pitchFamily="34" charset="0"/>
              </a:rPr>
              <a:t>penilai</a:t>
            </a:r>
            <a:r>
              <a:rPr lang="en-US" sz="2400" dirty="0">
                <a:solidFill>
                  <a:srgbClr val="FF0000"/>
                </a:solidFill>
                <a:latin typeface="Calibri" panose="020F0502020204030204" pitchFamily="34" charset="0"/>
                <a:cs typeface="Calibri" panose="020F0502020204030204" pitchFamily="34" charset="0"/>
              </a:rPr>
              <a:t> </a:t>
            </a:r>
            <a:r>
              <a:rPr lang="en-US" sz="2400" dirty="0" err="1">
                <a:solidFill>
                  <a:srgbClr val="FF0000"/>
                </a:solidFill>
                <a:latin typeface="Calibri" panose="020F0502020204030204" pitchFamily="34" charset="0"/>
                <a:cs typeface="Calibri" panose="020F0502020204030204" pitchFamily="34" charset="0"/>
              </a:rPr>
              <a:t>independen</a:t>
            </a:r>
            <a:r>
              <a:rPr lang="en-US" sz="2400" dirty="0">
                <a:solidFill>
                  <a:srgbClr val="FF0000"/>
                </a:solidFill>
                <a:latin typeface="Calibri" panose="020F0502020204030204" pitchFamily="34" charset="0"/>
                <a:cs typeface="Calibri" panose="020F0502020204030204" pitchFamily="34" charset="0"/>
              </a:rPr>
              <a:t>, </a:t>
            </a:r>
            <a:r>
              <a:rPr lang="en-US" sz="2400" dirty="0" err="1">
                <a:solidFill>
                  <a:srgbClr val="FF0000"/>
                </a:solidFill>
                <a:latin typeface="Calibri" panose="020F0502020204030204" pitchFamily="34" charset="0"/>
                <a:cs typeface="Calibri" panose="020F0502020204030204" pitchFamily="34" charset="0"/>
              </a:rPr>
              <a:t>bila</a:t>
            </a:r>
            <a:r>
              <a:rPr lang="en-US" sz="2400" dirty="0">
                <a:solidFill>
                  <a:srgbClr val="FF0000"/>
                </a:solidFill>
                <a:latin typeface="Calibri" panose="020F0502020204030204" pitchFamily="34" charset="0"/>
                <a:cs typeface="Calibri" panose="020F0502020204030204" pitchFamily="34" charset="0"/>
              </a:rPr>
              <a:t> </a:t>
            </a:r>
            <a:r>
              <a:rPr lang="en-US" sz="2400" dirty="0" err="1">
                <a:solidFill>
                  <a:srgbClr val="FF0000"/>
                </a:solidFill>
                <a:latin typeface="Calibri" panose="020F0502020204030204" pitchFamily="34" charset="0"/>
                <a:cs typeface="Calibri" panose="020F0502020204030204" pitchFamily="34" charset="0"/>
              </a:rPr>
              <a:t>ada</a:t>
            </a:r>
            <a:endParaRPr lang="en-US" sz="2400" dirty="0">
              <a:solidFill>
                <a:srgbClr val="FF0000"/>
              </a:solidFill>
              <a:latin typeface="Calibri" panose="020F0502020204030204" pitchFamily="34" charset="0"/>
              <a:cs typeface="Calibri" panose="020F0502020204030204" pitchFamily="34" charset="0"/>
            </a:endParaRPr>
          </a:p>
          <a:p>
            <a:pPr marL="457200" indent="-457200">
              <a:spcBef>
                <a:spcPts val="600"/>
              </a:spcBef>
              <a:buFont typeface="Wingdings" panose="05000000000000000000" pitchFamily="2" charset="2"/>
              <a:buChar char="q"/>
              <a:defRPr/>
            </a:pPr>
            <a:r>
              <a:rPr lang="en-US" sz="2400" dirty="0" err="1">
                <a:latin typeface="Calibri" panose="020F0502020204030204" pitchFamily="34" charset="0"/>
                <a:cs typeface="Calibri" panose="020F0502020204030204" pitchFamily="34" charset="0"/>
              </a:rPr>
              <a:t>Untuk</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setiap</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kelas</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aset</a:t>
            </a:r>
            <a:r>
              <a:rPr lang="en-US" sz="2400" dirty="0">
                <a:latin typeface="Calibri" panose="020F0502020204030204" pitchFamily="34" charset="0"/>
                <a:cs typeface="Calibri" panose="020F0502020204030204" pitchFamily="34" charset="0"/>
              </a:rPr>
              <a:t> yang </a:t>
            </a:r>
            <a:r>
              <a:rPr lang="en-US" sz="2400" dirty="0" err="1">
                <a:latin typeface="Calibri" panose="020F0502020204030204" pitchFamily="34" charset="0"/>
                <a:cs typeface="Calibri" panose="020F0502020204030204" pitchFamily="34" charset="0"/>
              </a:rPr>
              <a:t>direvaluasi</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jumlah</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tercatat</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aset</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seandainya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aset</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dicatat</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dengan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menggunakan</a:t>
            </a:r>
            <a:r>
              <a:rPr lang="en-US" sz="2400" dirty="0">
                <a:latin typeface="Calibri" panose="020F0502020204030204" pitchFamily="34" charset="0"/>
                <a:cs typeface="Calibri" panose="020F0502020204030204" pitchFamily="34" charset="0"/>
              </a:rPr>
              <a:t> model </a:t>
            </a:r>
            <a:r>
              <a:rPr lang="en-US" sz="2400" dirty="0" err="1">
                <a:latin typeface="Calibri" panose="020F0502020204030204" pitchFamily="34" charset="0"/>
                <a:cs typeface="Calibri" panose="020F0502020204030204" pitchFamily="34" charset="0"/>
              </a:rPr>
              <a:t>biaya</a:t>
            </a:r>
            <a:endParaRPr lang="en-US" sz="2400" dirty="0">
              <a:latin typeface="Calibri" panose="020F0502020204030204" pitchFamily="34" charset="0"/>
              <a:cs typeface="Calibri" panose="020F0502020204030204" pitchFamily="34" charset="0"/>
            </a:endParaRPr>
          </a:p>
          <a:p>
            <a:pPr marL="457200" indent="-457200">
              <a:spcBef>
                <a:spcPts val="600"/>
              </a:spcBef>
              <a:buFont typeface="Wingdings" panose="05000000000000000000" pitchFamily="2" charset="2"/>
              <a:buChar char="q"/>
              <a:defRPr/>
            </a:pPr>
            <a:r>
              <a:rPr lang="en-US" sz="2400" dirty="0">
                <a:latin typeface="Calibri" panose="020F0502020204030204" pitchFamily="34" charset="0"/>
                <a:cs typeface="Calibri" panose="020F0502020204030204" pitchFamily="34" charset="0"/>
              </a:rPr>
              <a:t>Surplus </a:t>
            </a:r>
            <a:r>
              <a:rPr lang="en-US" sz="2400" dirty="0" err="1">
                <a:latin typeface="Calibri" panose="020F0502020204030204" pitchFamily="34" charset="0"/>
                <a:cs typeface="Calibri" panose="020F0502020204030204" pitchFamily="34" charset="0"/>
              </a:rPr>
              <a:t>revaluasi</a:t>
            </a:r>
            <a:r>
              <a:rPr lang="en-US" sz="2400" dirty="0">
                <a:latin typeface="Calibri" panose="020F0502020204030204" pitchFamily="34" charset="0"/>
                <a:cs typeface="Calibri" panose="020F0502020204030204" pitchFamily="34" charset="0"/>
              </a:rPr>
              <a:t> yang </a:t>
            </a:r>
            <a:r>
              <a:rPr lang="en-US" sz="2400" dirty="0" err="1">
                <a:latin typeface="Calibri" panose="020F0502020204030204" pitchFamily="34" charset="0"/>
                <a:cs typeface="Calibri" panose="020F0502020204030204" pitchFamily="34" charset="0"/>
              </a:rPr>
              <a:t>mengindikasikan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perubahan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selama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periode</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setiap</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pembatasan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distribusi</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kepada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pemegang</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saham</a:t>
            </a:r>
            <a:endParaRPr lang="en-US" sz="2400" dirty="0">
              <a:latin typeface="Calibri" panose="020F0502020204030204" pitchFamily="34" charset="0"/>
              <a:cs typeface="Calibri" panose="020F0502020204030204" pitchFamily="34" charset="0"/>
            </a:endParaRPr>
          </a:p>
        </p:txBody>
      </p:sp>
      <p:sp>
        <p:nvSpPr>
          <p:cNvPr id="4" name="Slide Number Placeholder 1">
            <a:extLst>
              <a:ext uri="{FF2B5EF4-FFF2-40B4-BE49-F238E27FC236}">
                <a16:creationId xmlns:a16="http://schemas.microsoft.com/office/drawing/2014/main" id="{F9B2093D-BCA1-4DEA-973C-471CF8C8F195}"/>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48</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75177327"/>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E4C114CA-9080-6147-90FA-769F4D2ACCBB}"/>
              </a:ext>
            </a:extLst>
          </p:cNvPr>
          <p:cNvPicPr>
            <a:picLocks noChangeAspect="1"/>
          </p:cNvPicPr>
          <p:nvPr/>
        </p:nvPicPr>
        <p:blipFill>
          <a:blip r:embed="rId3">
            <a:clrChange>
              <a:clrFrom>
                <a:srgbClr val="FEFFFF"/>
              </a:clrFrom>
              <a:clrTo>
                <a:srgbClr val="FEFFFF">
                  <a:alpha val="0"/>
                </a:srgbClr>
              </a:clrTo>
            </a:clrChange>
            <a:extLst>
              <a:ext uri="{28A0092B-C50C-407E-A947-70E740481C1C}">
                <a14:useLocalDpi xmlns:a14="http://schemas.microsoft.com/office/drawing/2010/main" val="0"/>
              </a:ext>
            </a:extLst>
          </a:blip>
          <a:stretch>
            <a:fillRect/>
          </a:stretch>
        </p:blipFill>
        <p:spPr>
          <a:xfrm>
            <a:off x="228600" y="1174480"/>
            <a:ext cx="7934632" cy="5029200"/>
          </a:xfrm>
          <a:prstGeom prst="rect">
            <a:avLst/>
          </a:prstGeom>
        </p:spPr>
      </p:pic>
      <p:sp>
        <p:nvSpPr>
          <p:cNvPr id="1884" name="Google Shape;1884;p35"/>
          <p:cNvSpPr txBox="1">
            <a:spLocks noGrp="1"/>
          </p:cNvSpPr>
          <p:nvPr>
            <p:ph type="ctrTitle"/>
          </p:nvPr>
        </p:nvSpPr>
        <p:spPr>
          <a:xfrm>
            <a:off x="6781800" y="2514600"/>
            <a:ext cx="4876800" cy="3400800"/>
          </a:xfrm>
          <a:prstGeom prst="rect">
            <a:avLst/>
          </a:prstGeom>
        </p:spPr>
        <p:txBody>
          <a:bodyPr spcFirstLastPara="1" wrap="square" lIns="121900" tIns="121900" rIns="121900" bIns="121900" anchor="b" anchorCtr="0">
            <a:noAutofit/>
          </a:bodyPr>
          <a:lstStyle/>
          <a:p>
            <a:r>
              <a:rPr lang="en" sz="6600" b="1" dirty="0">
                <a:latin typeface="Fjalla One" panose="02000506040000020004" pitchFamily="2" charset="0"/>
              </a:rPr>
              <a:t>PSAK 240</a:t>
            </a:r>
            <a:br>
              <a:rPr lang="en" sz="6600" b="1" dirty="0">
                <a:latin typeface="Fjalla One" panose="02000506040000020004" pitchFamily="2" charset="0"/>
              </a:rPr>
            </a:br>
            <a:r>
              <a:rPr lang="en-ID" sz="4400" b="1" dirty="0">
                <a:latin typeface="Fjalla One" panose="02000506040000020004" pitchFamily="2" charset="0"/>
              </a:rPr>
              <a:t>PROPERTI INVESTASI</a:t>
            </a:r>
            <a:endParaRPr sz="6600" b="1" dirty="0">
              <a:latin typeface="Fjalla One" panose="02000506040000020004" pitchFamily="2" charset="0"/>
            </a:endParaRPr>
          </a:p>
        </p:txBody>
      </p:sp>
    </p:spTree>
    <p:extLst>
      <p:ext uri="{BB962C8B-B14F-4D97-AF65-F5344CB8AC3E}">
        <p14:creationId xmlns:p14="http://schemas.microsoft.com/office/powerpoint/2010/main" val="38817840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idx="4294967295"/>
          </p:nvPr>
        </p:nvSpPr>
        <p:spPr>
          <a:xfrm>
            <a:off x="1752600" y="246849"/>
            <a:ext cx="8229600" cy="981075"/>
          </a:xfrm>
        </p:spPr>
        <p:txBody>
          <a:bodyPr/>
          <a:lstStyle/>
          <a:p>
            <a:pPr algn="ctr"/>
            <a:r>
              <a:rPr lang="id-ID" sz="3600" b="1" dirty="0">
                <a:latin typeface="Fjalla One" panose="02000506040000020004" pitchFamily="2" charset="0"/>
              </a:rPr>
              <a:t>Properti Investasi</a:t>
            </a:r>
          </a:p>
        </p:txBody>
      </p:sp>
      <p:sp>
        <p:nvSpPr>
          <p:cNvPr id="106499" name="Rectangle 3"/>
          <p:cNvSpPr>
            <a:spLocks noGrp="1" noChangeArrowheads="1"/>
          </p:cNvSpPr>
          <p:nvPr>
            <p:ph type="body" idx="4294967295"/>
          </p:nvPr>
        </p:nvSpPr>
        <p:spPr>
          <a:xfrm>
            <a:off x="1535430" y="1662665"/>
            <a:ext cx="9121140" cy="1933575"/>
          </a:xfrm>
        </p:spPr>
        <p:txBody>
          <a:bodyPr/>
          <a:lstStyle/>
          <a:p>
            <a:pPr algn="just" eaLnBrk="0" hangingPunct="0">
              <a:defRPr/>
            </a:pPr>
            <a:r>
              <a:rPr lang="en-GB" sz="2400" b="1" dirty="0" err="1">
                <a:latin typeface="Calibri" panose="020F0502020204030204" pitchFamily="34" charset="0"/>
                <a:cs typeface="Calibri" panose="020F0502020204030204" pitchFamily="34" charset="0"/>
              </a:rPr>
              <a:t>Properti</a:t>
            </a:r>
            <a:r>
              <a:rPr lang="en-GB" sz="2400" b="1" dirty="0">
                <a:latin typeface="Calibri" panose="020F0502020204030204" pitchFamily="34" charset="0"/>
                <a:cs typeface="Calibri" panose="020F0502020204030204" pitchFamily="34" charset="0"/>
              </a:rPr>
              <a:t> </a:t>
            </a:r>
            <a:r>
              <a:rPr lang="en-GB" sz="2400" b="1" dirty="0" err="1">
                <a:latin typeface="Calibri" panose="020F0502020204030204" pitchFamily="34" charset="0"/>
                <a:cs typeface="Calibri" panose="020F0502020204030204" pitchFamily="34" charset="0"/>
              </a:rPr>
              <a:t>Investasi</a:t>
            </a:r>
            <a:r>
              <a:rPr lang="en-GB" sz="2400" b="1" dirty="0">
                <a:latin typeface="Calibri" panose="020F0502020204030204" pitchFamily="34" charset="0"/>
                <a:cs typeface="Calibri" panose="020F0502020204030204" pitchFamily="34" charset="0"/>
              </a:rPr>
              <a:t> </a:t>
            </a:r>
            <a:r>
              <a:rPr lang="en-GB" sz="2400" b="1" dirty="0" err="1">
                <a:latin typeface="Calibri" panose="020F0502020204030204" pitchFamily="34" charset="0"/>
                <a:cs typeface="Calibri" panose="020F0502020204030204" pitchFamily="34" charset="0"/>
              </a:rPr>
              <a:t>adalah</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properti</a:t>
            </a:r>
            <a:r>
              <a:rPr lang="en-GB" sz="2400" dirty="0">
                <a:latin typeface="Calibri" panose="020F0502020204030204" pitchFamily="34" charset="0"/>
                <a:cs typeface="Calibri" panose="020F0502020204030204" pitchFamily="34" charset="0"/>
              </a:rPr>
              <a:t> (</a:t>
            </a:r>
            <a:r>
              <a:rPr lang="en-GB" sz="2400" dirty="0" err="1">
                <a:solidFill>
                  <a:srgbClr val="FF0000"/>
                </a:solidFill>
                <a:latin typeface="Calibri" panose="020F0502020204030204" pitchFamily="34" charset="0"/>
                <a:cs typeface="Calibri" panose="020F0502020204030204" pitchFamily="34" charset="0"/>
              </a:rPr>
              <a:t>tanah</a:t>
            </a:r>
            <a:r>
              <a:rPr lang="en-GB" sz="2400" dirty="0">
                <a:solidFill>
                  <a:srgbClr val="FF0000"/>
                </a:solidFill>
                <a:latin typeface="Calibri" panose="020F0502020204030204" pitchFamily="34" charset="0"/>
                <a:cs typeface="Calibri" panose="020F0502020204030204" pitchFamily="34" charset="0"/>
              </a:rPr>
              <a:t> </a:t>
            </a:r>
            <a:r>
              <a:rPr lang="en-GB" sz="2400" dirty="0" err="1">
                <a:solidFill>
                  <a:srgbClr val="FF0000"/>
                </a:solidFill>
                <a:latin typeface="Calibri" panose="020F0502020204030204" pitchFamily="34" charset="0"/>
                <a:cs typeface="Calibri" panose="020F0502020204030204" pitchFamily="34" charset="0"/>
              </a:rPr>
              <a:t>atau</a:t>
            </a:r>
            <a:r>
              <a:rPr lang="en-GB" sz="2400" dirty="0">
                <a:solidFill>
                  <a:srgbClr val="FF0000"/>
                </a:solidFill>
                <a:latin typeface="Calibri" panose="020F0502020204030204" pitchFamily="34" charset="0"/>
                <a:cs typeface="Calibri" panose="020F0502020204030204" pitchFamily="34" charset="0"/>
              </a:rPr>
              <a:t> </a:t>
            </a:r>
            <a:r>
              <a:rPr lang="en-GB" sz="2400" dirty="0" err="1">
                <a:solidFill>
                  <a:srgbClr val="FF0000"/>
                </a:solidFill>
                <a:latin typeface="Calibri" panose="020F0502020204030204" pitchFamily="34" charset="0"/>
                <a:cs typeface="Calibri" panose="020F0502020204030204" pitchFamily="34" charset="0"/>
              </a:rPr>
              <a:t>bangunan</a:t>
            </a:r>
            <a:r>
              <a:rPr lang="en-GB" sz="2400" dirty="0">
                <a:solidFill>
                  <a:srgbClr val="FF0000"/>
                </a:solidFill>
                <a:latin typeface="Calibri" panose="020F0502020204030204" pitchFamily="34" charset="0"/>
                <a:cs typeface="Calibri" panose="020F0502020204030204" pitchFamily="34" charset="0"/>
              </a:rPr>
              <a:t> </a:t>
            </a:r>
            <a:r>
              <a:rPr lang="en-GB" sz="2400" dirty="0" err="1">
                <a:solidFill>
                  <a:srgbClr val="FF0000"/>
                </a:solidFill>
                <a:latin typeface="Calibri" panose="020F0502020204030204" pitchFamily="34" charset="0"/>
                <a:cs typeface="Calibri" panose="020F0502020204030204" pitchFamily="34" charset="0"/>
              </a:rPr>
              <a:t>atau</a:t>
            </a:r>
            <a:r>
              <a:rPr lang="en-GB" sz="2400" dirty="0">
                <a:solidFill>
                  <a:srgbClr val="FF0000"/>
                </a:solidFill>
                <a:latin typeface="Calibri" panose="020F0502020204030204" pitchFamily="34" charset="0"/>
                <a:cs typeface="Calibri" panose="020F0502020204030204" pitchFamily="34" charset="0"/>
              </a:rPr>
              <a:t> </a:t>
            </a:r>
            <a:r>
              <a:rPr lang="en-GB" sz="2400" dirty="0" err="1">
                <a:solidFill>
                  <a:srgbClr val="FF0000"/>
                </a:solidFill>
                <a:latin typeface="Calibri" panose="020F0502020204030204" pitchFamily="34" charset="0"/>
                <a:cs typeface="Calibri" panose="020F0502020204030204" pitchFamily="34" charset="0"/>
              </a:rPr>
              <a:t>bagian</a:t>
            </a:r>
            <a:r>
              <a:rPr lang="en-GB" sz="2400" dirty="0">
                <a:solidFill>
                  <a:srgbClr val="FF0000"/>
                </a:solidFill>
                <a:latin typeface="Calibri" panose="020F0502020204030204" pitchFamily="34" charset="0"/>
                <a:cs typeface="Calibri" panose="020F0502020204030204" pitchFamily="34" charset="0"/>
              </a:rPr>
              <a:t> </a:t>
            </a:r>
            <a:r>
              <a:rPr lang="en-GB" sz="2400" dirty="0" err="1">
                <a:solidFill>
                  <a:srgbClr val="FF0000"/>
                </a:solidFill>
                <a:latin typeface="Calibri" panose="020F0502020204030204" pitchFamily="34" charset="0"/>
                <a:cs typeface="Calibri" panose="020F0502020204030204" pitchFamily="34" charset="0"/>
              </a:rPr>
              <a:t>dari</a:t>
            </a:r>
            <a:r>
              <a:rPr lang="en-GB" sz="2400" dirty="0">
                <a:solidFill>
                  <a:srgbClr val="FF0000"/>
                </a:solidFill>
                <a:latin typeface="Calibri" panose="020F0502020204030204" pitchFamily="34" charset="0"/>
                <a:cs typeface="Calibri" panose="020F0502020204030204" pitchFamily="34" charset="0"/>
              </a:rPr>
              <a:t> </a:t>
            </a:r>
            <a:r>
              <a:rPr lang="en-GB" sz="2400" dirty="0" err="1">
                <a:solidFill>
                  <a:srgbClr val="FF0000"/>
                </a:solidFill>
                <a:latin typeface="Calibri" panose="020F0502020204030204" pitchFamily="34" charset="0"/>
                <a:cs typeface="Calibri" panose="020F0502020204030204" pitchFamily="34" charset="0"/>
              </a:rPr>
              <a:t>suatu</a:t>
            </a:r>
            <a:r>
              <a:rPr lang="en-GB" sz="2400" dirty="0">
                <a:solidFill>
                  <a:srgbClr val="FF0000"/>
                </a:solidFill>
                <a:latin typeface="Calibri" panose="020F0502020204030204" pitchFamily="34" charset="0"/>
                <a:cs typeface="Calibri" panose="020F0502020204030204" pitchFamily="34" charset="0"/>
              </a:rPr>
              <a:t> </a:t>
            </a:r>
            <a:r>
              <a:rPr lang="en-GB" sz="2400" dirty="0" err="1">
                <a:solidFill>
                  <a:srgbClr val="FF0000"/>
                </a:solidFill>
                <a:latin typeface="Calibri" panose="020F0502020204030204" pitchFamily="34" charset="0"/>
                <a:cs typeface="Calibri" panose="020F0502020204030204" pitchFamily="34" charset="0"/>
              </a:rPr>
              <a:t>bangunan</a:t>
            </a:r>
            <a:r>
              <a:rPr lang="en-GB" sz="2400" dirty="0">
                <a:solidFill>
                  <a:srgbClr val="FF0000"/>
                </a:solidFill>
                <a:latin typeface="Calibri" panose="020F0502020204030204" pitchFamily="34" charset="0"/>
                <a:cs typeface="Calibri" panose="020F0502020204030204" pitchFamily="34" charset="0"/>
              </a:rPr>
              <a:t> </a:t>
            </a:r>
            <a:r>
              <a:rPr lang="en-GB" sz="2400" dirty="0" err="1">
                <a:solidFill>
                  <a:srgbClr val="FF0000"/>
                </a:solidFill>
                <a:latin typeface="Calibri" panose="020F0502020204030204" pitchFamily="34" charset="0"/>
                <a:cs typeface="Calibri" panose="020F0502020204030204" pitchFamily="34" charset="0"/>
              </a:rPr>
              <a:t>atau</a:t>
            </a:r>
            <a:r>
              <a:rPr lang="en-GB" sz="2400" dirty="0">
                <a:solidFill>
                  <a:srgbClr val="FF0000"/>
                </a:solidFill>
                <a:latin typeface="Calibri" panose="020F0502020204030204" pitchFamily="34" charset="0"/>
                <a:cs typeface="Calibri" panose="020F0502020204030204" pitchFamily="34" charset="0"/>
              </a:rPr>
              <a:t> </a:t>
            </a:r>
            <a:r>
              <a:rPr lang="en-GB" sz="2400" dirty="0" err="1">
                <a:solidFill>
                  <a:srgbClr val="FF0000"/>
                </a:solidFill>
                <a:latin typeface="Calibri" panose="020F0502020204030204" pitchFamily="34" charset="0"/>
                <a:cs typeface="Calibri" panose="020F0502020204030204" pitchFamily="34" charset="0"/>
              </a:rPr>
              <a:t>kedua-duanya</a:t>
            </a:r>
            <a:r>
              <a:rPr lang="en-GB" sz="2400" dirty="0">
                <a:latin typeface="Calibri" panose="020F0502020204030204" pitchFamily="34" charset="0"/>
                <a:cs typeface="Calibri" panose="020F0502020204030204" pitchFamily="34" charset="0"/>
              </a:rPr>
              <a:t>) yang </a:t>
            </a:r>
            <a:r>
              <a:rPr lang="en-GB" sz="2400" dirty="0" err="1">
                <a:latin typeface="Calibri" panose="020F0502020204030204" pitchFamily="34" charset="0"/>
                <a:cs typeface="Calibri" panose="020F0502020204030204" pitchFamily="34" charset="0"/>
              </a:rPr>
              <a:t>dikuasai</a:t>
            </a:r>
            <a:r>
              <a:rPr lang="en-GB" sz="2400" dirty="0">
                <a:latin typeface="Calibri" panose="020F0502020204030204" pitchFamily="34" charset="0"/>
                <a:cs typeface="Calibri" panose="020F0502020204030204" pitchFamily="34" charset="0"/>
              </a:rPr>
              <a:t> (oleh </a:t>
            </a:r>
            <a:r>
              <a:rPr lang="en-GB" sz="2400" dirty="0" err="1">
                <a:latin typeface="Calibri" panose="020F0502020204030204" pitchFamily="34" charset="0"/>
                <a:cs typeface="Calibri" panose="020F0502020204030204" pitchFamily="34" charset="0"/>
              </a:rPr>
              <a:t>pemilik</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atau</a:t>
            </a:r>
            <a:r>
              <a:rPr lang="en-GB" sz="2400" dirty="0">
                <a:latin typeface="Calibri" panose="020F0502020204030204" pitchFamily="34" charset="0"/>
                <a:cs typeface="Calibri" panose="020F0502020204030204" pitchFamily="34" charset="0"/>
              </a:rPr>
              <a:t> lessee/</a:t>
            </a:r>
            <a:r>
              <a:rPr lang="en-GB" sz="2400" dirty="0" err="1">
                <a:latin typeface="Calibri" panose="020F0502020204030204" pitchFamily="34" charset="0"/>
                <a:cs typeface="Calibri" panose="020F0502020204030204" pitchFamily="34" charset="0"/>
              </a:rPr>
              <a:t>penyewa</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melalui</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sewa</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pembiayaan</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untuk</a:t>
            </a:r>
            <a:r>
              <a:rPr lang="en-GB" sz="2400" dirty="0">
                <a:latin typeface="Calibri" panose="020F0502020204030204" pitchFamily="34" charset="0"/>
                <a:cs typeface="Calibri" panose="020F0502020204030204" pitchFamily="34" charset="0"/>
              </a:rPr>
              <a:t> </a:t>
            </a:r>
            <a:r>
              <a:rPr lang="en-GB" sz="2400" dirty="0" err="1">
                <a:solidFill>
                  <a:srgbClr val="FF0000"/>
                </a:solidFill>
                <a:latin typeface="Calibri" panose="020F0502020204030204" pitchFamily="34" charset="0"/>
                <a:cs typeface="Calibri" panose="020F0502020204030204" pitchFamily="34" charset="0"/>
              </a:rPr>
              <a:t>menghasilkan</a:t>
            </a:r>
            <a:r>
              <a:rPr lang="en-GB" sz="2400" dirty="0">
                <a:solidFill>
                  <a:srgbClr val="FF0000"/>
                </a:solidFill>
                <a:latin typeface="Calibri" panose="020F0502020204030204" pitchFamily="34" charset="0"/>
                <a:cs typeface="Calibri" panose="020F0502020204030204" pitchFamily="34" charset="0"/>
              </a:rPr>
              <a:t> rental </a:t>
            </a:r>
            <a:r>
              <a:rPr lang="en-GB" sz="2400" dirty="0" err="1">
                <a:latin typeface="Calibri" panose="020F0502020204030204" pitchFamily="34" charset="0"/>
                <a:cs typeface="Calibri" panose="020F0502020204030204" pitchFamily="34" charset="0"/>
              </a:rPr>
              <a:t>atau</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untuk</a:t>
            </a:r>
            <a:r>
              <a:rPr lang="en-GB" sz="2400" dirty="0">
                <a:latin typeface="Calibri" panose="020F0502020204030204" pitchFamily="34" charset="0"/>
                <a:cs typeface="Calibri" panose="020F0502020204030204" pitchFamily="34" charset="0"/>
              </a:rPr>
              <a:t> </a:t>
            </a:r>
            <a:r>
              <a:rPr lang="en-GB" sz="2400" dirty="0" err="1">
                <a:solidFill>
                  <a:srgbClr val="FF0000"/>
                </a:solidFill>
                <a:latin typeface="Calibri" panose="020F0502020204030204" pitchFamily="34" charset="0"/>
                <a:cs typeface="Calibri" panose="020F0502020204030204" pitchFamily="34" charset="0"/>
              </a:rPr>
              <a:t>kenaikan</a:t>
            </a:r>
            <a:r>
              <a:rPr lang="en-GB" sz="2400" dirty="0">
                <a:solidFill>
                  <a:srgbClr val="FF0000"/>
                </a:solidFill>
                <a:latin typeface="Calibri" panose="020F0502020204030204" pitchFamily="34" charset="0"/>
                <a:cs typeface="Calibri" panose="020F0502020204030204" pitchFamily="34" charset="0"/>
              </a:rPr>
              <a:t> </a:t>
            </a:r>
            <a:r>
              <a:rPr lang="en-GB" sz="2400" dirty="0" err="1">
                <a:solidFill>
                  <a:srgbClr val="FF0000"/>
                </a:solidFill>
                <a:latin typeface="Calibri" panose="020F0502020204030204" pitchFamily="34" charset="0"/>
                <a:cs typeface="Calibri" panose="020F0502020204030204" pitchFamily="34" charset="0"/>
              </a:rPr>
              <a:t>nilai</a:t>
            </a:r>
            <a:r>
              <a:rPr lang="en-GB" sz="2400" dirty="0">
                <a:solidFill>
                  <a:srgbClr val="FF0000"/>
                </a:solidFill>
                <a:latin typeface="Calibri" panose="020F0502020204030204" pitchFamily="34" charset="0"/>
                <a:cs typeface="Calibri" panose="020F0502020204030204" pitchFamily="34" charset="0"/>
              </a:rPr>
              <a:t> </a:t>
            </a:r>
            <a:r>
              <a:rPr lang="en-GB" sz="2400" dirty="0" err="1">
                <a:solidFill>
                  <a:srgbClr val="FF0000"/>
                </a:solidFill>
                <a:latin typeface="Calibri" panose="020F0502020204030204" pitchFamily="34" charset="0"/>
                <a:cs typeface="Calibri" panose="020F0502020204030204" pitchFamily="34" charset="0"/>
              </a:rPr>
              <a:t>atau</a:t>
            </a:r>
            <a:r>
              <a:rPr lang="en-GB" sz="2400" dirty="0">
                <a:solidFill>
                  <a:srgbClr val="FF0000"/>
                </a:solidFill>
                <a:latin typeface="Calibri" panose="020F0502020204030204" pitchFamily="34" charset="0"/>
                <a:cs typeface="Calibri" panose="020F0502020204030204" pitchFamily="34" charset="0"/>
              </a:rPr>
              <a:t> </a:t>
            </a:r>
            <a:r>
              <a:rPr lang="en-GB" sz="2400" dirty="0" err="1">
                <a:solidFill>
                  <a:srgbClr val="FF0000"/>
                </a:solidFill>
                <a:latin typeface="Calibri" panose="020F0502020204030204" pitchFamily="34" charset="0"/>
                <a:cs typeface="Calibri" panose="020F0502020204030204" pitchFamily="34" charset="0"/>
              </a:rPr>
              <a:t>kedua-duanya</a:t>
            </a:r>
            <a:r>
              <a:rPr lang="en-GB" sz="2400" dirty="0">
                <a:latin typeface="Calibri" panose="020F0502020204030204" pitchFamily="34" charset="0"/>
                <a:cs typeface="Calibri" panose="020F0502020204030204" pitchFamily="34" charset="0"/>
              </a:rPr>
              <a:t>, dan </a:t>
            </a:r>
            <a:r>
              <a:rPr lang="en-GB" sz="2400" dirty="0" err="1">
                <a:solidFill>
                  <a:srgbClr val="FF0000"/>
                </a:solidFill>
                <a:latin typeface="Calibri" panose="020F0502020204030204" pitchFamily="34" charset="0"/>
                <a:cs typeface="Calibri" panose="020F0502020204030204" pitchFamily="34" charset="0"/>
              </a:rPr>
              <a:t>tidak</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untuk</a:t>
            </a:r>
            <a:r>
              <a:rPr lang="en-GB" sz="2400" dirty="0">
                <a:latin typeface="Calibri" panose="020F0502020204030204" pitchFamily="34" charset="0"/>
                <a:cs typeface="Calibri" panose="020F0502020204030204" pitchFamily="34" charset="0"/>
              </a:rPr>
              <a:t>:</a:t>
            </a:r>
          </a:p>
          <a:p>
            <a:endParaRPr lang="id-ID" sz="2400" dirty="0">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4294967295"/>
          </p:nvPr>
        </p:nvSpPr>
        <p:spPr>
          <a:xfrm>
            <a:off x="11506200" y="6438900"/>
            <a:ext cx="685800" cy="419100"/>
          </a:xfrm>
        </p:spPr>
        <p:txBody>
          <a:bodyPr/>
          <a:lstStyle/>
          <a:p>
            <a:fld id="{9842F93E-C71B-4C37-9164-F0488A1DAA02}" type="slidenum">
              <a:rPr lang="es-ES" smtClean="0"/>
              <a:pPr/>
              <a:t>50</a:t>
            </a:fld>
            <a:endParaRPr lang="es-ES"/>
          </a:p>
        </p:txBody>
      </p:sp>
      <p:pic>
        <p:nvPicPr>
          <p:cNvPr id="6" name="Picture 2" descr="C:\Users\Nelson\AppData\Local\Microsoft\Windows\Temporary Internet Files\Content.IE5\8UTFKJLU\MCj020346800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3359" y="3321198"/>
            <a:ext cx="4071938"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3"/>
          <p:cNvSpPr txBox="1">
            <a:spLocks noChangeArrowheads="1"/>
          </p:cNvSpPr>
          <p:nvPr/>
        </p:nvSpPr>
        <p:spPr bwMode="auto">
          <a:xfrm>
            <a:off x="5841596" y="3321198"/>
            <a:ext cx="4814974" cy="2941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Tx/>
              <a:buAutoNum type="alphaLcParenR"/>
              <a:defRPr/>
            </a:pPr>
            <a:r>
              <a:rPr lang="en-GB" sz="2200" dirty="0" err="1">
                <a:latin typeface="Calibri" panose="020F0502020204030204" pitchFamily="34" charset="0"/>
                <a:cs typeface="Calibri" panose="020F0502020204030204" pitchFamily="34" charset="0"/>
              </a:rPr>
              <a:t>Digunakan</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dalam</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produksi</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atau</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penyediaan</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barang</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atau</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jasa</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atau</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untuk</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tujuan</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administrastif</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atau</a:t>
            </a:r>
            <a:endParaRPr lang="en-US" sz="2200" dirty="0">
              <a:latin typeface="Calibri" panose="020F0502020204030204" pitchFamily="34" charset="0"/>
              <a:cs typeface="Calibri" panose="020F0502020204030204" pitchFamily="34" charset="0"/>
            </a:endParaRPr>
          </a:p>
          <a:p>
            <a:pPr marL="457200" indent="-457200">
              <a:buFontTx/>
              <a:buAutoNum type="alphaLcParenR"/>
              <a:defRPr/>
            </a:pPr>
            <a:r>
              <a:rPr lang="en-GB" sz="2200" dirty="0" err="1">
                <a:latin typeface="Calibri" panose="020F0502020204030204" pitchFamily="34" charset="0"/>
                <a:cs typeface="Calibri" panose="020F0502020204030204" pitchFamily="34" charset="0"/>
              </a:rPr>
              <a:t>Dijual</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dalam</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kegiatan</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usaha</a:t>
            </a:r>
            <a:r>
              <a:rPr lang="en-GB" sz="2200" dirty="0">
                <a:latin typeface="Calibri" panose="020F0502020204030204" pitchFamily="34" charset="0"/>
                <a:cs typeface="Calibri" panose="020F0502020204030204" pitchFamily="34" charset="0"/>
              </a:rPr>
              <a:t> </a:t>
            </a:r>
            <a:r>
              <a:rPr lang="en-GB" sz="2200" dirty="0" err="1">
                <a:latin typeface="Calibri" panose="020F0502020204030204" pitchFamily="34" charset="0"/>
                <a:cs typeface="Calibri" panose="020F0502020204030204" pitchFamily="34" charset="0"/>
              </a:rPr>
              <a:t>sehari-hari</a:t>
            </a:r>
            <a:r>
              <a:rPr lang="en-GB" sz="2200" dirty="0">
                <a:latin typeface="Calibri" panose="020F0502020204030204" pitchFamily="34" charset="0"/>
                <a:cs typeface="Calibri" panose="020F0502020204030204" pitchFamily="34" charset="0"/>
              </a:rPr>
              <a:t>.</a:t>
            </a:r>
            <a:endParaRPr lang="en-US" sz="2200" dirty="0">
              <a:latin typeface="Calibri" panose="020F0502020204030204" pitchFamily="34" charset="0"/>
              <a:cs typeface="Calibri" panose="020F0502020204030204" pitchFamily="34" charset="0"/>
            </a:endParaRPr>
          </a:p>
          <a:p>
            <a:endParaRPr lang="id-ID" sz="2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396912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Title 6"/>
          <p:cNvSpPr>
            <a:spLocks noGrp="1"/>
          </p:cNvSpPr>
          <p:nvPr>
            <p:ph type="title"/>
          </p:nvPr>
        </p:nvSpPr>
        <p:spPr/>
        <p:txBody>
          <a:bodyPr>
            <a:noAutofit/>
          </a:bodyPr>
          <a:lstStyle/>
          <a:p>
            <a:r>
              <a:rPr lang="id-ID" sz="3600" b="1" dirty="0" err="1">
                <a:latin typeface="Fjalla One" panose="02000506040000020004" pitchFamily="2" charset="0"/>
              </a:rPr>
              <a:t>Kla</a:t>
            </a:r>
            <a:r>
              <a:rPr lang="en-GB" sz="3600" b="1" dirty="0" err="1">
                <a:latin typeface="Fjalla One" panose="02000506040000020004" pitchFamily="2" charset="0"/>
              </a:rPr>
              <a:t>sifikasi</a:t>
            </a:r>
            <a:r>
              <a:rPr lang="en-GB" sz="3600" b="1" dirty="0">
                <a:latin typeface="Fjalla One" panose="02000506040000020004" pitchFamily="2" charset="0"/>
              </a:rPr>
              <a:t> </a:t>
            </a:r>
            <a:r>
              <a:rPr lang="en-GB" sz="3600" b="1" dirty="0" err="1">
                <a:latin typeface="Fjalla One" panose="02000506040000020004" pitchFamily="2" charset="0"/>
              </a:rPr>
              <a:t>Properti</a:t>
            </a:r>
            <a:r>
              <a:rPr lang="en-GB" sz="3600" b="1" dirty="0">
                <a:latin typeface="Fjalla One" panose="02000506040000020004" pitchFamily="2" charset="0"/>
              </a:rPr>
              <a:t> </a:t>
            </a:r>
            <a:r>
              <a:rPr lang="en-GB" sz="3600" b="1" dirty="0" err="1">
                <a:latin typeface="Fjalla One" panose="02000506040000020004" pitchFamily="2" charset="0"/>
              </a:rPr>
              <a:t>Investasi</a:t>
            </a:r>
            <a:endParaRPr lang="en-GB" sz="3600" b="1" dirty="0">
              <a:latin typeface="Fjalla One" panose="02000506040000020004" pitchFamily="2" charset="0"/>
            </a:endParaRPr>
          </a:p>
        </p:txBody>
      </p:sp>
      <p:sp>
        <p:nvSpPr>
          <p:cNvPr id="14339" name="Content Placeholder 7"/>
          <p:cNvSpPr>
            <a:spLocks noGrp="1"/>
          </p:cNvSpPr>
          <p:nvPr>
            <p:ph sz="quarter" idx="10"/>
          </p:nvPr>
        </p:nvSpPr>
        <p:spPr>
          <a:xfrm>
            <a:off x="1251125" y="1537517"/>
            <a:ext cx="7816675" cy="4858583"/>
          </a:xfrm>
        </p:spPr>
        <p:txBody>
          <a:bodyPr/>
          <a:lstStyle/>
          <a:p>
            <a:pPr algn="just">
              <a:spcBef>
                <a:spcPts val="1200"/>
              </a:spcBef>
              <a:defRPr/>
            </a:pPr>
            <a:r>
              <a:rPr lang="en-GB" sz="2400" dirty="0" err="1"/>
              <a:t>Untuk</a:t>
            </a:r>
            <a:r>
              <a:rPr lang="en-GB" sz="2400" dirty="0"/>
              <a:t> </a:t>
            </a:r>
            <a:r>
              <a:rPr lang="en-GB" sz="2400" dirty="0" err="1"/>
              <a:t>dapat</a:t>
            </a:r>
            <a:r>
              <a:rPr lang="en-GB" sz="2400" dirty="0"/>
              <a:t> </a:t>
            </a:r>
            <a:r>
              <a:rPr lang="en-GB" sz="2400" dirty="0" err="1"/>
              <a:t>mengklasifikasikan</a:t>
            </a:r>
            <a:r>
              <a:rPr lang="en-GB" sz="2400" dirty="0"/>
              <a:t> </a:t>
            </a:r>
            <a:r>
              <a:rPr lang="en-GB" sz="2400" dirty="0" err="1"/>
              <a:t>suatu</a:t>
            </a:r>
            <a:r>
              <a:rPr lang="en-GB" sz="2400" dirty="0"/>
              <a:t> </a:t>
            </a:r>
            <a:r>
              <a:rPr lang="en-GB" sz="2400" dirty="0" err="1"/>
              <a:t>properti</a:t>
            </a:r>
            <a:r>
              <a:rPr lang="en-GB" sz="2400" dirty="0"/>
              <a:t> </a:t>
            </a:r>
            <a:r>
              <a:rPr lang="en-GB" sz="2400" dirty="0" err="1"/>
              <a:t>sebagai</a:t>
            </a:r>
            <a:r>
              <a:rPr lang="en-GB" sz="2400" dirty="0"/>
              <a:t> </a:t>
            </a:r>
            <a:r>
              <a:rPr lang="en-GB" sz="2400" dirty="0" err="1"/>
              <a:t>properti</a:t>
            </a:r>
            <a:r>
              <a:rPr lang="en-GB" sz="2400" dirty="0"/>
              <a:t> </a:t>
            </a:r>
            <a:r>
              <a:rPr lang="en-GB" sz="2400" dirty="0" err="1"/>
              <a:t>investasi</a:t>
            </a:r>
            <a:r>
              <a:rPr lang="en-GB" sz="2400" dirty="0"/>
              <a:t>, </a:t>
            </a:r>
            <a:r>
              <a:rPr lang="en-GB" sz="2400" dirty="0" err="1"/>
              <a:t>harus</a:t>
            </a:r>
            <a:r>
              <a:rPr lang="en-GB" sz="2400" dirty="0"/>
              <a:t> </a:t>
            </a:r>
            <a:r>
              <a:rPr lang="en-GB" sz="2400" dirty="0" err="1"/>
              <a:t>memenuhi</a:t>
            </a:r>
            <a:r>
              <a:rPr lang="en-GB" sz="2400" dirty="0"/>
              <a:t> </a:t>
            </a:r>
            <a:r>
              <a:rPr lang="en-GB" sz="2400" u="sng" dirty="0" err="1">
                <a:solidFill>
                  <a:schemeClr val="accent6"/>
                </a:solidFill>
              </a:rPr>
              <a:t>kedua</a:t>
            </a:r>
            <a:r>
              <a:rPr lang="en-GB" sz="2400" dirty="0"/>
              <a:t> </a:t>
            </a:r>
            <a:r>
              <a:rPr lang="en-GB" sz="2400" dirty="0" err="1"/>
              <a:t>kriteria</a:t>
            </a:r>
            <a:r>
              <a:rPr lang="en-GB" sz="2400" dirty="0"/>
              <a:t> </a:t>
            </a:r>
            <a:r>
              <a:rPr lang="en-GB" sz="2400" dirty="0" err="1"/>
              <a:t>berikut</a:t>
            </a:r>
            <a:r>
              <a:rPr lang="en-GB" sz="2400" dirty="0"/>
              <a:t>:</a:t>
            </a:r>
          </a:p>
          <a:p>
            <a:pPr marL="731838" lvl="1" indent="-457200" algn="just">
              <a:spcBef>
                <a:spcPts val="1200"/>
              </a:spcBef>
              <a:buFont typeface="+mj-lt"/>
              <a:buAutoNum type="arabicPeriod"/>
              <a:defRPr/>
            </a:pPr>
            <a:r>
              <a:rPr lang="en-GB" sz="2400" dirty="0" err="1"/>
              <a:t>Tujuan</a:t>
            </a:r>
            <a:r>
              <a:rPr lang="en-GB" sz="2400" dirty="0"/>
              <a:t> </a:t>
            </a:r>
            <a:r>
              <a:rPr lang="en-GB" sz="2400" dirty="0" err="1"/>
              <a:t>penggunaan</a:t>
            </a:r>
            <a:r>
              <a:rPr lang="en-GB" sz="2400" dirty="0"/>
              <a:t> (rental dan/</a:t>
            </a:r>
            <a:r>
              <a:rPr lang="en-GB" sz="2400" dirty="0" err="1"/>
              <a:t>atau</a:t>
            </a:r>
            <a:r>
              <a:rPr lang="en-GB" sz="2400" dirty="0"/>
              <a:t> </a:t>
            </a:r>
            <a:r>
              <a:rPr lang="en-GB" sz="2400" dirty="0" err="1"/>
              <a:t>kenaikan</a:t>
            </a:r>
            <a:r>
              <a:rPr lang="en-GB" sz="2400" dirty="0"/>
              <a:t> </a:t>
            </a:r>
            <a:r>
              <a:rPr lang="en-GB" sz="2400" dirty="0" err="1"/>
              <a:t>nilai</a:t>
            </a:r>
            <a:r>
              <a:rPr lang="en-GB" sz="2400" dirty="0"/>
              <a:t>), dan</a:t>
            </a:r>
          </a:p>
          <a:p>
            <a:pPr marL="731838" lvl="1" indent="-457200" algn="just">
              <a:spcBef>
                <a:spcPts val="1200"/>
              </a:spcBef>
              <a:buFont typeface="+mj-lt"/>
              <a:buAutoNum type="arabicPeriod"/>
              <a:defRPr/>
            </a:pPr>
            <a:r>
              <a:rPr lang="en-GB" sz="2400" dirty="0" err="1"/>
              <a:t>Jenis</a:t>
            </a:r>
            <a:r>
              <a:rPr lang="en-GB" sz="2400" dirty="0"/>
              <a:t> </a:t>
            </a:r>
            <a:r>
              <a:rPr lang="en-GB" sz="2400" dirty="0" err="1"/>
              <a:t>kepemilikan</a:t>
            </a:r>
            <a:r>
              <a:rPr lang="en-GB" sz="2400" dirty="0"/>
              <a:t> (</a:t>
            </a:r>
            <a:r>
              <a:rPr lang="en-GB" sz="2400" dirty="0" err="1"/>
              <a:t>dimiliki</a:t>
            </a:r>
            <a:r>
              <a:rPr lang="en-GB" sz="2400" dirty="0"/>
              <a:t> </a:t>
            </a:r>
            <a:r>
              <a:rPr lang="en-GB" sz="2400" dirty="0" err="1"/>
              <a:t>sendiri</a:t>
            </a:r>
            <a:r>
              <a:rPr lang="en-GB" sz="2400" dirty="0"/>
              <a:t> </a:t>
            </a:r>
            <a:r>
              <a:rPr lang="en-GB" sz="2400" dirty="0" err="1"/>
              <a:t>atau</a:t>
            </a:r>
            <a:r>
              <a:rPr lang="en-GB" sz="2400" dirty="0"/>
              <a:t> </a:t>
            </a:r>
            <a:r>
              <a:rPr lang="en-GB" sz="2400" dirty="0" err="1"/>
              <a:t>melalui</a:t>
            </a:r>
            <a:r>
              <a:rPr lang="en-GB" sz="2400" dirty="0"/>
              <a:t> </a:t>
            </a:r>
            <a:r>
              <a:rPr lang="en-GB" sz="2400" dirty="0" err="1"/>
              <a:t>sewa</a:t>
            </a:r>
            <a:r>
              <a:rPr lang="en-GB" sz="2400" dirty="0"/>
              <a:t> </a:t>
            </a:r>
            <a:r>
              <a:rPr lang="en-GB" sz="2400" dirty="0" err="1"/>
              <a:t>pembiayaan</a:t>
            </a:r>
            <a:r>
              <a:rPr lang="en-GB" sz="2400" dirty="0"/>
              <a:t>).</a:t>
            </a:r>
          </a:p>
        </p:txBody>
      </p:sp>
      <p:sp>
        <p:nvSpPr>
          <p:cNvPr id="8" name="Slide Number Placeholder 7"/>
          <p:cNvSpPr>
            <a:spLocks noGrp="1"/>
          </p:cNvSpPr>
          <p:nvPr>
            <p:ph type="sldNum" sz="quarter" idx="4294967295"/>
          </p:nvPr>
        </p:nvSpPr>
        <p:spPr>
          <a:xfrm>
            <a:off x="11506200" y="6438900"/>
            <a:ext cx="685800" cy="419100"/>
          </a:xfrm>
        </p:spPr>
        <p:txBody>
          <a:bodyPr/>
          <a:lstStyle/>
          <a:p>
            <a:pPr>
              <a:defRPr/>
            </a:pPr>
            <a:fld id="{837C2901-D43A-4637-8F1B-D3356640B219}" type="slidenum">
              <a:rPr lang="en-US" smtClean="0"/>
              <a:pPr>
                <a:defRPr/>
              </a:pPr>
              <a:t>51</a:t>
            </a:fld>
            <a:endParaRPr lang="en-US"/>
          </a:p>
        </p:txBody>
      </p:sp>
      <p:pic>
        <p:nvPicPr>
          <p:cNvPr id="18436" name="Picture 2" descr="C:\Users\Nelson\AppData\Local\Microsoft\Windows\Temporary Internet Files\Content.IE5\8UTFKJLU\MCj02034680000[1].wmf"/>
          <p:cNvPicPr>
            <a:picLocks noChangeAspect="1" noChangeArrowheads="1"/>
          </p:cNvPicPr>
          <p:nvPr/>
        </p:nvPicPr>
        <p:blipFill>
          <a:blip r:embed="rId2" cstate="print"/>
          <a:srcRect/>
          <a:stretch>
            <a:fillRect/>
          </a:stretch>
        </p:blipFill>
        <p:spPr bwMode="auto">
          <a:xfrm>
            <a:off x="4724400" y="4273693"/>
            <a:ext cx="3303842" cy="2165207"/>
          </a:xfrm>
          <a:prstGeom prst="rect">
            <a:avLst/>
          </a:prstGeom>
          <a:noFill/>
          <a:ln w="9525">
            <a:noFill/>
            <a:miter lim="800000"/>
            <a:headEnd/>
            <a:tailEnd/>
          </a:ln>
        </p:spPr>
      </p:pic>
      <p:sp>
        <p:nvSpPr>
          <p:cNvPr id="5" name="AutoShape 6"/>
          <p:cNvSpPr>
            <a:spLocks noChangeArrowheads="1"/>
          </p:cNvSpPr>
          <p:nvPr/>
        </p:nvSpPr>
        <p:spPr bwMode="auto">
          <a:xfrm>
            <a:off x="9194609" y="2499450"/>
            <a:ext cx="2057400" cy="609600"/>
          </a:xfrm>
          <a:prstGeom prst="roundRect">
            <a:avLst>
              <a:gd name="adj" fmla="val 50000"/>
            </a:avLst>
          </a:prstGeom>
          <a:gradFill rotWithShape="0">
            <a:gsLst>
              <a:gs pos="0">
                <a:srgbClr val="00FFFF"/>
              </a:gs>
              <a:gs pos="50000">
                <a:srgbClr val="FFFFFF"/>
              </a:gs>
              <a:gs pos="100000">
                <a:srgbClr val="00FFFF"/>
              </a:gs>
            </a:gsLst>
            <a:lin ang="2700000" scaled="1"/>
          </a:gradFill>
          <a:ln w="9525">
            <a:solidFill>
              <a:srgbClr val="66FF33"/>
            </a:solidFill>
            <a:round/>
            <a:headEnd/>
            <a:tailEnd/>
          </a:ln>
          <a:effectLst>
            <a:outerShdw dist="89803" dir="2700000" algn="ctr" rotWithShape="0">
              <a:srgbClr val="808080"/>
            </a:outerShdw>
          </a:effectLst>
        </p:spPr>
        <p:txBody>
          <a:bodyPr anchor="ctr"/>
          <a:lstStyle/>
          <a:p>
            <a:pPr algn="ctr">
              <a:buFontTx/>
              <a:buNone/>
              <a:defRPr/>
            </a:pPr>
            <a:r>
              <a:rPr lang="en-US" sz="1800" b="1" dirty="0">
                <a:solidFill>
                  <a:srgbClr val="FF3300"/>
                </a:solidFill>
                <a:latin typeface="Calibri" panose="020F0502020204030204" pitchFamily="34" charset="0"/>
                <a:ea typeface="Calibri" panose="020F0502020204030204" pitchFamily="34" charset="0"/>
                <a:cs typeface="Calibri" panose="020F0502020204030204" pitchFamily="34" charset="0"/>
              </a:rPr>
              <a:t>Mode of Usage</a:t>
            </a:r>
          </a:p>
        </p:txBody>
      </p:sp>
      <p:sp>
        <p:nvSpPr>
          <p:cNvPr id="6" name="AutoShape 7"/>
          <p:cNvSpPr>
            <a:spLocks noChangeArrowheads="1"/>
          </p:cNvSpPr>
          <p:nvPr/>
        </p:nvSpPr>
        <p:spPr bwMode="auto">
          <a:xfrm>
            <a:off x="9303288" y="3357208"/>
            <a:ext cx="2057400" cy="609600"/>
          </a:xfrm>
          <a:prstGeom prst="roundRect">
            <a:avLst>
              <a:gd name="adj" fmla="val 50000"/>
            </a:avLst>
          </a:prstGeom>
          <a:gradFill rotWithShape="0">
            <a:gsLst>
              <a:gs pos="0">
                <a:srgbClr val="FF99FF"/>
              </a:gs>
              <a:gs pos="50000">
                <a:srgbClr val="FFFFFF"/>
              </a:gs>
              <a:gs pos="100000">
                <a:srgbClr val="FF99FF"/>
              </a:gs>
            </a:gsLst>
            <a:lin ang="2700000" scaled="1"/>
          </a:gradFill>
          <a:ln w="9525">
            <a:solidFill>
              <a:srgbClr val="FFFF00"/>
            </a:solidFill>
            <a:round/>
            <a:headEnd/>
            <a:tailEnd/>
          </a:ln>
          <a:effectLst>
            <a:outerShdw dist="89803" dir="2700000" algn="ctr" rotWithShape="0">
              <a:srgbClr val="808080"/>
            </a:outerShdw>
          </a:effectLst>
        </p:spPr>
        <p:txBody>
          <a:bodyPr anchor="ctr"/>
          <a:lstStyle/>
          <a:p>
            <a:pPr algn="ctr">
              <a:buFontTx/>
              <a:buNone/>
              <a:defRPr/>
            </a:pPr>
            <a:r>
              <a:rPr lang="en-US" sz="1800" b="1" dirty="0">
                <a:solidFill>
                  <a:srgbClr val="FF0000"/>
                </a:solidFill>
                <a:latin typeface="Calibri" panose="020F0502020204030204" pitchFamily="34" charset="0"/>
                <a:ea typeface="Calibri" panose="020F0502020204030204" pitchFamily="34" charset="0"/>
                <a:cs typeface="Calibri" panose="020F0502020204030204" pitchFamily="34" charset="0"/>
              </a:rPr>
              <a:t>Mode of Ownership</a:t>
            </a:r>
          </a:p>
        </p:txBody>
      </p:sp>
    </p:spTree>
    <p:extLst>
      <p:ext uri="{BB962C8B-B14F-4D97-AF65-F5344CB8AC3E}">
        <p14:creationId xmlns:p14="http://schemas.microsoft.com/office/powerpoint/2010/main" val="3380901375"/>
      </p:ext>
    </p:extLst>
  </p:cSld>
  <p:clrMapOvr>
    <a:masterClrMapping/>
  </p:clrMapOvr>
  <p:transition spd="slow">
    <p:strips dir="rd"/>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451" y="422904"/>
            <a:ext cx="9564757" cy="1325563"/>
          </a:xfrm>
        </p:spPr>
        <p:txBody>
          <a:bodyPr/>
          <a:lstStyle/>
          <a:p>
            <a:r>
              <a:rPr lang="id-ID" sz="3600" b="1" dirty="0">
                <a:latin typeface="Fjalla One" panose="02000506040000020004" pitchFamily="2" charset="0"/>
              </a:rPr>
              <a:t>Bukan Properti Investasi</a:t>
            </a:r>
          </a:p>
        </p:txBody>
      </p:sp>
      <p:sp>
        <p:nvSpPr>
          <p:cNvPr id="3" name="Content Placeholder 2"/>
          <p:cNvSpPr>
            <a:spLocks noGrp="1"/>
          </p:cNvSpPr>
          <p:nvPr>
            <p:ph sz="quarter" idx="10"/>
          </p:nvPr>
        </p:nvSpPr>
        <p:spPr>
          <a:xfrm>
            <a:off x="445770" y="1860762"/>
            <a:ext cx="7250430" cy="4736434"/>
          </a:xfrm>
        </p:spPr>
        <p:txBody>
          <a:bodyPr/>
          <a:lstStyle/>
          <a:p>
            <a:pPr lvl="0" algn="just">
              <a:spcAft>
                <a:spcPts val="1200"/>
              </a:spcAft>
            </a:pPr>
            <a:r>
              <a:rPr lang="en-US" sz="2400" dirty="0" err="1">
                <a:solidFill>
                  <a:schemeClr val="tx1"/>
                </a:solidFill>
              </a:rPr>
              <a:t>Properti</a:t>
            </a:r>
            <a:r>
              <a:rPr lang="en-US" sz="2400" dirty="0">
                <a:solidFill>
                  <a:schemeClr val="tx1"/>
                </a:solidFill>
              </a:rPr>
              <a:t> yang </a:t>
            </a:r>
            <a:r>
              <a:rPr lang="en-US" sz="2400" dirty="0" err="1">
                <a:solidFill>
                  <a:schemeClr val="tx1"/>
                </a:solidFill>
              </a:rPr>
              <a:t>dimasudkan</a:t>
            </a:r>
            <a:r>
              <a:rPr lang="en-US" sz="2400" dirty="0">
                <a:solidFill>
                  <a:schemeClr val="tx1"/>
                </a:solidFill>
              </a:rPr>
              <a:t> </a:t>
            </a:r>
            <a:r>
              <a:rPr lang="en-US" sz="2400" dirty="0" err="1">
                <a:solidFill>
                  <a:schemeClr val="tx1"/>
                </a:solidFill>
              </a:rPr>
              <a:t>untuk</a:t>
            </a:r>
            <a:r>
              <a:rPr lang="en-US" sz="2400" dirty="0">
                <a:solidFill>
                  <a:schemeClr val="tx1"/>
                </a:solidFill>
              </a:rPr>
              <a:t> </a:t>
            </a:r>
            <a:r>
              <a:rPr lang="en-US" sz="2400" dirty="0" err="1">
                <a:solidFill>
                  <a:schemeClr val="tx1"/>
                </a:solidFill>
              </a:rPr>
              <a:t>dijual</a:t>
            </a:r>
            <a:r>
              <a:rPr lang="en-US" sz="2400" dirty="0">
                <a:solidFill>
                  <a:schemeClr val="tx1"/>
                </a:solidFill>
              </a:rPr>
              <a:t> </a:t>
            </a:r>
            <a:r>
              <a:rPr lang="en-US" sz="2400" dirty="0" err="1">
                <a:solidFill>
                  <a:schemeClr val="tx1"/>
                </a:solidFill>
              </a:rPr>
              <a:t>dalam</a:t>
            </a:r>
            <a:r>
              <a:rPr lang="en-US" sz="2400" dirty="0">
                <a:solidFill>
                  <a:schemeClr val="tx1"/>
                </a:solidFill>
              </a:rPr>
              <a:t> </a:t>
            </a:r>
            <a:r>
              <a:rPr lang="en-US" sz="2400" dirty="0" err="1">
                <a:solidFill>
                  <a:schemeClr val="tx1"/>
                </a:solidFill>
              </a:rPr>
              <a:t>kegiatan</a:t>
            </a:r>
            <a:r>
              <a:rPr lang="en-US" sz="2400" dirty="0">
                <a:solidFill>
                  <a:schemeClr val="tx1"/>
                </a:solidFill>
              </a:rPr>
              <a:t> </a:t>
            </a:r>
            <a:r>
              <a:rPr lang="en-US" sz="2400" dirty="0" err="1">
                <a:solidFill>
                  <a:schemeClr val="tx1"/>
                </a:solidFill>
              </a:rPr>
              <a:t>sehari-hari</a:t>
            </a:r>
            <a:r>
              <a:rPr lang="en-US" sz="2400" dirty="0">
                <a:solidFill>
                  <a:schemeClr val="tx1"/>
                </a:solidFill>
              </a:rPr>
              <a:t> </a:t>
            </a:r>
            <a:r>
              <a:rPr lang="en-US" sz="2400" dirty="0" err="1">
                <a:solidFill>
                  <a:schemeClr val="tx1"/>
                </a:solidFill>
              </a:rPr>
              <a:t>atau</a:t>
            </a:r>
            <a:r>
              <a:rPr lang="en-US" sz="2400" dirty="0">
                <a:solidFill>
                  <a:schemeClr val="tx1"/>
                </a:solidFill>
              </a:rPr>
              <a:t> </a:t>
            </a:r>
            <a:r>
              <a:rPr lang="en-US" sz="2400" dirty="0" err="1">
                <a:solidFill>
                  <a:schemeClr val="tx1"/>
                </a:solidFill>
              </a:rPr>
              <a:t>sedang</a:t>
            </a:r>
            <a:r>
              <a:rPr lang="en-US" sz="2400" dirty="0">
                <a:solidFill>
                  <a:schemeClr val="tx1"/>
                </a:solidFill>
              </a:rPr>
              <a:t> </a:t>
            </a:r>
            <a:r>
              <a:rPr lang="en-US" sz="2400" dirty="0" err="1">
                <a:solidFill>
                  <a:schemeClr val="tx1"/>
                </a:solidFill>
              </a:rPr>
              <a:t>dalam</a:t>
            </a:r>
            <a:r>
              <a:rPr lang="en-US" sz="2400" dirty="0">
                <a:solidFill>
                  <a:schemeClr val="tx1"/>
                </a:solidFill>
              </a:rPr>
              <a:t> </a:t>
            </a:r>
            <a:r>
              <a:rPr lang="en-US" sz="2400" dirty="0" err="1">
                <a:solidFill>
                  <a:schemeClr val="tx1"/>
                </a:solidFill>
              </a:rPr>
              <a:t>pembangunan</a:t>
            </a:r>
            <a:r>
              <a:rPr lang="en-US" sz="2400" dirty="0">
                <a:solidFill>
                  <a:schemeClr val="tx1"/>
                </a:solidFill>
              </a:rPr>
              <a:t> </a:t>
            </a:r>
            <a:r>
              <a:rPr lang="en-US" sz="2400" dirty="0" err="1">
                <a:solidFill>
                  <a:schemeClr val="tx1"/>
                </a:solidFill>
              </a:rPr>
              <a:t>atau</a:t>
            </a:r>
            <a:r>
              <a:rPr lang="en-US" sz="2400" dirty="0">
                <a:solidFill>
                  <a:schemeClr val="tx1"/>
                </a:solidFill>
              </a:rPr>
              <a:t> </a:t>
            </a:r>
            <a:r>
              <a:rPr lang="en-US" sz="2400" dirty="0" err="1">
                <a:solidFill>
                  <a:schemeClr val="tx1"/>
                </a:solidFill>
              </a:rPr>
              <a:t>pengembangan</a:t>
            </a:r>
            <a:r>
              <a:rPr lang="en-US" sz="2400" dirty="0">
                <a:solidFill>
                  <a:schemeClr val="tx1"/>
                </a:solidFill>
              </a:rPr>
              <a:t> </a:t>
            </a:r>
            <a:r>
              <a:rPr lang="en-US" sz="2400" dirty="0" err="1">
                <a:solidFill>
                  <a:schemeClr val="tx1"/>
                </a:solidFill>
              </a:rPr>
              <a:t>untuk</a:t>
            </a:r>
            <a:r>
              <a:rPr lang="en-US" sz="2400" dirty="0">
                <a:solidFill>
                  <a:schemeClr val="tx1"/>
                </a:solidFill>
              </a:rPr>
              <a:t> </a:t>
            </a:r>
            <a:r>
              <a:rPr lang="en-US" sz="2400" dirty="0" err="1">
                <a:solidFill>
                  <a:schemeClr val="tx1"/>
                </a:solidFill>
              </a:rPr>
              <a:t>dijual</a:t>
            </a:r>
            <a:r>
              <a:rPr lang="en-US" sz="2400" dirty="0">
                <a:solidFill>
                  <a:schemeClr val="tx1"/>
                </a:solidFill>
              </a:rPr>
              <a:t>.</a:t>
            </a:r>
          </a:p>
          <a:p>
            <a:pPr lvl="0" algn="just">
              <a:spcAft>
                <a:spcPts val="1200"/>
              </a:spcAft>
            </a:pPr>
            <a:r>
              <a:rPr lang="en-US" sz="2400" dirty="0" err="1">
                <a:solidFill>
                  <a:schemeClr val="tx1"/>
                </a:solidFill>
              </a:rPr>
              <a:t>Properti</a:t>
            </a:r>
            <a:r>
              <a:rPr lang="en-US" sz="2400" dirty="0">
                <a:solidFill>
                  <a:schemeClr val="tx1"/>
                </a:solidFill>
              </a:rPr>
              <a:t> </a:t>
            </a:r>
            <a:r>
              <a:rPr lang="en-US" sz="2400" dirty="0" err="1">
                <a:solidFill>
                  <a:schemeClr val="tx1"/>
                </a:solidFill>
              </a:rPr>
              <a:t>dalam</a:t>
            </a:r>
            <a:r>
              <a:rPr lang="en-US" sz="2400" dirty="0">
                <a:solidFill>
                  <a:schemeClr val="tx1"/>
                </a:solidFill>
              </a:rPr>
              <a:t> proses </a:t>
            </a:r>
            <a:r>
              <a:rPr lang="en-US" sz="2400" dirty="0" err="1">
                <a:solidFill>
                  <a:schemeClr val="tx1"/>
                </a:solidFill>
              </a:rPr>
              <a:t>pembangunan</a:t>
            </a:r>
            <a:r>
              <a:rPr lang="en-US" sz="2400" dirty="0">
                <a:solidFill>
                  <a:schemeClr val="tx1"/>
                </a:solidFill>
              </a:rPr>
              <a:t> </a:t>
            </a:r>
            <a:r>
              <a:rPr lang="en-US" sz="2400" dirty="0" err="1">
                <a:solidFill>
                  <a:schemeClr val="tx1"/>
                </a:solidFill>
              </a:rPr>
              <a:t>atau</a:t>
            </a:r>
            <a:r>
              <a:rPr lang="en-US" sz="2400" dirty="0">
                <a:solidFill>
                  <a:schemeClr val="tx1"/>
                </a:solidFill>
              </a:rPr>
              <a:t> </a:t>
            </a:r>
            <a:r>
              <a:rPr lang="en-US" sz="2400" dirty="0" err="1">
                <a:solidFill>
                  <a:schemeClr val="tx1"/>
                </a:solidFill>
              </a:rPr>
              <a:t>pengembangan</a:t>
            </a:r>
            <a:r>
              <a:rPr lang="en-US" sz="2400" dirty="0">
                <a:solidFill>
                  <a:schemeClr val="tx1"/>
                </a:solidFill>
              </a:rPr>
              <a:t> </a:t>
            </a:r>
            <a:r>
              <a:rPr lang="en-US" sz="2400" dirty="0" err="1">
                <a:solidFill>
                  <a:schemeClr val="tx1"/>
                </a:solidFill>
              </a:rPr>
              <a:t>atas</a:t>
            </a:r>
            <a:r>
              <a:rPr lang="en-US" sz="2400" dirty="0">
                <a:solidFill>
                  <a:schemeClr val="tx1"/>
                </a:solidFill>
              </a:rPr>
              <a:t> </a:t>
            </a:r>
            <a:r>
              <a:rPr lang="en-US" sz="2400" dirty="0" err="1">
                <a:solidFill>
                  <a:schemeClr val="tx1"/>
                </a:solidFill>
              </a:rPr>
              <a:t>nama</a:t>
            </a:r>
            <a:r>
              <a:rPr lang="en-US" sz="2400" dirty="0">
                <a:solidFill>
                  <a:schemeClr val="tx1"/>
                </a:solidFill>
              </a:rPr>
              <a:t> </a:t>
            </a:r>
            <a:r>
              <a:rPr lang="en-US" sz="2400" dirty="0" err="1">
                <a:solidFill>
                  <a:schemeClr val="tx1"/>
                </a:solidFill>
              </a:rPr>
              <a:t>pihak</a:t>
            </a:r>
            <a:r>
              <a:rPr lang="en-US" sz="2400" dirty="0">
                <a:solidFill>
                  <a:schemeClr val="tx1"/>
                </a:solidFill>
              </a:rPr>
              <a:t> </a:t>
            </a:r>
            <a:r>
              <a:rPr lang="en-US" sz="2400" dirty="0" err="1">
                <a:solidFill>
                  <a:schemeClr val="tx1"/>
                </a:solidFill>
              </a:rPr>
              <a:t>ketiga</a:t>
            </a:r>
            <a:r>
              <a:rPr lang="en-US" sz="2400" dirty="0">
                <a:solidFill>
                  <a:schemeClr val="tx1"/>
                </a:solidFill>
              </a:rPr>
              <a:t>.</a:t>
            </a:r>
          </a:p>
          <a:p>
            <a:pPr lvl="0" algn="just">
              <a:spcAft>
                <a:spcPts val="1200"/>
              </a:spcAft>
            </a:pPr>
            <a:r>
              <a:rPr lang="en-US" sz="2400" dirty="0" err="1">
                <a:solidFill>
                  <a:schemeClr val="tx1"/>
                </a:solidFill>
              </a:rPr>
              <a:t>Properti</a:t>
            </a:r>
            <a:r>
              <a:rPr lang="en-US" sz="2400" dirty="0">
                <a:solidFill>
                  <a:schemeClr val="tx1"/>
                </a:solidFill>
              </a:rPr>
              <a:t> yang </a:t>
            </a:r>
            <a:r>
              <a:rPr lang="en-US" sz="2400" dirty="0" err="1">
                <a:solidFill>
                  <a:schemeClr val="tx1"/>
                </a:solidFill>
              </a:rPr>
              <a:t>digunakan</a:t>
            </a:r>
            <a:r>
              <a:rPr lang="en-US" sz="2400" dirty="0">
                <a:solidFill>
                  <a:schemeClr val="tx1"/>
                </a:solidFill>
              </a:rPr>
              <a:t> </a:t>
            </a:r>
            <a:r>
              <a:rPr lang="en-US" sz="2400" dirty="0" err="1">
                <a:solidFill>
                  <a:schemeClr val="tx1"/>
                </a:solidFill>
              </a:rPr>
              <a:t>sendiri</a:t>
            </a:r>
            <a:r>
              <a:rPr lang="en-US" sz="2400" dirty="0">
                <a:solidFill>
                  <a:schemeClr val="tx1"/>
                </a:solidFill>
              </a:rPr>
              <a:t>.</a:t>
            </a:r>
          </a:p>
          <a:p>
            <a:pPr lvl="0" algn="just">
              <a:spcAft>
                <a:spcPts val="1200"/>
              </a:spcAft>
            </a:pPr>
            <a:r>
              <a:rPr lang="en-US" sz="2400" dirty="0" err="1">
                <a:solidFill>
                  <a:schemeClr val="tx1"/>
                </a:solidFill>
              </a:rPr>
              <a:t>Properti</a:t>
            </a:r>
            <a:r>
              <a:rPr lang="en-US" sz="2400" dirty="0">
                <a:solidFill>
                  <a:schemeClr val="tx1"/>
                </a:solidFill>
              </a:rPr>
              <a:t> yang </a:t>
            </a:r>
            <a:r>
              <a:rPr lang="en-US" sz="2400" dirty="0" err="1">
                <a:solidFill>
                  <a:schemeClr val="tx1"/>
                </a:solidFill>
              </a:rPr>
              <a:t>disewakan</a:t>
            </a:r>
            <a:r>
              <a:rPr lang="en-US" sz="2400" dirty="0">
                <a:solidFill>
                  <a:schemeClr val="tx1"/>
                </a:solidFill>
              </a:rPr>
              <a:t> </a:t>
            </a:r>
            <a:r>
              <a:rPr lang="en-US" sz="2400" dirty="0" err="1">
                <a:solidFill>
                  <a:schemeClr val="tx1"/>
                </a:solidFill>
              </a:rPr>
              <a:t>kepada</a:t>
            </a:r>
            <a:r>
              <a:rPr lang="en-US" sz="2400" dirty="0">
                <a:solidFill>
                  <a:schemeClr val="tx1"/>
                </a:solidFill>
              </a:rPr>
              <a:t> </a:t>
            </a:r>
            <a:r>
              <a:rPr lang="en-US" sz="2400" dirty="0" err="1">
                <a:solidFill>
                  <a:schemeClr val="tx1"/>
                </a:solidFill>
              </a:rPr>
              <a:t>entitas</a:t>
            </a:r>
            <a:r>
              <a:rPr lang="en-US" sz="2400" dirty="0">
                <a:solidFill>
                  <a:schemeClr val="tx1"/>
                </a:solidFill>
              </a:rPr>
              <a:t> lain </a:t>
            </a:r>
            <a:r>
              <a:rPr lang="en-US" sz="2400" dirty="0" err="1">
                <a:solidFill>
                  <a:schemeClr val="tx1"/>
                </a:solidFill>
              </a:rPr>
              <a:t>dengan</a:t>
            </a:r>
            <a:r>
              <a:rPr lang="en-US" sz="2400" dirty="0">
                <a:solidFill>
                  <a:schemeClr val="tx1"/>
                </a:solidFill>
              </a:rPr>
              <a:t> </a:t>
            </a:r>
            <a:r>
              <a:rPr lang="en-US" sz="2400" dirty="0" err="1">
                <a:solidFill>
                  <a:schemeClr val="tx1"/>
                </a:solidFill>
              </a:rPr>
              <a:t>cara</a:t>
            </a:r>
            <a:r>
              <a:rPr lang="en-US" sz="2400" dirty="0">
                <a:solidFill>
                  <a:schemeClr val="tx1"/>
                </a:solidFill>
              </a:rPr>
              <a:t> </a:t>
            </a:r>
            <a:r>
              <a:rPr lang="en-US" sz="2400" dirty="0" err="1">
                <a:solidFill>
                  <a:schemeClr val="tx1"/>
                </a:solidFill>
              </a:rPr>
              <a:t>sewa</a:t>
            </a:r>
            <a:r>
              <a:rPr lang="en-US" sz="2400" dirty="0">
                <a:solidFill>
                  <a:schemeClr val="tx1"/>
                </a:solidFill>
              </a:rPr>
              <a:t> </a:t>
            </a:r>
            <a:r>
              <a:rPr lang="en-US" sz="2400" dirty="0" err="1">
                <a:solidFill>
                  <a:schemeClr val="tx1"/>
                </a:solidFill>
              </a:rPr>
              <a:t>pembiayaan</a:t>
            </a:r>
            <a:r>
              <a:rPr lang="en-US" sz="2400" dirty="0">
                <a:solidFill>
                  <a:schemeClr val="tx1"/>
                </a:solidFill>
              </a:rPr>
              <a:t>.</a:t>
            </a:r>
          </a:p>
          <a:p>
            <a:pPr algn="just"/>
            <a:endParaRPr lang="id-ID" sz="2400" dirty="0"/>
          </a:p>
        </p:txBody>
      </p:sp>
      <p:sp>
        <p:nvSpPr>
          <p:cNvPr id="4" name="Slide Number Placeholder 3"/>
          <p:cNvSpPr>
            <a:spLocks noGrp="1"/>
          </p:cNvSpPr>
          <p:nvPr>
            <p:ph type="sldNum" sz="quarter" idx="4294967295"/>
          </p:nvPr>
        </p:nvSpPr>
        <p:spPr>
          <a:xfrm>
            <a:off x="11506200" y="6438900"/>
            <a:ext cx="685800" cy="419100"/>
          </a:xfrm>
        </p:spPr>
        <p:txBody>
          <a:bodyPr/>
          <a:lstStyle/>
          <a:p>
            <a:fld id="{9842F93E-C71B-4C37-9164-F0488A1DAA02}" type="slidenum">
              <a:rPr lang="es-ES" smtClean="0"/>
              <a:pPr/>
              <a:t>52</a:t>
            </a:fld>
            <a:endParaRPr lang="es-ES"/>
          </a:p>
        </p:txBody>
      </p:sp>
      <p:sp>
        <p:nvSpPr>
          <p:cNvPr id="7" name="AutoShape 6"/>
          <p:cNvSpPr>
            <a:spLocks noChangeArrowheads="1"/>
          </p:cNvSpPr>
          <p:nvPr/>
        </p:nvSpPr>
        <p:spPr bwMode="auto">
          <a:xfrm>
            <a:off x="8087541" y="2113185"/>
            <a:ext cx="2382339" cy="609600"/>
          </a:xfrm>
          <a:prstGeom prst="leftArrow">
            <a:avLst>
              <a:gd name="adj1" fmla="val 100000"/>
              <a:gd name="adj2" fmla="val 33516"/>
            </a:avLst>
          </a:prstGeom>
          <a:solidFill>
            <a:schemeClr val="accent2"/>
          </a:solidFill>
          <a:ln w="12700">
            <a:solidFill>
              <a:srgbClr val="99FF99"/>
            </a:solidFill>
            <a:miter lim="800000"/>
            <a:headEnd/>
            <a:tailEnd/>
          </a:ln>
          <a:effectLst>
            <a:outerShdw dist="71842" dir="2700000" algn="ctr" rotWithShape="0">
              <a:srgbClr val="808080"/>
            </a:outerShdw>
          </a:effectLst>
        </p:spPr>
        <p:txBody>
          <a:bodyPr wrap="none" anchor="ctr"/>
          <a:lstStyle/>
          <a:p>
            <a:pPr algn="ctr">
              <a:buFontTx/>
              <a:buNone/>
              <a:defRPr/>
            </a:pPr>
            <a:r>
              <a:rPr lang="id-ID" sz="2000" b="1" dirty="0">
                <a:solidFill>
                  <a:schemeClr val="bg1"/>
                </a:solidFill>
                <a:latin typeface="Calibri" panose="020F0502020204030204" pitchFamily="34" charset="0"/>
                <a:cs typeface="Calibri" panose="020F0502020204030204" pitchFamily="34" charset="0"/>
              </a:rPr>
              <a:t>Persediaan</a:t>
            </a:r>
            <a:endParaRPr lang="en-US" sz="2000" b="1" dirty="0">
              <a:solidFill>
                <a:schemeClr val="bg1"/>
              </a:solidFill>
              <a:latin typeface="Calibri" panose="020F0502020204030204" pitchFamily="34" charset="0"/>
              <a:cs typeface="Calibri" panose="020F0502020204030204" pitchFamily="34" charset="0"/>
            </a:endParaRPr>
          </a:p>
        </p:txBody>
      </p:sp>
      <p:sp>
        <p:nvSpPr>
          <p:cNvPr id="8" name="AutoShape 6"/>
          <p:cNvSpPr>
            <a:spLocks noChangeArrowheads="1"/>
          </p:cNvSpPr>
          <p:nvPr/>
        </p:nvSpPr>
        <p:spPr bwMode="auto">
          <a:xfrm>
            <a:off x="8096643" y="4046842"/>
            <a:ext cx="2382339" cy="609600"/>
          </a:xfrm>
          <a:prstGeom prst="leftArrow">
            <a:avLst>
              <a:gd name="adj1" fmla="val 100000"/>
              <a:gd name="adj2" fmla="val 33516"/>
            </a:avLst>
          </a:prstGeom>
          <a:solidFill>
            <a:schemeClr val="accent2"/>
          </a:solidFill>
          <a:ln w="12700">
            <a:solidFill>
              <a:srgbClr val="99FF99"/>
            </a:solidFill>
            <a:miter lim="800000"/>
            <a:headEnd/>
            <a:tailEnd/>
          </a:ln>
          <a:effectLst>
            <a:outerShdw dist="71842" dir="2700000" algn="ctr" rotWithShape="0">
              <a:srgbClr val="808080"/>
            </a:outerShdw>
          </a:effectLst>
        </p:spPr>
        <p:txBody>
          <a:bodyPr wrap="none" anchor="ctr"/>
          <a:lstStyle/>
          <a:p>
            <a:pPr algn="ctr">
              <a:buFontTx/>
              <a:buNone/>
              <a:defRPr/>
            </a:pPr>
            <a:r>
              <a:rPr lang="id-ID" sz="2000" b="1">
                <a:solidFill>
                  <a:schemeClr val="bg1"/>
                </a:solidFill>
                <a:latin typeface="Calibri" panose="020F0502020204030204" pitchFamily="34" charset="0"/>
                <a:cs typeface="Calibri" panose="020F0502020204030204" pitchFamily="34" charset="0"/>
              </a:rPr>
              <a:t>Aset Tetap</a:t>
            </a:r>
            <a:endParaRPr lang="en-US" sz="2000" b="1">
              <a:solidFill>
                <a:schemeClr val="bg1"/>
              </a:solidFill>
              <a:latin typeface="Calibri" panose="020F0502020204030204" pitchFamily="34" charset="0"/>
              <a:cs typeface="Calibri" panose="020F0502020204030204" pitchFamily="34" charset="0"/>
            </a:endParaRPr>
          </a:p>
        </p:txBody>
      </p:sp>
      <p:sp>
        <p:nvSpPr>
          <p:cNvPr id="9" name="AutoShape 6"/>
          <p:cNvSpPr>
            <a:spLocks noChangeArrowheads="1"/>
          </p:cNvSpPr>
          <p:nvPr/>
        </p:nvSpPr>
        <p:spPr bwMode="auto">
          <a:xfrm>
            <a:off x="8096643" y="4958054"/>
            <a:ext cx="2382339" cy="609600"/>
          </a:xfrm>
          <a:prstGeom prst="leftArrow">
            <a:avLst>
              <a:gd name="adj1" fmla="val 100000"/>
              <a:gd name="adj2" fmla="val 33516"/>
            </a:avLst>
          </a:prstGeom>
          <a:solidFill>
            <a:schemeClr val="accent2"/>
          </a:solidFill>
          <a:ln w="12700">
            <a:solidFill>
              <a:srgbClr val="99FF99"/>
            </a:solidFill>
            <a:miter lim="800000"/>
            <a:headEnd/>
            <a:tailEnd/>
          </a:ln>
          <a:effectLst>
            <a:outerShdw dist="71842" dir="2700000" algn="ctr" rotWithShape="0">
              <a:srgbClr val="808080"/>
            </a:outerShdw>
          </a:effectLst>
        </p:spPr>
        <p:txBody>
          <a:bodyPr wrap="none" anchor="ctr"/>
          <a:lstStyle/>
          <a:p>
            <a:pPr algn="ctr">
              <a:buFontTx/>
              <a:buNone/>
              <a:defRPr/>
            </a:pPr>
            <a:r>
              <a:rPr lang="id-ID" sz="2000" b="1">
                <a:solidFill>
                  <a:schemeClr val="bg1"/>
                </a:solidFill>
                <a:latin typeface="Calibri" panose="020F0502020204030204" pitchFamily="34" charset="0"/>
                <a:cs typeface="Calibri" panose="020F0502020204030204" pitchFamily="34" charset="0"/>
              </a:rPr>
              <a:t>Diakui aset</a:t>
            </a:r>
            <a:r>
              <a:rPr lang="en-US" sz="2000" b="1">
                <a:solidFill>
                  <a:schemeClr val="bg1"/>
                </a:solidFill>
                <a:latin typeface="Calibri" panose="020F0502020204030204" pitchFamily="34" charset="0"/>
                <a:cs typeface="Calibri" panose="020F0502020204030204" pitchFamily="34" charset="0"/>
              </a:rPr>
              <a:t> oleh</a:t>
            </a:r>
            <a:r>
              <a:rPr lang="id-ID" sz="2000" b="1">
                <a:solidFill>
                  <a:schemeClr val="bg1"/>
                </a:solidFill>
                <a:latin typeface="Calibri" panose="020F0502020204030204" pitchFamily="34" charset="0"/>
                <a:cs typeface="Calibri" panose="020F0502020204030204" pitchFamily="34" charset="0"/>
              </a:rPr>
              <a:t> </a:t>
            </a:r>
            <a:r>
              <a:rPr lang="id-ID" sz="2000" b="1" i="1">
                <a:solidFill>
                  <a:schemeClr val="bg1"/>
                </a:solidFill>
                <a:latin typeface="Calibri" panose="020F0502020204030204" pitchFamily="34" charset="0"/>
                <a:cs typeface="Calibri" panose="020F0502020204030204" pitchFamily="34" charset="0"/>
              </a:rPr>
              <a:t>lessee</a:t>
            </a:r>
            <a:endParaRPr lang="en-US" sz="2000" b="1" i="1">
              <a:solidFill>
                <a:schemeClr val="bg1"/>
              </a:solidFill>
              <a:latin typeface="Calibri" panose="020F0502020204030204" pitchFamily="34" charset="0"/>
              <a:cs typeface="Calibri" panose="020F0502020204030204" pitchFamily="34" charset="0"/>
            </a:endParaRPr>
          </a:p>
        </p:txBody>
      </p:sp>
      <p:sp>
        <p:nvSpPr>
          <p:cNvPr id="10" name="AutoShape 6"/>
          <p:cNvSpPr>
            <a:spLocks noChangeArrowheads="1"/>
          </p:cNvSpPr>
          <p:nvPr/>
        </p:nvSpPr>
        <p:spPr bwMode="auto">
          <a:xfrm>
            <a:off x="8087541" y="3135630"/>
            <a:ext cx="2382339" cy="609600"/>
          </a:xfrm>
          <a:prstGeom prst="leftArrow">
            <a:avLst>
              <a:gd name="adj1" fmla="val 100000"/>
              <a:gd name="adj2" fmla="val 33516"/>
            </a:avLst>
          </a:prstGeom>
          <a:solidFill>
            <a:schemeClr val="accent2"/>
          </a:solidFill>
          <a:ln w="12700">
            <a:solidFill>
              <a:srgbClr val="99FF99"/>
            </a:solidFill>
            <a:miter lim="800000"/>
            <a:headEnd/>
            <a:tailEnd/>
          </a:ln>
          <a:effectLst>
            <a:outerShdw dist="71842" dir="2700000" algn="ctr" rotWithShape="0">
              <a:srgbClr val="808080"/>
            </a:outerShdw>
          </a:effectLst>
        </p:spPr>
        <p:txBody>
          <a:bodyPr wrap="none" anchor="ctr"/>
          <a:lstStyle/>
          <a:p>
            <a:pPr algn="ctr">
              <a:buFontTx/>
              <a:buNone/>
              <a:defRPr/>
            </a:pPr>
            <a:r>
              <a:rPr lang="id-ID" sz="2000" b="1">
                <a:solidFill>
                  <a:schemeClr val="bg1"/>
                </a:solidFill>
                <a:latin typeface="Calibri" panose="020F0502020204030204" pitchFamily="34" charset="0"/>
                <a:cs typeface="Calibri" panose="020F0502020204030204" pitchFamily="34" charset="0"/>
              </a:rPr>
              <a:t>Aset konstruksi</a:t>
            </a:r>
            <a:endParaRPr lang="en-US" sz="2000" b="1">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4175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righ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right)">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P spid="8" grpId="0" animBg="1" autoUpdateAnimBg="0"/>
      <p:bldP spid="9" grpId="0" animBg="1" autoUpdateAnimBg="0"/>
      <p:bldP spid="10" grpId="0" animBg="1"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78403-5137-404D-B8F2-E1B16ED9F0DD}"/>
              </a:ext>
            </a:extLst>
          </p:cNvPr>
          <p:cNvSpPr>
            <a:spLocks noGrp="1"/>
          </p:cNvSpPr>
          <p:nvPr>
            <p:ph type="title"/>
          </p:nvPr>
        </p:nvSpPr>
        <p:spPr>
          <a:xfrm>
            <a:off x="712341" y="303200"/>
            <a:ext cx="7772400" cy="763600"/>
          </a:xfrm>
        </p:spPr>
        <p:txBody>
          <a:bodyPr/>
          <a:lstStyle/>
          <a:p>
            <a:r>
              <a:rPr lang="en-US" sz="3600" dirty="0" err="1">
                <a:latin typeface="Fjalla One" panose="02000506040000020004" pitchFamily="2" charset="0"/>
              </a:rPr>
              <a:t>Klasifikasi</a:t>
            </a:r>
            <a:r>
              <a:rPr lang="en-US" sz="3600" dirty="0">
                <a:latin typeface="Fjalla One" panose="02000506040000020004" pitchFamily="2" charset="0"/>
              </a:rPr>
              <a:t> </a:t>
            </a:r>
            <a:r>
              <a:rPr lang="en-US" sz="3600" dirty="0" err="1">
                <a:latin typeface="Fjalla One" panose="02000506040000020004" pitchFamily="2" charset="0"/>
              </a:rPr>
              <a:t>Properti</a:t>
            </a:r>
            <a:r>
              <a:rPr lang="en-US" sz="3600" dirty="0">
                <a:latin typeface="Fjalla One" panose="02000506040000020004" pitchFamily="2" charset="0"/>
              </a:rPr>
              <a:t> </a:t>
            </a:r>
            <a:r>
              <a:rPr lang="en-US" sz="3600" dirty="0" err="1">
                <a:latin typeface="Fjalla One" panose="02000506040000020004" pitchFamily="2" charset="0"/>
              </a:rPr>
              <a:t>Investasi</a:t>
            </a:r>
            <a:endParaRPr lang="en-ID" sz="3600" dirty="0">
              <a:latin typeface="Fjalla One" panose="02000506040000020004" pitchFamily="2" charset="0"/>
            </a:endParaRPr>
          </a:p>
        </p:txBody>
      </p:sp>
      <p:sp>
        <p:nvSpPr>
          <p:cNvPr id="4" name="Content Placeholder 7">
            <a:extLst>
              <a:ext uri="{FF2B5EF4-FFF2-40B4-BE49-F238E27FC236}">
                <a16:creationId xmlns:a16="http://schemas.microsoft.com/office/drawing/2014/main" id="{978EB5AF-C4DD-4E9D-89BE-641D316A63EC}"/>
              </a:ext>
            </a:extLst>
          </p:cNvPr>
          <p:cNvSpPr txBox="1">
            <a:spLocks/>
          </p:cNvSpPr>
          <p:nvPr/>
        </p:nvSpPr>
        <p:spPr>
          <a:xfrm>
            <a:off x="712341" y="1295401"/>
            <a:ext cx="9346059" cy="5029200"/>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42900" indent="-342900" algn="just" defTabSz="914400">
              <a:spcBef>
                <a:spcPts val="600"/>
              </a:spcBef>
              <a:buFont typeface="Arial" panose="020B0604020202020204" pitchFamily="34" charset="0"/>
              <a:buChar char="•"/>
            </a:pPr>
            <a:r>
              <a:rPr lang="en-GB" sz="2000" kern="0" dirty="0">
                <a:latin typeface="Calibri" panose="020F0502020204030204" pitchFamily="34" charset="0"/>
                <a:ea typeface="Calibri" panose="020F0502020204030204" pitchFamily="34" charset="0"/>
                <a:cs typeface="Calibri" panose="020F0502020204030204" pitchFamily="34" charset="0"/>
              </a:rPr>
              <a:t>PSAK 240 </a:t>
            </a:r>
            <a:r>
              <a:rPr lang="en-GB" sz="2000" kern="0" dirty="0" err="1">
                <a:latin typeface="Calibri" panose="020F0502020204030204" pitchFamily="34" charset="0"/>
                <a:ea typeface="Calibri" panose="020F0502020204030204" pitchFamily="34" charset="0"/>
                <a:cs typeface="Calibri" panose="020F0502020204030204" pitchFamily="34" charset="0"/>
              </a:rPr>
              <a:t>membedakan</a:t>
            </a:r>
            <a:r>
              <a:rPr lang="en-GB" sz="2000" kern="0" dirty="0">
                <a:latin typeface="Calibri" panose="020F0502020204030204" pitchFamily="34" charset="0"/>
                <a:ea typeface="Calibri" panose="020F0502020204030204" pitchFamily="34" charset="0"/>
                <a:cs typeface="Calibri" panose="020F0502020204030204" pitchFamily="34" charset="0"/>
              </a:rPr>
              <a:t> </a:t>
            </a:r>
            <a:r>
              <a:rPr lang="en-GB" sz="2000" kern="0" dirty="0" err="1">
                <a:latin typeface="Calibri" panose="020F0502020204030204" pitchFamily="34" charset="0"/>
                <a:ea typeface="Calibri" panose="020F0502020204030204" pitchFamily="34" charset="0"/>
                <a:cs typeface="Calibri" panose="020F0502020204030204" pitchFamily="34" charset="0"/>
              </a:rPr>
              <a:t>antara</a:t>
            </a:r>
            <a:r>
              <a:rPr lang="en-GB" sz="2000" kern="0" dirty="0">
                <a:latin typeface="Calibri" panose="020F0502020204030204" pitchFamily="34" charset="0"/>
                <a:ea typeface="Calibri" panose="020F0502020204030204" pitchFamily="34" charset="0"/>
                <a:cs typeface="Calibri" panose="020F0502020204030204" pitchFamily="34" charset="0"/>
              </a:rPr>
              <a:t> </a:t>
            </a:r>
            <a:r>
              <a:rPr lang="en-GB" sz="2000" kern="0" dirty="0" err="1">
                <a:latin typeface="Calibri" panose="020F0502020204030204" pitchFamily="34" charset="0"/>
                <a:ea typeface="Calibri" panose="020F0502020204030204" pitchFamily="34" charset="0"/>
                <a:cs typeface="Calibri" panose="020F0502020204030204" pitchFamily="34" charset="0"/>
              </a:rPr>
              <a:t>properti</a:t>
            </a:r>
            <a:r>
              <a:rPr lang="en-GB" sz="2000" kern="0" dirty="0">
                <a:latin typeface="Calibri" panose="020F0502020204030204" pitchFamily="34" charset="0"/>
                <a:ea typeface="Calibri" panose="020F0502020204030204" pitchFamily="34" charset="0"/>
                <a:cs typeface="Calibri" panose="020F0502020204030204" pitchFamily="34" charset="0"/>
              </a:rPr>
              <a:t> </a:t>
            </a:r>
            <a:r>
              <a:rPr lang="en-GB" sz="2000" kern="0" dirty="0" err="1">
                <a:latin typeface="Calibri" panose="020F0502020204030204" pitchFamily="34" charset="0"/>
                <a:ea typeface="Calibri" panose="020F0502020204030204" pitchFamily="34" charset="0"/>
                <a:cs typeface="Calibri" panose="020F0502020204030204" pitchFamily="34" charset="0"/>
              </a:rPr>
              <a:t>investasi</a:t>
            </a:r>
            <a:r>
              <a:rPr lang="en-GB" sz="2000" kern="0" dirty="0">
                <a:latin typeface="Calibri" panose="020F0502020204030204" pitchFamily="34" charset="0"/>
                <a:ea typeface="Calibri" panose="020F0502020204030204" pitchFamily="34" charset="0"/>
                <a:cs typeface="Calibri" panose="020F0502020204030204" pitchFamily="34" charset="0"/>
              </a:rPr>
              <a:t> </a:t>
            </a:r>
            <a:r>
              <a:rPr lang="en-GB" sz="2000" kern="0" dirty="0" err="1">
                <a:latin typeface="Calibri" panose="020F0502020204030204" pitchFamily="34" charset="0"/>
                <a:ea typeface="Calibri" panose="020F0502020204030204" pitchFamily="34" charset="0"/>
                <a:cs typeface="Calibri" panose="020F0502020204030204" pitchFamily="34" charset="0"/>
              </a:rPr>
              <a:t>dengan</a:t>
            </a:r>
            <a:r>
              <a:rPr lang="en-GB" sz="2000" kern="0" dirty="0">
                <a:latin typeface="Calibri" panose="020F0502020204030204" pitchFamily="34" charset="0"/>
                <a:ea typeface="Calibri" panose="020F0502020204030204" pitchFamily="34" charset="0"/>
                <a:cs typeface="Calibri" panose="020F0502020204030204" pitchFamily="34" charset="0"/>
              </a:rPr>
              <a:t> </a:t>
            </a:r>
            <a:r>
              <a:rPr lang="en-GB" sz="2000" kern="0" dirty="0" err="1">
                <a:latin typeface="Calibri" panose="020F0502020204030204" pitchFamily="34" charset="0"/>
                <a:ea typeface="Calibri" panose="020F0502020204030204" pitchFamily="34" charset="0"/>
                <a:cs typeface="Calibri" panose="020F0502020204030204" pitchFamily="34" charset="0"/>
              </a:rPr>
              <a:t>properti</a:t>
            </a:r>
            <a:r>
              <a:rPr lang="en-GB" sz="2000" kern="0" dirty="0">
                <a:latin typeface="Calibri" panose="020F0502020204030204" pitchFamily="34" charset="0"/>
                <a:ea typeface="Calibri" panose="020F0502020204030204" pitchFamily="34" charset="0"/>
                <a:cs typeface="Calibri" panose="020F0502020204030204" pitchFamily="34" charset="0"/>
              </a:rPr>
              <a:t> </a:t>
            </a:r>
            <a:r>
              <a:rPr lang="en-GB" sz="2000" kern="0" dirty="0" err="1">
                <a:latin typeface="Calibri" panose="020F0502020204030204" pitchFamily="34" charset="0"/>
                <a:ea typeface="Calibri" panose="020F0502020204030204" pitchFamily="34" charset="0"/>
                <a:cs typeface="Calibri" panose="020F0502020204030204" pitchFamily="34" charset="0"/>
              </a:rPr>
              <a:t>digunakan</a:t>
            </a:r>
            <a:r>
              <a:rPr lang="en-GB" sz="2000" kern="0" dirty="0">
                <a:latin typeface="Calibri" panose="020F0502020204030204" pitchFamily="34" charset="0"/>
                <a:ea typeface="Calibri" panose="020F0502020204030204" pitchFamily="34" charset="0"/>
                <a:cs typeface="Calibri" panose="020F0502020204030204" pitchFamily="34" charset="0"/>
              </a:rPr>
              <a:t> </a:t>
            </a:r>
            <a:r>
              <a:rPr lang="en-GB" sz="2000" kern="0" dirty="0" err="1">
                <a:latin typeface="Calibri" panose="020F0502020204030204" pitchFamily="34" charset="0"/>
                <a:ea typeface="Calibri" panose="020F0502020204030204" pitchFamily="34" charset="0"/>
                <a:cs typeface="Calibri" panose="020F0502020204030204" pitchFamily="34" charset="0"/>
              </a:rPr>
              <a:t>sendiri</a:t>
            </a:r>
            <a:r>
              <a:rPr lang="en-GB" sz="2000" kern="0" dirty="0">
                <a:latin typeface="Calibri" panose="020F0502020204030204" pitchFamily="34" charset="0"/>
                <a:ea typeface="Calibri" panose="020F0502020204030204" pitchFamily="34" charset="0"/>
                <a:cs typeface="Calibri" panose="020F0502020204030204" pitchFamily="34" charset="0"/>
              </a:rPr>
              <a:t>. </a:t>
            </a:r>
          </a:p>
          <a:p>
            <a:pPr marL="342900" indent="-342900" algn="just" defTabSz="914400">
              <a:spcBef>
                <a:spcPts val="600"/>
              </a:spcBef>
              <a:buFont typeface="Arial" panose="020B0604020202020204" pitchFamily="34" charset="0"/>
              <a:buChar char="•"/>
            </a:pPr>
            <a:r>
              <a:rPr lang="en-GB" sz="2000" kern="0" dirty="0" err="1">
                <a:latin typeface="Calibri" panose="020F0502020204030204" pitchFamily="34" charset="0"/>
                <a:ea typeface="Calibri" panose="020F0502020204030204" pitchFamily="34" charset="0"/>
                <a:cs typeface="Calibri" panose="020F0502020204030204" pitchFamily="34" charset="0"/>
              </a:rPr>
              <a:t>Properti</a:t>
            </a:r>
            <a:r>
              <a:rPr lang="en-GB" sz="2000" kern="0" dirty="0">
                <a:latin typeface="Calibri" panose="020F0502020204030204" pitchFamily="34" charset="0"/>
                <a:ea typeface="Calibri" panose="020F0502020204030204" pitchFamily="34" charset="0"/>
                <a:cs typeface="Calibri" panose="020F0502020204030204" pitchFamily="34" charset="0"/>
              </a:rPr>
              <a:t> yang </a:t>
            </a:r>
            <a:r>
              <a:rPr lang="en-GB" sz="2000" kern="0" dirty="0" err="1">
                <a:latin typeface="Calibri" panose="020F0502020204030204" pitchFamily="34" charset="0"/>
                <a:ea typeface="Calibri" panose="020F0502020204030204" pitchFamily="34" charset="0"/>
                <a:cs typeface="Calibri" panose="020F0502020204030204" pitchFamily="34" charset="0"/>
              </a:rPr>
              <a:t>digunakan</a:t>
            </a:r>
            <a:r>
              <a:rPr lang="en-GB" sz="2000" kern="0" dirty="0">
                <a:latin typeface="Calibri" panose="020F0502020204030204" pitchFamily="34" charset="0"/>
                <a:ea typeface="Calibri" panose="020F0502020204030204" pitchFamily="34" charset="0"/>
                <a:cs typeface="Calibri" panose="020F0502020204030204" pitchFamily="34" charset="0"/>
              </a:rPr>
              <a:t> </a:t>
            </a:r>
            <a:r>
              <a:rPr lang="en-GB" sz="2000" kern="0" dirty="0" err="1">
                <a:latin typeface="Calibri" panose="020F0502020204030204" pitchFamily="34" charset="0"/>
                <a:ea typeface="Calibri" panose="020F0502020204030204" pitchFamily="34" charset="0"/>
                <a:cs typeface="Calibri" panose="020F0502020204030204" pitchFamily="34" charset="0"/>
              </a:rPr>
              <a:t>sendiri</a:t>
            </a:r>
            <a:r>
              <a:rPr lang="en-GB" sz="2000" kern="0" dirty="0">
                <a:latin typeface="Calibri" panose="020F0502020204030204" pitchFamily="34" charset="0"/>
                <a:ea typeface="Calibri" panose="020F0502020204030204" pitchFamily="34" charset="0"/>
                <a:cs typeface="Calibri" panose="020F0502020204030204" pitchFamily="34" charset="0"/>
              </a:rPr>
              <a:t> </a:t>
            </a:r>
            <a:r>
              <a:rPr lang="en-GB" sz="2000" kern="0" dirty="0" err="1">
                <a:latin typeface="Calibri" panose="020F0502020204030204" pitchFamily="34" charset="0"/>
                <a:ea typeface="Calibri" panose="020F0502020204030204" pitchFamily="34" charset="0"/>
                <a:cs typeface="Calibri" panose="020F0502020204030204" pitchFamily="34" charset="0"/>
              </a:rPr>
              <a:t>mengacu</a:t>
            </a:r>
            <a:r>
              <a:rPr lang="en-GB" sz="2000" kern="0" dirty="0">
                <a:latin typeface="Calibri" panose="020F0502020204030204" pitchFamily="34" charset="0"/>
                <a:ea typeface="Calibri" panose="020F0502020204030204" pitchFamily="34" charset="0"/>
                <a:cs typeface="Calibri" panose="020F0502020204030204" pitchFamily="34" charset="0"/>
              </a:rPr>
              <a:t> pada PSAK 216 </a:t>
            </a:r>
            <a:r>
              <a:rPr lang="en-GB" sz="2000" kern="0" dirty="0" err="1">
                <a:latin typeface="Calibri" panose="020F0502020204030204" pitchFamily="34" charset="0"/>
                <a:ea typeface="Calibri" panose="020F0502020204030204" pitchFamily="34" charset="0"/>
                <a:cs typeface="Calibri" panose="020F0502020204030204" pitchFamily="34" charset="0"/>
              </a:rPr>
              <a:t>Aset</a:t>
            </a:r>
            <a:r>
              <a:rPr lang="en-GB" sz="2000" kern="0" dirty="0">
                <a:latin typeface="Calibri" panose="020F0502020204030204" pitchFamily="34" charset="0"/>
                <a:ea typeface="Calibri" panose="020F0502020204030204" pitchFamily="34" charset="0"/>
                <a:cs typeface="Calibri" panose="020F0502020204030204" pitchFamily="34" charset="0"/>
              </a:rPr>
              <a:t> </a:t>
            </a:r>
            <a:r>
              <a:rPr lang="en-GB" sz="2000" kern="0" dirty="0" err="1">
                <a:latin typeface="Calibri" panose="020F0502020204030204" pitchFamily="34" charset="0"/>
                <a:ea typeface="Calibri" panose="020F0502020204030204" pitchFamily="34" charset="0"/>
                <a:cs typeface="Calibri" panose="020F0502020204030204" pitchFamily="34" charset="0"/>
              </a:rPr>
              <a:t>Tetap</a:t>
            </a:r>
            <a:r>
              <a:rPr lang="en-GB" sz="2000" kern="0" dirty="0">
                <a:latin typeface="Calibri" panose="020F0502020204030204" pitchFamily="34" charset="0"/>
                <a:ea typeface="Calibri" panose="020F0502020204030204" pitchFamily="34" charset="0"/>
                <a:cs typeface="Calibri" panose="020F0502020204030204" pitchFamily="34" charset="0"/>
              </a:rPr>
              <a:t>.</a:t>
            </a:r>
          </a:p>
          <a:p>
            <a:pPr marL="342900" indent="-342900" algn="just" defTabSz="914400">
              <a:spcBef>
                <a:spcPts val="600"/>
              </a:spcBef>
              <a:buFont typeface="Arial" panose="020B0604020202020204" pitchFamily="34" charset="0"/>
              <a:buChar char="•"/>
            </a:pPr>
            <a:r>
              <a:rPr lang="en-GB" sz="2000" u="sng" kern="0" dirty="0" err="1">
                <a:latin typeface="Calibri" panose="020F0502020204030204" pitchFamily="34" charset="0"/>
                <a:ea typeface="Calibri" panose="020F0502020204030204" pitchFamily="34" charset="0"/>
                <a:cs typeface="Calibri" panose="020F0502020204030204" pitchFamily="34" charset="0"/>
              </a:rPr>
              <a:t>Properti</a:t>
            </a:r>
            <a:r>
              <a:rPr lang="en-GB" sz="2000" u="sng" kern="0" dirty="0">
                <a:latin typeface="Calibri" panose="020F0502020204030204" pitchFamily="34" charset="0"/>
                <a:ea typeface="Calibri" panose="020F0502020204030204" pitchFamily="34" charset="0"/>
                <a:cs typeface="Calibri" panose="020F0502020204030204" pitchFamily="34" charset="0"/>
              </a:rPr>
              <a:t> yang </a:t>
            </a:r>
            <a:r>
              <a:rPr lang="en-GB" sz="2000" u="sng" kern="0" dirty="0" err="1">
                <a:latin typeface="Calibri" panose="020F0502020204030204" pitchFamily="34" charset="0"/>
                <a:ea typeface="Calibri" panose="020F0502020204030204" pitchFamily="34" charset="0"/>
                <a:cs typeface="Calibri" panose="020F0502020204030204" pitchFamily="34" charset="0"/>
              </a:rPr>
              <a:t>digunakan</a:t>
            </a:r>
            <a:r>
              <a:rPr lang="en-GB" sz="2000" u="sng" kern="0" dirty="0">
                <a:latin typeface="Calibri" panose="020F0502020204030204" pitchFamily="34" charset="0"/>
                <a:ea typeface="Calibri" panose="020F0502020204030204" pitchFamily="34" charset="0"/>
                <a:cs typeface="Calibri" panose="020F0502020204030204" pitchFamily="34" charset="0"/>
              </a:rPr>
              <a:t> </a:t>
            </a:r>
            <a:r>
              <a:rPr lang="en-GB" sz="2000" u="sng" kern="0" dirty="0" err="1">
                <a:latin typeface="Calibri" panose="020F0502020204030204" pitchFamily="34" charset="0"/>
                <a:ea typeface="Calibri" panose="020F0502020204030204" pitchFamily="34" charset="0"/>
                <a:cs typeface="Calibri" panose="020F0502020204030204" pitchFamily="34" charset="0"/>
              </a:rPr>
              <a:t>sendiri</a:t>
            </a:r>
            <a:r>
              <a:rPr lang="en-GB" sz="2000" kern="0" dirty="0">
                <a:latin typeface="Calibri" panose="020F0502020204030204" pitchFamily="34" charset="0"/>
                <a:ea typeface="Calibri" panose="020F0502020204030204" pitchFamily="34" charset="0"/>
                <a:cs typeface="Calibri" panose="020F0502020204030204" pitchFamily="34" charset="0"/>
              </a:rPr>
              <a:t> </a:t>
            </a:r>
            <a:r>
              <a:rPr lang="en-GB" sz="2000" kern="0" dirty="0" err="1">
                <a:latin typeface="Calibri" panose="020F0502020204030204" pitchFamily="34" charset="0"/>
                <a:ea typeface="Calibri" panose="020F0502020204030204" pitchFamily="34" charset="0"/>
                <a:cs typeface="Calibri" panose="020F0502020204030204" pitchFamily="34" charset="0"/>
              </a:rPr>
              <a:t>adalah</a:t>
            </a:r>
            <a:r>
              <a:rPr lang="en-GB" sz="2000" kern="0" dirty="0">
                <a:latin typeface="Calibri" panose="020F0502020204030204" pitchFamily="34" charset="0"/>
                <a:ea typeface="Calibri" panose="020F0502020204030204" pitchFamily="34" charset="0"/>
                <a:cs typeface="Calibri" panose="020F0502020204030204" pitchFamily="34" charset="0"/>
              </a:rPr>
              <a:t>:</a:t>
            </a:r>
          </a:p>
          <a:p>
            <a:pPr marL="719138" lvl="1" indent="-366713" algn="just" defTabSz="914400">
              <a:spcBef>
                <a:spcPts val="600"/>
              </a:spcBef>
              <a:buFont typeface="Arial" panose="020B0604020202020204" pitchFamily="34" charset="0"/>
              <a:buChar char="•"/>
            </a:pPr>
            <a:r>
              <a:rPr lang="en-GB" sz="1800" kern="0" dirty="0" err="1">
                <a:latin typeface="Calibri" panose="020F0502020204030204" pitchFamily="34" charset="0"/>
                <a:ea typeface="Calibri" panose="020F0502020204030204" pitchFamily="34" charset="0"/>
                <a:cs typeface="Calibri" panose="020F0502020204030204" pitchFamily="34" charset="0"/>
              </a:rPr>
              <a:t>Properti</a:t>
            </a:r>
            <a:r>
              <a:rPr lang="en-GB" sz="1800" kern="0" dirty="0">
                <a:latin typeface="Calibri" panose="020F0502020204030204" pitchFamily="34" charset="0"/>
                <a:ea typeface="Calibri" panose="020F0502020204030204" pitchFamily="34" charset="0"/>
                <a:cs typeface="Calibri" panose="020F0502020204030204" pitchFamily="34" charset="0"/>
              </a:rPr>
              <a:t> yang </a:t>
            </a:r>
            <a:r>
              <a:rPr lang="en-GB" sz="1800" kern="0" dirty="0" err="1">
                <a:latin typeface="Calibri" panose="020F0502020204030204" pitchFamily="34" charset="0"/>
                <a:ea typeface="Calibri" panose="020F0502020204030204" pitchFamily="34" charset="0"/>
                <a:cs typeface="Calibri" panose="020F0502020204030204" pitchFamily="34" charset="0"/>
              </a:rPr>
              <a:t>dukuasai</a:t>
            </a:r>
            <a:r>
              <a:rPr lang="en-GB" sz="1800" kern="0" dirty="0">
                <a:latin typeface="Calibri" panose="020F0502020204030204" pitchFamily="34" charset="0"/>
                <a:ea typeface="Calibri" panose="020F0502020204030204" pitchFamily="34" charset="0"/>
                <a:cs typeface="Calibri" panose="020F0502020204030204" pitchFamily="34" charset="0"/>
              </a:rPr>
              <a:t> (oleh </a:t>
            </a:r>
            <a:r>
              <a:rPr lang="en-GB" sz="1800" kern="0" dirty="0" err="1">
                <a:latin typeface="Calibri" panose="020F0502020204030204" pitchFamily="34" charset="0"/>
                <a:ea typeface="Calibri" panose="020F0502020204030204" pitchFamily="34" charset="0"/>
                <a:cs typeface="Calibri" panose="020F0502020204030204" pitchFamily="34" charset="0"/>
              </a:rPr>
              <a:t>pemilik</a:t>
            </a:r>
            <a:r>
              <a:rPr lang="en-GB" sz="1800" kern="0" dirty="0">
                <a:latin typeface="Calibri" panose="020F0502020204030204" pitchFamily="34" charset="0"/>
                <a:ea typeface="Calibri" panose="020F0502020204030204" pitchFamily="34" charset="0"/>
                <a:cs typeface="Calibri" panose="020F0502020204030204" pitchFamily="34" charset="0"/>
              </a:rPr>
              <a:t> </a:t>
            </a:r>
            <a:r>
              <a:rPr lang="en-GB" sz="1800" kern="0" dirty="0" err="1">
                <a:latin typeface="Calibri" panose="020F0502020204030204" pitchFamily="34" charset="0"/>
                <a:ea typeface="Calibri" panose="020F0502020204030204" pitchFamily="34" charset="0"/>
                <a:cs typeface="Calibri" panose="020F0502020204030204" pitchFamily="34" charset="0"/>
              </a:rPr>
              <a:t>atau</a:t>
            </a:r>
            <a:r>
              <a:rPr lang="en-GB" sz="1800" kern="0" dirty="0">
                <a:latin typeface="Calibri" panose="020F0502020204030204" pitchFamily="34" charset="0"/>
                <a:ea typeface="Calibri" panose="020F0502020204030204" pitchFamily="34" charset="0"/>
                <a:cs typeface="Calibri" panose="020F0502020204030204" pitchFamily="34" charset="0"/>
              </a:rPr>
              <a:t> lessee </a:t>
            </a:r>
            <a:r>
              <a:rPr lang="en-GB" sz="1800" kern="0" dirty="0" err="1">
                <a:latin typeface="Calibri" panose="020F0502020204030204" pitchFamily="34" charset="0"/>
                <a:ea typeface="Calibri" panose="020F0502020204030204" pitchFamily="34" charset="0"/>
                <a:cs typeface="Calibri" panose="020F0502020204030204" pitchFamily="34" charset="0"/>
              </a:rPr>
              <a:t>melalui</a:t>
            </a:r>
            <a:r>
              <a:rPr lang="en-GB" sz="1800" kern="0" dirty="0">
                <a:latin typeface="Calibri" panose="020F0502020204030204" pitchFamily="34" charset="0"/>
                <a:ea typeface="Calibri" panose="020F0502020204030204" pitchFamily="34" charset="0"/>
                <a:cs typeface="Calibri" panose="020F0502020204030204" pitchFamily="34" charset="0"/>
              </a:rPr>
              <a:t> </a:t>
            </a:r>
            <a:r>
              <a:rPr lang="en-GB" sz="1800" kern="0" dirty="0" err="1">
                <a:latin typeface="Calibri" panose="020F0502020204030204" pitchFamily="34" charset="0"/>
                <a:ea typeface="Calibri" panose="020F0502020204030204" pitchFamily="34" charset="0"/>
                <a:cs typeface="Calibri" panose="020F0502020204030204" pitchFamily="34" charset="0"/>
              </a:rPr>
              <a:t>sewa</a:t>
            </a:r>
            <a:r>
              <a:rPr lang="en-GB" sz="1800" kern="0" dirty="0">
                <a:latin typeface="Calibri" panose="020F0502020204030204" pitchFamily="34" charset="0"/>
                <a:ea typeface="Calibri" panose="020F0502020204030204" pitchFamily="34" charset="0"/>
                <a:cs typeface="Calibri" panose="020F0502020204030204" pitchFamily="34" charset="0"/>
              </a:rPr>
              <a:t> </a:t>
            </a:r>
            <a:r>
              <a:rPr lang="en-GB" sz="1800" kern="0" dirty="0" err="1">
                <a:latin typeface="Calibri" panose="020F0502020204030204" pitchFamily="34" charset="0"/>
                <a:ea typeface="Calibri" panose="020F0502020204030204" pitchFamily="34" charset="0"/>
                <a:cs typeface="Calibri" panose="020F0502020204030204" pitchFamily="34" charset="0"/>
              </a:rPr>
              <a:t>pembiayaan</a:t>
            </a:r>
            <a:r>
              <a:rPr lang="en-GB" sz="1800" kern="0" dirty="0">
                <a:latin typeface="Calibri" panose="020F0502020204030204" pitchFamily="34" charset="0"/>
                <a:ea typeface="Calibri" panose="020F0502020204030204" pitchFamily="34" charset="0"/>
                <a:cs typeface="Calibri" panose="020F0502020204030204" pitchFamily="34" charset="0"/>
              </a:rPr>
              <a:t>) </a:t>
            </a:r>
            <a:r>
              <a:rPr lang="en-GB" sz="1800" kern="0" dirty="0" err="1">
                <a:latin typeface="Calibri" panose="020F0502020204030204" pitchFamily="34" charset="0"/>
                <a:ea typeface="Calibri" panose="020F0502020204030204" pitchFamily="34" charset="0"/>
                <a:cs typeface="Calibri" panose="020F0502020204030204" pitchFamily="34" charset="0"/>
              </a:rPr>
              <a:t>untuk</a:t>
            </a:r>
            <a:r>
              <a:rPr lang="en-GB" sz="1800" kern="0" dirty="0">
                <a:latin typeface="Calibri" panose="020F0502020204030204" pitchFamily="34" charset="0"/>
                <a:ea typeface="Calibri" panose="020F0502020204030204" pitchFamily="34" charset="0"/>
                <a:cs typeface="Calibri" panose="020F0502020204030204" pitchFamily="34" charset="0"/>
              </a:rPr>
              <a:t> </a:t>
            </a:r>
            <a:r>
              <a:rPr lang="en-GB" sz="1800" kern="0" dirty="0" err="1">
                <a:latin typeface="Calibri" panose="020F0502020204030204" pitchFamily="34" charset="0"/>
                <a:ea typeface="Calibri" panose="020F0502020204030204" pitchFamily="34" charset="0"/>
                <a:cs typeface="Calibri" panose="020F0502020204030204" pitchFamily="34" charset="0"/>
              </a:rPr>
              <a:t>digunakan</a:t>
            </a:r>
            <a:r>
              <a:rPr lang="en-GB" sz="1800" kern="0" dirty="0">
                <a:latin typeface="Calibri" panose="020F0502020204030204" pitchFamily="34" charset="0"/>
                <a:ea typeface="Calibri" panose="020F0502020204030204" pitchFamily="34" charset="0"/>
                <a:cs typeface="Calibri" panose="020F0502020204030204" pitchFamily="34" charset="0"/>
              </a:rPr>
              <a:t> </a:t>
            </a:r>
            <a:r>
              <a:rPr lang="en-GB" sz="1800" kern="0" dirty="0" err="1">
                <a:latin typeface="Calibri" panose="020F0502020204030204" pitchFamily="34" charset="0"/>
                <a:ea typeface="Calibri" panose="020F0502020204030204" pitchFamily="34" charset="0"/>
                <a:cs typeface="Calibri" panose="020F0502020204030204" pitchFamily="34" charset="0"/>
              </a:rPr>
              <a:t>dalam</a:t>
            </a:r>
            <a:r>
              <a:rPr lang="en-GB" sz="1800" kern="0" dirty="0">
                <a:latin typeface="Calibri" panose="020F0502020204030204" pitchFamily="34" charset="0"/>
                <a:ea typeface="Calibri" panose="020F0502020204030204" pitchFamily="34" charset="0"/>
                <a:cs typeface="Calibri" panose="020F0502020204030204" pitchFamily="34" charset="0"/>
              </a:rPr>
              <a:t> </a:t>
            </a:r>
            <a:r>
              <a:rPr lang="en-GB" sz="1800" kern="0" dirty="0" err="1">
                <a:latin typeface="Calibri" panose="020F0502020204030204" pitchFamily="34" charset="0"/>
                <a:ea typeface="Calibri" panose="020F0502020204030204" pitchFamily="34" charset="0"/>
                <a:cs typeface="Calibri" panose="020F0502020204030204" pitchFamily="34" charset="0"/>
              </a:rPr>
              <a:t>produksi</a:t>
            </a:r>
            <a:r>
              <a:rPr lang="en-GB" sz="1800" kern="0" dirty="0">
                <a:latin typeface="Calibri" panose="020F0502020204030204" pitchFamily="34" charset="0"/>
                <a:ea typeface="Calibri" panose="020F0502020204030204" pitchFamily="34" charset="0"/>
                <a:cs typeface="Calibri" panose="020F0502020204030204" pitchFamily="34" charset="0"/>
              </a:rPr>
              <a:t> </a:t>
            </a:r>
            <a:r>
              <a:rPr lang="en-GB" sz="1800" kern="0" dirty="0" err="1">
                <a:latin typeface="Calibri" panose="020F0502020204030204" pitchFamily="34" charset="0"/>
                <a:ea typeface="Calibri" panose="020F0502020204030204" pitchFamily="34" charset="0"/>
                <a:cs typeface="Calibri" panose="020F0502020204030204" pitchFamily="34" charset="0"/>
              </a:rPr>
              <a:t>atau</a:t>
            </a:r>
            <a:r>
              <a:rPr lang="en-GB" sz="1800" kern="0" dirty="0">
                <a:latin typeface="Calibri" panose="020F0502020204030204" pitchFamily="34" charset="0"/>
                <a:ea typeface="Calibri" panose="020F0502020204030204" pitchFamily="34" charset="0"/>
                <a:cs typeface="Calibri" panose="020F0502020204030204" pitchFamily="34" charset="0"/>
              </a:rPr>
              <a:t> </a:t>
            </a:r>
            <a:r>
              <a:rPr lang="en-GB" sz="1800" kern="0" dirty="0" err="1">
                <a:latin typeface="Calibri" panose="020F0502020204030204" pitchFamily="34" charset="0"/>
                <a:ea typeface="Calibri" panose="020F0502020204030204" pitchFamily="34" charset="0"/>
                <a:cs typeface="Calibri" panose="020F0502020204030204" pitchFamily="34" charset="0"/>
              </a:rPr>
              <a:t>penyediaan</a:t>
            </a:r>
            <a:r>
              <a:rPr lang="en-GB" sz="1800" kern="0" dirty="0">
                <a:latin typeface="Calibri" panose="020F0502020204030204" pitchFamily="34" charset="0"/>
                <a:ea typeface="Calibri" panose="020F0502020204030204" pitchFamily="34" charset="0"/>
                <a:cs typeface="Calibri" panose="020F0502020204030204" pitchFamily="34" charset="0"/>
              </a:rPr>
              <a:t> </a:t>
            </a:r>
            <a:r>
              <a:rPr lang="en-GB" sz="1800" kern="0" dirty="0" err="1">
                <a:latin typeface="Calibri" panose="020F0502020204030204" pitchFamily="34" charset="0"/>
                <a:ea typeface="Calibri" panose="020F0502020204030204" pitchFamily="34" charset="0"/>
                <a:cs typeface="Calibri" panose="020F0502020204030204" pitchFamily="34" charset="0"/>
              </a:rPr>
              <a:t>barang</a:t>
            </a:r>
            <a:r>
              <a:rPr lang="en-GB" sz="1800" kern="0" dirty="0">
                <a:latin typeface="Calibri" panose="020F0502020204030204" pitchFamily="34" charset="0"/>
                <a:ea typeface="Calibri" panose="020F0502020204030204" pitchFamily="34" charset="0"/>
                <a:cs typeface="Calibri" panose="020F0502020204030204" pitchFamily="34" charset="0"/>
              </a:rPr>
              <a:t> </a:t>
            </a:r>
            <a:r>
              <a:rPr lang="en-GB" sz="1800" kern="0" dirty="0" err="1">
                <a:latin typeface="Calibri" panose="020F0502020204030204" pitchFamily="34" charset="0"/>
                <a:ea typeface="Calibri" panose="020F0502020204030204" pitchFamily="34" charset="0"/>
                <a:cs typeface="Calibri" panose="020F0502020204030204" pitchFamily="34" charset="0"/>
              </a:rPr>
              <a:t>atau</a:t>
            </a:r>
            <a:r>
              <a:rPr lang="en-GB" sz="1800" kern="0" dirty="0">
                <a:latin typeface="Calibri" panose="020F0502020204030204" pitchFamily="34" charset="0"/>
                <a:ea typeface="Calibri" panose="020F0502020204030204" pitchFamily="34" charset="0"/>
                <a:cs typeface="Calibri" panose="020F0502020204030204" pitchFamily="34" charset="0"/>
              </a:rPr>
              <a:t> </a:t>
            </a:r>
            <a:r>
              <a:rPr lang="en-GB" sz="1800" kern="0" dirty="0" err="1">
                <a:latin typeface="Calibri" panose="020F0502020204030204" pitchFamily="34" charset="0"/>
                <a:ea typeface="Calibri" panose="020F0502020204030204" pitchFamily="34" charset="0"/>
                <a:cs typeface="Calibri" panose="020F0502020204030204" pitchFamily="34" charset="0"/>
              </a:rPr>
              <a:t>jasa</a:t>
            </a:r>
            <a:r>
              <a:rPr lang="en-GB" sz="1800" kern="0" dirty="0">
                <a:latin typeface="Calibri" panose="020F0502020204030204" pitchFamily="34" charset="0"/>
                <a:ea typeface="Calibri" panose="020F0502020204030204" pitchFamily="34" charset="0"/>
                <a:cs typeface="Calibri" panose="020F0502020204030204" pitchFamily="34" charset="0"/>
              </a:rPr>
              <a:t> </a:t>
            </a:r>
            <a:r>
              <a:rPr lang="en-GB" sz="1800" kern="0" dirty="0" err="1">
                <a:latin typeface="Calibri" panose="020F0502020204030204" pitchFamily="34" charset="0"/>
                <a:ea typeface="Calibri" panose="020F0502020204030204" pitchFamily="34" charset="0"/>
                <a:cs typeface="Calibri" panose="020F0502020204030204" pitchFamily="34" charset="0"/>
              </a:rPr>
              <a:t>atau</a:t>
            </a:r>
            <a:r>
              <a:rPr lang="en-GB" sz="1800" kern="0" dirty="0">
                <a:latin typeface="Calibri" panose="020F0502020204030204" pitchFamily="34" charset="0"/>
                <a:ea typeface="Calibri" panose="020F0502020204030204" pitchFamily="34" charset="0"/>
                <a:cs typeface="Calibri" panose="020F0502020204030204" pitchFamily="34" charset="0"/>
              </a:rPr>
              <a:t> </a:t>
            </a:r>
            <a:r>
              <a:rPr lang="en-GB" sz="1800" kern="0" dirty="0" err="1">
                <a:latin typeface="Calibri" panose="020F0502020204030204" pitchFamily="34" charset="0"/>
                <a:ea typeface="Calibri" panose="020F0502020204030204" pitchFamily="34" charset="0"/>
                <a:cs typeface="Calibri" panose="020F0502020204030204" pitchFamily="34" charset="0"/>
              </a:rPr>
              <a:t>untuk</a:t>
            </a:r>
            <a:r>
              <a:rPr lang="en-GB" sz="1800" kern="0" dirty="0">
                <a:latin typeface="Calibri" panose="020F0502020204030204" pitchFamily="34" charset="0"/>
                <a:ea typeface="Calibri" panose="020F0502020204030204" pitchFamily="34" charset="0"/>
                <a:cs typeface="Calibri" panose="020F0502020204030204" pitchFamily="34" charset="0"/>
              </a:rPr>
              <a:t> </a:t>
            </a:r>
            <a:r>
              <a:rPr lang="en-GB" sz="1800" kern="0" dirty="0" err="1">
                <a:latin typeface="Calibri" panose="020F0502020204030204" pitchFamily="34" charset="0"/>
                <a:ea typeface="Calibri" panose="020F0502020204030204" pitchFamily="34" charset="0"/>
                <a:cs typeface="Calibri" panose="020F0502020204030204" pitchFamily="34" charset="0"/>
              </a:rPr>
              <a:t>tujuan</a:t>
            </a:r>
            <a:r>
              <a:rPr lang="en-GB" sz="1800" kern="0" dirty="0">
                <a:latin typeface="Calibri" panose="020F0502020204030204" pitchFamily="34" charset="0"/>
                <a:ea typeface="Calibri" panose="020F0502020204030204" pitchFamily="34" charset="0"/>
                <a:cs typeface="Calibri" panose="020F0502020204030204" pitchFamily="34" charset="0"/>
              </a:rPr>
              <a:t> </a:t>
            </a:r>
            <a:r>
              <a:rPr lang="en-GB" sz="1800" kern="0" dirty="0" err="1">
                <a:latin typeface="Calibri" panose="020F0502020204030204" pitchFamily="34" charset="0"/>
                <a:ea typeface="Calibri" panose="020F0502020204030204" pitchFamily="34" charset="0"/>
                <a:cs typeface="Calibri" panose="020F0502020204030204" pitchFamily="34" charset="0"/>
              </a:rPr>
              <a:t>administratif</a:t>
            </a:r>
            <a:r>
              <a:rPr lang="en-GB" sz="1800" kern="0" dirty="0">
                <a:latin typeface="Calibri" panose="020F0502020204030204" pitchFamily="34" charset="0"/>
                <a:ea typeface="Calibri" panose="020F0502020204030204" pitchFamily="34" charset="0"/>
                <a:cs typeface="Calibri" panose="020F0502020204030204" pitchFamily="34" charset="0"/>
              </a:rPr>
              <a:t>. </a:t>
            </a:r>
          </a:p>
          <a:p>
            <a:pPr marL="342900" indent="-342900" algn="just">
              <a:buFont typeface="Arial" panose="020B0604020202020204" pitchFamily="34" charset="0"/>
              <a:buChar char="•"/>
              <a:defRPr/>
            </a:pPr>
            <a:r>
              <a:rPr lang="en-US" sz="2000" dirty="0" err="1">
                <a:latin typeface="Calibri" panose="020F0502020204030204" pitchFamily="34" charset="0"/>
                <a:ea typeface="Calibri" panose="020F0502020204030204" pitchFamily="34" charset="0"/>
                <a:cs typeface="Calibri" panose="020F0502020204030204" pitchFamily="34" charset="0"/>
              </a:rPr>
              <a:t>Untuk</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memenuhi</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kriteria</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properti</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investasi</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properti</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haruslah</a:t>
            </a:r>
            <a:r>
              <a:rPr lang="en-US" sz="2000" dirty="0">
                <a:latin typeface="Calibri" panose="020F0502020204030204" pitchFamily="34" charset="0"/>
                <a:ea typeface="Calibri" panose="020F0502020204030204" pitchFamily="34" charset="0"/>
                <a:cs typeface="Calibri" panose="020F0502020204030204" pitchFamily="34" charset="0"/>
              </a:rPr>
              <a:t> :</a:t>
            </a:r>
          </a:p>
          <a:p>
            <a:pPr marL="719138" lvl="1" indent="-366713" algn="just">
              <a:buFont typeface="Arial" panose="020B0604020202020204" pitchFamily="34" charset="0"/>
              <a:buChar char="•"/>
              <a:tabLst>
                <a:tab pos="719138" algn="l"/>
              </a:tabLst>
              <a:defRPr/>
            </a:pPr>
            <a:r>
              <a:rPr lang="en-US" sz="1800" dirty="0" err="1">
                <a:latin typeface="Calibri" panose="020F0502020204030204" pitchFamily="34" charset="0"/>
                <a:ea typeface="Calibri" panose="020F0502020204030204" pitchFamily="34" charset="0"/>
                <a:cs typeface="Calibri" panose="020F0502020204030204" pitchFamily="34" charset="0"/>
              </a:rPr>
              <a:t>Dikuasai</a:t>
            </a:r>
            <a:r>
              <a:rPr lang="en-US" sz="1800" dirty="0">
                <a:latin typeface="Calibri" panose="020F0502020204030204" pitchFamily="34" charset="0"/>
                <a:ea typeface="Calibri" panose="020F0502020204030204" pitchFamily="34" charset="0"/>
                <a:cs typeface="Calibri" panose="020F0502020204030204" pitchFamily="34" charset="0"/>
              </a:rPr>
              <a:t> oleh </a:t>
            </a:r>
            <a:r>
              <a:rPr lang="en-US" sz="1800" dirty="0" err="1">
                <a:latin typeface="Calibri" panose="020F0502020204030204" pitchFamily="34" charset="0"/>
                <a:ea typeface="Calibri" panose="020F0502020204030204" pitchFamily="34" charset="0"/>
                <a:cs typeface="Calibri" panose="020F0502020204030204" pitchFamily="34" charset="0"/>
              </a:rPr>
              <a:t>pemilik</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atau</a:t>
            </a:r>
            <a:endParaRPr lang="en-US" sz="1800" dirty="0">
              <a:latin typeface="Calibri" panose="020F0502020204030204" pitchFamily="34" charset="0"/>
              <a:ea typeface="Calibri" panose="020F0502020204030204" pitchFamily="34" charset="0"/>
              <a:cs typeface="Calibri" panose="020F0502020204030204" pitchFamily="34" charset="0"/>
            </a:endParaRPr>
          </a:p>
          <a:p>
            <a:pPr marL="719138" lvl="1" indent="-366713" algn="just">
              <a:buFont typeface="Arial" panose="020B0604020202020204" pitchFamily="34" charset="0"/>
              <a:buChar char="•"/>
              <a:tabLst>
                <a:tab pos="719138" algn="l"/>
              </a:tabLst>
              <a:defRPr/>
            </a:pPr>
            <a:r>
              <a:rPr lang="en-US" sz="1800" dirty="0" err="1">
                <a:latin typeface="Calibri" panose="020F0502020204030204" pitchFamily="34" charset="0"/>
                <a:ea typeface="Calibri" panose="020F0502020204030204" pitchFamily="34" charset="0"/>
                <a:cs typeface="Calibri" panose="020F0502020204030204" pitchFamily="34" charset="0"/>
              </a:rPr>
              <a:t>Dikuasai</a:t>
            </a:r>
            <a:r>
              <a:rPr lang="en-US" sz="1800" dirty="0">
                <a:latin typeface="Calibri" panose="020F0502020204030204" pitchFamily="34" charset="0"/>
                <a:ea typeface="Calibri" panose="020F0502020204030204" pitchFamily="34" charset="0"/>
                <a:cs typeface="Calibri" panose="020F0502020204030204" pitchFamily="34" charset="0"/>
              </a:rPr>
              <a:t> oleh </a:t>
            </a:r>
            <a:r>
              <a:rPr lang="en-US" sz="1800" dirty="0" err="1">
                <a:latin typeface="Calibri" panose="020F0502020204030204" pitchFamily="34" charset="0"/>
                <a:ea typeface="Calibri" panose="020F0502020204030204" pitchFamily="34" charset="0"/>
                <a:cs typeface="Calibri" panose="020F0502020204030204" pitchFamily="34" charset="0"/>
              </a:rPr>
              <a:t>entitas</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dalam</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sewa</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pembiayaan</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Font typeface="Arial" panose="020B0604020202020204" pitchFamily="34" charset="0"/>
              <a:buChar char="•"/>
              <a:defRPr/>
            </a:pPr>
            <a:r>
              <a:rPr lang="en-US" sz="2000" dirty="0" err="1">
                <a:latin typeface="Calibri" panose="020F0502020204030204" pitchFamily="34" charset="0"/>
                <a:ea typeface="Calibri" panose="020F0502020204030204" pitchFamily="34" charset="0"/>
                <a:cs typeface="Calibri" panose="020F0502020204030204" pitchFamily="34" charset="0"/>
              </a:rPr>
              <a:t>Implikasinya</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properti</a:t>
            </a:r>
            <a:r>
              <a:rPr lang="en-US" sz="2000" dirty="0">
                <a:latin typeface="Calibri" panose="020F0502020204030204" pitchFamily="34" charset="0"/>
                <a:ea typeface="Calibri" panose="020F0502020204030204" pitchFamily="34" charset="0"/>
                <a:cs typeface="Calibri" panose="020F0502020204030204" pitchFamily="34" charset="0"/>
              </a:rPr>
              <a:t> yang </a:t>
            </a:r>
            <a:r>
              <a:rPr lang="en-US" sz="2000" dirty="0" err="1">
                <a:latin typeface="Calibri" panose="020F0502020204030204" pitchFamily="34" charset="0"/>
                <a:ea typeface="Calibri" panose="020F0502020204030204" pitchFamily="34" charset="0"/>
                <a:cs typeface="Calibri" panose="020F0502020204030204" pitchFamily="34" charset="0"/>
              </a:rPr>
              <a:t>dikuasai</a:t>
            </a:r>
            <a:r>
              <a:rPr lang="en-US" sz="2000" dirty="0">
                <a:latin typeface="Calibri" panose="020F0502020204030204" pitchFamily="34" charset="0"/>
                <a:ea typeface="Calibri" panose="020F0502020204030204" pitchFamily="34" charset="0"/>
                <a:cs typeface="Calibri" panose="020F0502020204030204" pitchFamily="34" charset="0"/>
              </a:rPr>
              <a:t> lessee </a:t>
            </a:r>
            <a:r>
              <a:rPr lang="en-US" sz="2000" dirty="0" err="1">
                <a:latin typeface="Calibri" panose="020F0502020204030204" pitchFamily="34" charset="0"/>
                <a:ea typeface="Calibri" panose="020F0502020204030204" pitchFamily="34" charset="0"/>
                <a:cs typeface="Calibri" panose="020F0502020204030204" pitchFamily="34" charset="0"/>
              </a:rPr>
              <a:t>dalam</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sewa</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operasi</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tidak</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dapat</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diklasifikasikan</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sebagai</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properti</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investasi</a:t>
            </a:r>
            <a:r>
              <a:rPr lang="en-US" sz="2000" dirty="0">
                <a:latin typeface="Calibri" panose="020F0502020204030204" pitchFamily="34" charset="0"/>
                <a:ea typeface="Calibri" panose="020F0502020204030204" pitchFamily="34" charset="0"/>
                <a:cs typeface="Calibri" panose="020F0502020204030204" pitchFamily="34" charset="0"/>
              </a:rPr>
              <a:t>.</a:t>
            </a:r>
          </a:p>
          <a:p>
            <a:pPr marL="342900" indent="-342900" algn="just">
              <a:buFont typeface="Arial" panose="020B0604020202020204" pitchFamily="34" charset="0"/>
              <a:buChar char="•"/>
              <a:defRPr/>
            </a:pPr>
            <a:r>
              <a:rPr lang="en-US" sz="2000" dirty="0" err="1">
                <a:latin typeface="Calibri" panose="020F0502020204030204" pitchFamily="34" charset="0"/>
                <a:ea typeface="Calibri" panose="020F0502020204030204" pitchFamily="34" charset="0"/>
                <a:cs typeface="Calibri" panose="020F0502020204030204" pitchFamily="34" charset="0"/>
              </a:rPr>
              <a:t>Perubahan</a:t>
            </a:r>
            <a:r>
              <a:rPr lang="en-US" sz="2000" dirty="0">
                <a:latin typeface="Calibri" panose="020F0502020204030204" pitchFamily="34" charset="0"/>
                <a:ea typeface="Calibri" panose="020F0502020204030204" pitchFamily="34" charset="0"/>
                <a:cs typeface="Calibri" panose="020F0502020204030204" pitchFamily="34" charset="0"/>
              </a:rPr>
              <a:t> PSAK 240 </a:t>
            </a:r>
            <a:r>
              <a:rPr lang="en-US" sz="2000" u="sng" dirty="0" err="1">
                <a:solidFill>
                  <a:schemeClr val="accent2"/>
                </a:solidFill>
                <a:latin typeface="Calibri" panose="020F0502020204030204" pitchFamily="34" charset="0"/>
                <a:ea typeface="Calibri" panose="020F0502020204030204" pitchFamily="34" charset="0"/>
                <a:cs typeface="Calibri" panose="020F0502020204030204" pitchFamily="34" charset="0"/>
              </a:rPr>
              <a:t>membolehkan</a:t>
            </a:r>
            <a:r>
              <a:rPr lang="en-US" sz="200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properti</a:t>
            </a:r>
            <a:r>
              <a:rPr lang="en-US" sz="2000" dirty="0">
                <a:latin typeface="Calibri" panose="020F0502020204030204" pitchFamily="34" charset="0"/>
                <a:ea typeface="Calibri" panose="020F0502020204030204" pitchFamily="34" charset="0"/>
                <a:cs typeface="Calibri" panose="020F0502020204030204" pitchFamily="34" charset="0"/>
              </a:rPr>
              <a:t> yang </a:t>
            </a:r>
            <a:r>
              <a:rPr lang="en-US" sz="2000" dirty="0" err="1">
                <a:latin typeface="Calibri" panose="020F0502020204030204" pitchFamily="34" charset="0"/>
                <a:ea typeface="Calibri" panose="020F0502020204030204" pitchFamily="34" charset="0"/>
                <a:cs typeface="Calibri" panose="020F0502020204030204" pitchFamily="34" charset="0"/>
              </a:rPr>
              <a:t>dikuasai</a:t>
            </a:r>
            <a:r>
              <a:rPr lang="en-US" sz="2000" dirty="0">
                <a:latin typeface="Calibri" panose="020F0502020204030204" pitchFamily="34" charset="0"/>
                <a:ea typeface="Calibri" panose="020F0502020204030204" pitchFamily="34" charset="0"/>
                <a:cs typeface="Calibri" panose="020F0502020204030204" pitchFamily="34" charset="0"/>
              </a:rPr>
              <a:t> lessee </a:t>
            </a:r>
            <a:r>
              <a:rPr lang="en-US" sz="2000" dirty="0" err="1">
                <a:latin typeface="Calibri" panose="020F0502020204030204" pitchFamily="34" charset="0"/>
                <a:ea typeface="Calibri" panose="020F0502020204030204" pitchFamily="34" charset="0"/>
                <a:cs typeface="Calibri" panose="020F0502020204030204" pitchFamily="34" charset="0"/>
              </a:rPr>
              <a:t>dalam</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sewa</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operasi</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sebagai</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properti</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investasi</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jika</a:t>
            </a:r>
            <a:r>
              <a:rPr lang="en-US" sz="2000" dirty="0">
                <a:latin typeface="Calibri" panose="020F0502020204030204" pitchFamily="34" charset="0"/>
                <a:ea typeface="Calibri" panose="020F0502020204030204" pitchFamily="34" charset="0"/>
                <a:cs typeface="Calibri" panose="020F0502020204030204" pitchFamily="34" charset="0"/>
              </a:rPr>
              <a:t> dan </a:t>
            </a:r>
            <a:r>
              <a:rPr lang="en-US" sz="2000" dirty="0" err="1">
                <a:latin typeface="Calibri" panose="020F0502020204030204" pitchFamily="34" charset="0"/>
                <a:ea typeface="Calibri" panose="020F0502020204030204" pitchFamily="34" charset="0"/>
                <a:cs typeface="Calibri" panose="020F0502020204030204" pitchFamily="34" charset="0"/>
              </a:rPr>
              <a:t>hanya</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jika</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u="sng" dirty="0" err="1">
                <a:solidFill>
                  <a:schemeClr val="accent2"/>
                </a:solidFill>
                <a:latin typeface="Calibri" panose="020F0502020204030204" pitchFamily="34" charset="0"/>
                <a:ea typeface="Calibri" panose="020F0502020204030204" pitchFamily="34" charset="0"/>
                <a:cs typeface="Calibri" panose="020F0502020204030204" pitchFamily="34" charset="0"/>
              </a:rPr>
              <a:t>memenuhi</a:t>
            </a:r>
            <a:r>
              <a:rPr lang="en-US" sz="2000" u="sng"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sz="2000" u="sng" dirty="0" err="1">
                <a:solidFill>
                  <a:schemeClr val="accent2"/>
                </a:solidFill>
                <a:latin typeface="Calibri" panose="020F0502020204030204" pitchFamily="34" charset="0"/>
                <a:ea typeface="Calibri" panose="020F0502020204030204" pitchFamily="34" charset="0"/>
                <a:cs typeface="Calibri" panose="020F0502020204030204" pitchFamily="34" charset="0"/>
              </a:rPr>
              <a:t>definisi</a:t>
            </a:r>
            <a:r>
              <a:rPr lang="en-US" sz="2000" u="sng"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sz="2000" u="sng" dirty="0" err="1">
                <a:solidFill>
                  <a:schemeClr val="accent2"/>
                </a:solidFill>
                <a:latin typeface="Calibri" panose="020F0502020204030204" pitchFamily="34" charset="0"/>
                <a:ea typeface="Calibri" panose="020F0502020204030204" pitchFamily="34" charset="0"/>
                <a:cs typeface="Calibri" panose="020F0502020204030204" pitchFamily="34" charset="0"/>
              </a:rPr>
              <a:t>properti</a:t>
            </a:r>
            <a:r>
              <a:rPr lang="en-US" sz="2000" u="sng"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sz="2000" u="sng" dirty="0" err="1">
                <a:solidFill>
                  <a:schemeClr val="accent2"/>
                </a:solidFill>
                <a:latin typeface="Calibri" panose="020F0502020204030204" pitchFamily="34" charset="0"/>
                <a:ea typeface="Calibri" panose="020F0502020204030204" pitchFamily="34" charset="0"/>
                <a:cs typeface="Calibri" panose="020F0502020204030204" pitchFamily="34" charset="0"/>
              </a:rPr>
              <a:t>investasi</a:t>
            </a:r>
            <a:r>
              <a:rPr lang="en-US" sz="200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sz="2000" dirty="0">
                <a:latin typeface="Calibri" panose="020F0502020204030204" pitchFamily="34" charset="0"/>
                <a:ea typeface="Calibri" panose="020F0502020204030204" pitchFamily="34" charset="0"/>
                <a:cs typeface="Calibri" panose="020F0502020204030204" pitchFamily="34" charset="0"/>
              </a:rPr>
              <a:t>dan lessee </a:t>
            </a:r>
            <a:r>
              <a:rPr lang="en-US" sz="2000" dirty="0" err="1">
                <a:latin typeface="Calibri" panose="020F0502020204030204" pitchFamily="34" charset="0"/>
                <a:ea typeface="Calibri" panose="020F0502020204030204" pitchFamily="34" charset="0"/>
                <a:cs typeface="Calibri" panose="020F0502020204030204" pitchFamily="34" charset="0"/>
              </a:rPr>
              <a:t>menggunakan</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u="sng" dirty="0">
                <a:solidFill>
                  <a:schemeClr val="accent2"/>
                </a:solidFill>
                <a:latin typeface="Calibri" panose="020F0502020204030204" pitchFamily="34" charset="0"/>
                <a:ea typeface="Calibri" panose="020F0502020204030204" pitchFamily="34" charset="0"/>
                <a:cs typeface="Calibri" panose="020F0502020204030204" pitchFamily="34" charset="0"/>
              </a:rPr>
              <a:t>model </a:t>
            </a:r>
            <a:r>
              <a:rPr lang="en-US" sz="2000" u="sng" dirty="0" err="1">
                <a:solidFill>
                  <a:schemeClr val="accent2"/>
                </a:solidFill>
                <a:latin typeface="Calibri" panose="020F0502020204030204" pitchFamily="34" charset="0"/>
                <a:ea typeface="Calibri" panose="020F0502020204030204" pitchFamily="34" charset="0"/>
                <a:cs typeface="Calibri" panose="020F0502020204030204" pitchFamily="34" charset="0"/>
              </a:rPr>
              <a:t>revaluasi</a:t>
            </a:r>
            <a:r>
              <a:rPr lang="en-US" sz="2000" u="sng"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untuk</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u="sng" dirty="0" err="1">
                <a:solidFill>
                  <a:schemeClr val="accent2"/>
                </a:solidFill>
                <a:latin typeface="Calibri" panose="020F0502020204030204" pitchFamily="34" charset="0"/>
                <a:ea typeface="Calibri" panose="020F0502020204030204" pitchFamily="34" charset="0"/>
                <a:cs typeface="Calibri" panose="020F0502020204030204" pitchFamily="34" charset="0"/>
              </a:rPr>
              <a:t>semua</a:t>
            </a:r>
            <a:r>
              <a:rPr lang="en-US" sz="200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properti</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investasinya</a:t>
            </a:r>
            <a:r>
              <a:rPr lang="en-US" sz="2000" dirty="0">
                <a:latin typeface="Calibri" panose="020F0502020204030204" pitchFamily="34" charset="0"/>
                <a:ea typeface="Calibri" panose="020F0502020204030204" pitchFamily="34" charset="0"/>
                <a:cs typeface="Calibri" panose="020F0502020204030204" pitchFamily="34" charset="0"/>
              </a:rPr>
              <a:t>.</a:t>
            </a:r>
          </a:p>
          <a:p>
            <a:pPr marL="342900" lvl="1" indent="-342900" algn="just" defTabSz="914400">
              <a:spcBef>
                <a:spcPts val="600"/>
              </a:spcBef>
              <a:buFont typeface="Arial" panose="020B0604020202020204" pitchFamily="34" charset="0"/>
              <a:buChar char="•"/>
            </a:pPr>
            <a:endParaRPr lang="en-GB" sz="2000" kern="0" dirty="0">
              <a:latin typeface="+mj-lt"/>
            </a:endParaRPr>
          </a:p>
        </p:txBody>
      </p:sp>
      <p:sp>
        <p:nvSpPr>
          <p:cNvPr id="5" name="AutoShape 6">
            <a:extLst>
              <a:ext uri="{FF2B5EF4-FFF2-40B4-BE49-F238E27FC236}">
                <a16:creationId xmlns:a16="http://schemas.microsoft.com/office/drawing/2014/main" id="{BC275EA2-DE34-4E33-82AF-6152436B5B4A}"/>
              </a:ext>
            </a:extLst>
          </p:cNvPr>
          <p:cNvSpPr>
            <a:spLocks noChangeArrowheads="1"/>
          </p:cNvSpPr>
          <p:nvPr/>
        </p:nvSpPr>
        <p:spPr bwMode="auto">
          <a:xfrm>
            <a:off x="10058400" y="2438400"/>
            <a:ext cx="2057400" cy="609600"/>
          </a:xfrm>
          <a:prstGeom prst="roundRect">
            <a:avLst>
              <a:gd name="adj" fmla="val 50000"/>
            </a:avLst>
          </a:prstGeom>
          <a:gradFill rotWithShape="0">
            <a:gsLst>
              <a:gs pos="0">
                <a:srgbClr val="00FFFF"/>
              </a:gs>
              <a:gs pos="50000">
                <a:srgbClr val="FFFFFF"/>
              </a:gs>
              <a:gs pos="100000">
                <a:srgbClr val="00FFFF"/>
              </a:gs>
            </a:gsLst>
            <a:lin ang="2700000" scaled="1"/>
          </a:gradFill>
          <a:ln w="9525">
            <a:solidFill>
              <a:srgbClr val="66FF33"/>
            </a:solidFill>
            <a:round/>
            <a:headEnd/>
            <a:tailEnd/>
          </a:ln>
          <a:effectLst>
            <a:outerShdw dist="89803" dir="2700000" algn="ctr" rotWithShape="0">
              <a:srgbClr val="808080"/>
            </a:outerShdw>
          </a:effectLst>
        </p:spPr>
        <p:txBody>
          <a:bodyPr anchor="ctr"/>
          <a:lstStyle/>
          <a:p>
            <a:pPr algn="ctr">
              <a:defRPr/>
            </a:pPr>
            <a:r>
              <a:rPr lang="en-US" sz="1800" b="1" dirty="0">
                <a:solidFill>
                  <a:srgbClr val="FF3300"/>
                </a:solidFill>
                <a:latin typeface="Calibri" panose="020F0502020204030204" pitchFamily="34" charset="0"/>
                <a:ea typeface="Calibri" panose="020F0502020204030204" pitchFamily="34" charset="0"/>
                <a:cs typeface="Calibri" panose="020F0502020204030204" pitchFamily="34" charset="0"/>
              </a:rPr>
              <a:t>Mode of Usage</a:t>
            </a:r>
          </a:p>
        </p:txBody>
      </p:sp>
      <p:sp>
        <p:nvSpPr>
          <p:cNvPr id="6" name="AutoShape 7">
            <a:extLst>
              <a:ext uri="{FF2B5EF4-FFF2-40B4-BE49-F238E27FC236}">
                <a16:creationId xmlns:a16="http://schemas.microsoft.com/office/drawing/2014/main" id="{8DF946CD-30AF-445D-B63E-6B438277F471}"/>
              </a:ext>
            </a:extLst>
          </p:cNvPr>
          <p:cNvSpPr>
            <a:spLocks noChangeArrowheads="1"/>
          </p:cNvSpPr>
          <p:nvPr/>
        </p:nvSpPr>
        <p:spPr bwMode="auto">
          <a:xfrm>
            <a:off x="10058400" y="4267200"/>
            <a:ext cx="2057400" cy="609600"/>
          </a:xfrm>
          <a:prstGeom prst="roundRect">
            <a:avLst>
              <a:gd name="adj" fmla="val 50000"/>
            </a:avLst>
          </a:prstGeom>
          <a:gradFill rotWithShape="0">
            <a:gsLst>
              <a:gs pos="0">
                <a:srgbClr val="FF99FF"/>
              </a:gs>
              <a:gs pos="50000">
                <a:srgbClr val="FFFFFF"/>
              </a:gs>
              <a:gs pos="100000">
                <a:srgbClr val="FF99FF"/>
              </a:gs>
            </a:gsLst>
            <a:lin ang="2700000" scaled="1"/>
          </a:gradFill>
          <a:ln w="9525">
            <a:solidFill>
              <a:srgbClr val="FFFF00"/>
            </a:solidFill>
            <a:round/>
            <a:headEnd/>
            <a:tailEnd/>
          </a:ln>
          <a:effectLst>
            <a:outerShdw dist="89803" dir="2700000" algn="ctr" rotWithShape="0">
              <a:srgbClr val="808080"/>
            </a:outerShdw>
          </a:effectLst>
        </p:spPr>
        <p:txBody>
          <a:bodyPr anchor="ctr"/>
          <a:lstStyle/>
          <a:p>
            <a:pPr algn="ctr">
              <a:buFontTx/>
              <a:buNone/>
              <a:defRPr/>
            </a:pPr>
            <a:r>
              <a:rPr lang="en-US" sz="1800" b="1" dirty="0">
                <a:solidFill>
                  <a:srgbClr val="FF0000"/>
                </a:solidFill>
                <a:latin typeface="Calibri" panose="020F0502020204030204" pitchFamily="34" charset="0"/>
                <a:ea typeface="Calibri" panose="020F0502020204030204" pitchFamily="34" charset="0"/>
                <a:cs typeface="Calibri" panose="020F0502020204030204" pitchFamily="34" charset="0"/>
              </a:rPr>
              <a:t>Mode of Ownership</a:t>
            </a:r>
          </a:p>
        </p:txBody>
      </p:sp>
    </p:spTree>
    <p:extLst>
      <p:ext uri="{BB962C8B-B14F-4D97-AF65-F5344CB8AC3E}">
        <p14:creationId xmlns:p14="http://schemas.microsoft.com/office/powerpoint/2010/main" val="26969266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Title 6"/>
          <p:cNvSpPr>
            <a:spLocks noGrp="1"/>
          </p:cNvSpPr>
          <p:nvPr>
            <p:ph type="title"/>
          </p:nvPr>
        </p:nvSpPr>
        <p:spPr>
          <a:xfrm>
            <a:off x="1447800" y="463296"/>
            <a:ext cx="7949000" cy="780400"/>
          </a:xfrm>
        </p:spPr>
        <p:txBody>
          <a:bodyPr wrap="square" anchor="ctr">
            <a:noAutofit/>
          </a:bodyPr>
          <a:lstStyle/>
          <a:p>
            <a:pPr>
              <a:lnSpc>
                <a:spcPct val="90000"/>
              </a:lnSpc>
            </a:pPr>
            <a:r>
              <a:rPr lang="en-GB" sz="3600" b="1" dirty="0">
                <a:latin typeface="Fjalla One" panose="02000506040000020004" pitchFamily="2" charset="0"/>
              </a:rPr>
              <a:t>Ruang </a:t>
            </a:r>
            <a:r>
              <a:rPr lang="en-GB" sz="3600" b="1" dirty="0" err="1">
                <a:latin typeface="Fjalla One" panose="02000506040000020004" pitchFamily="2" charset="0"/>
              </a:rPr>
              <a:t>Lingkup</a:t>
            </a:r>
            <a:r>
              <a:rPr lang="en-GB" sz="3600" b="1" dirty="0">
                <a:latin typeface="Fjalla One" panose="02000506040000020004" pitchFamily="2" charset="0"/>
              </a:rPr>
              <a:t> </a:t>
            </a:r>
            <a:r>
              <a:rPr lang="en-GB" sz="3600" b="1" dirty="0" err="1">
                <a:latin typeface="Fjalla One" panose="02000506040000020004" pitchFamily="2" charset="0"/>
              </a:rPr>
              <a:t>Properti</a:t>
            </a:r>
            <a:r>
              <a:rPr lang="en-GB" sz="3600" b="1" dirty="0">
                <a:latin typeface="Fjalla One" panose="02000506040000020004" pitchFamily="2" charset="0"/>
              </a:rPr>
              <a:t> </a:t>
            </a:r>
            <a:r>
              <a:rPr lang="en-GB" sz="3600" b="1" dirty="0" err="1">
                <a:latin typeface="Fjalla One" panose="02000506040000020004" pitchFamily="2" charset="0"/>
              </a:rPr>
              <a:t>Investasi</a:t>
            </a:r>
            <a:r>
              <a:rPr lang="en-GB" sz="3600" b="1" dirty="0">
                <a:latin typeface="Fjalla One" panose="02000506040000020004" pitchFamily="2" charset="0"/>
              </a:rPr>
              <a:t> ISAK 31</a:t>
            </a:r>
          </a:p>
        </p:txBody>
      </p:sp>
      <p:sp>
        <p:nvSpPr>
          <p:cNvPr id="14339" name="Content Placeholder 7"/>
          <p:cNvSpPr>
            <a:spLocks noGrp="1"/>
          </p:cNvSpPr>
          <p:nvPr>
            <p:ph sz="quarter" idx="10"/>
          </p:nvPr>
        </p:nvSpPr>
        <p:spPr>
          <a:xfrm>
            <a:off x="724207" y="2133600"/>
            <a:ext cx="5213465" cy="4262500"/>
          </a:xfrm>
        </p:spPr>
        <p:txBody>
          <a:bodyPr>
            <a:normAutofit/>
          </a:bodyPr>
          <a:lstStyle/>
          <a:p>
            <a:pPr>
              <a:spcBef>
                <a:spcPts val="1800"/>
              </a:spcBef>
            </a:pPr>
            <a:r>
              <a:rPr lang="en-US" dirty="0" err="1"/>
              <a:t>Bangunan</a:t>
            </a:r>
            <a:r>
              <a:rPr lang="en-US" dirty="0"/>
              <a:t> </a:t>
            </a:r>
            <a:r>
              <a:rPr lang="en-US" dirty="0" err="1"/>
              <a:t>sebagaimana</a:t>
            </a:r>
            <a:r>
              <a:rPr lang="en-US" dirty="0"/>
              <a:t> </a:t>
            </a:r>
            <a:r>
              <a:rPr lang="en-US" dirty="0" err="1"/>
              <a:t>dimaksud</a:t>
            </a:r>
            <a:r>
              <a:rPr lang="en-US" dirty="0"/>
              <a:t> </a:t>
            </a:r>
            <a:r>
              <a:rPr lang="en-US" dirty="0" err="1"/>
              <a:t>dalam</a:t>
            </a:r>
            <a:r>
              <a:rPr lang="en-US" dirty="0"/>
              <a:t> </a:t>
            </a:r>
            <a:r>
              <a:rPr lang="en-US" dirty="0" err="1"/>
              <a:t>definisi</a:t>
            </a:r>
            <a:r>
              <a:rPr lang="en-US" dirty="0"/>
              <a:t> </a:t>
            </a:r>
            <a:r>
              <a:rPr lang="en-US" dirty="0" err="1"/>
              <a:t>properti</a:t>
            </a:r>
            <a:r>
              <a:rPr lang="en-US" dirty="0"/>
              <a:t> </a:t>
            </a:r>
            <a:r>
              <a:rPr lang="en-US" dirty="0" err="1"/>
              <a:t>investasi</a:t>
            </a:r>
            <a:r>
              <a:rPr lang="en-US" dirty="0"/>
              <a:t> </a:t>
            </a:r>
            <a:r>
              <a:rPr lang="en-US" dirty="0" err="1"/>
              <a:t>mengacu</a:t>
            </a:r>
            <a:r>
              <a:rPr lang="en-US" dirty="0"/>
              <a:t> pada </a:t>
            </a:r>
            <a:r>
              <a:rPr lang="en-US" dirty="0" err="1"/>
              <a:t>struktur</a:t>
            </a:r>
            <a:r>
              <a:rPr lang="en-US" dirty="0"/>
              <a:t> yang </a:t>
            </a:r>
            <a:r>
              <a:rPr lang="en-US" dirty="0" err="1"/>
              <a:t>memiliki</a:t>
            </a:r>
            <a:r>
              <a:rPr lang="en-US" dirty="0"/>
              <a:t> </a:t>
            </a:r>
            <a:r>
              <a:rPr lang="en-US" b="1" dirty="0" err="1"/>
              <a:t>karakteristik</a:t>
            </a:r>
            <a:r>
              <a:rPr lang="en-US" b="1" dirty="0"/>
              <a:t> </a:t>
            </a:r>
            <a:r>
              <a:rPr lang="en-US" b="1" dirty="0" err="1"/>
              <a:t>fisik</a:t>
            </a:r>
            <a:r>
              <a:rPr lang="en-US" b="1" dirty="0"/>
              <a:t> </a:t>
            </a:r>
            <a:r>
              <a:rPr lang="en-US" dirty="0"/>
              <a:t>yang </a:t>
            </a:r>
            <a:r>
              <a:rPr lang="en-US" dirty="0" err="1"/>
              <a:t>umumnya</a:t>
            </a:r>
            <a:r>
              <a:rPr lang="en-US" dirty="0"/>
              <a:t> </a:t>
            </a:r>
            <a:r>
              <a:rPr lang="en-US" dirty="0" err="1"/>
              <a:t>diasosiasikan</a:t>
            </a:r>
            <a:r>
              <a:rPr lang="en-US" dirty="0"/>
              <a:t> </a:t>
            </a:r>
            <a:r>
              <a:rPr lang="en-US" dirty="0" err="1"/>
              <a:t>dengan</a:t>
            </a:r>
            <a:r>
              <a:rPr lang="en-US" dirty="0"/>
              <a:t> </a:t>
            </a:r>
            <a:r>
              <a:rPr lang="en-US" dirty="0" err="1"/>
              <a:t>suatu</a:t>
            </a:r>
            <a:r>
              <a:rPr lang="en-US" dirty="0"/>
              <a:t> </a:t>
            </a:r>
            <a:r>
              <a:rPr lang="en-US" b="1" dirty="0" err="1"/>
              <a:t>bangunan</a:t>
            </a:r>
            <a:r>
              <a:rPr lang="en-US" dirty="0"/>
              <a:t>. </a:t>
            </a:r>
          </a:p>
          <a:p>
            <a:pPr>
              <a:spcBef>
                <a:spcPts val="1800"/>
              </a:spcBef>
            </a:pPr>
            <a:r>
              <a:rPr lang="en-US" b="1" dirty="0" err="1"/>
              <a:t>Karakteristik</a:t>
            </a:r>
            <a:r>
              <a:rPr lang="en-US" b="1" dirty="0"/>
              <a:t> </a:t>
            </a:r>
            <a:r>
              <a:rPr lang="en-US" b="1" dirty="0" err="1"/>
              <a:t>fisik</a:t>
            </a:r>
            <a:r>
              <a:rPr lang="en-US" b="1" dirty="0"/>
              <a:t> </a:t>
            </a:r>
            <a:r>
              <a:rPr lang="en-US" b="1" dirty="0" err="1"/>
              <a:t>dari</a:t>
            </a:r>
            <a:r>
              <a:rPr lang="en-US" b="1" dirty="0"/>
              <a:t> </a:t>
            </a:r>
            <a:r>
              <a:rPr lang="en-US" b="1" dirty="0" err="1"/>
              <a:t>suatu</a:t>
            </a:r>
            <a:r>
              <a:rPr lang="en-US" b="1" dirty="0"/>
              <a:t> </a:t>
            </a:r>
            <a:r>
              <a:rPr lang="en-US" b="1" dirty="0" err="1"/>
              <a:t>bangunan</a:t>
            </a:r>
            <a:r>
              <a:rPr lang="en-US" b="1" dirty="0"/>
              <a:t> </a:t>
            </a:r>
            <a:r>
              <a:rPr lang="en-US" dirty="0" err="1"/>
              <a:t>mengacu</a:t>
            </a:r>
            <a:r>
              <a:rPr lang="en-US" dirty="0"/>
              <a:t> pada </a:t>
            </a:r>
            <a:r>
              <a:rPr lang="en-US" dirty="0" err="1"/>
              <a:t>adanya</a:t>
            </a:r>
            <a:r>
              <a:rPr lang="en-US" dirty="0"/>
              <a:t> </a:t>
            </a:r>
            <a:r>
              <a:rPr lang="en-US" b="1" dirty="0" err="1"/>
              <a:t>dinding</a:t>
            </a:r>
            <a:r>
              <a:rPr lang="en-US" b="1" dirty="0"/>
              <a:t>, </a:t>
            </a:r>
            <a:r>
              <a:rPr lang="en-US" b="1" dirty="0" err="1"/>
              <a:t>lantai</a:t>
            </a:r>
            <a:r>
              <a:rPr lang="en-US" b="1" dirty="0"/>
              <a:t>, dan atap </a:t>
            </a:r>
            <a:r>
              <a:rPr lang="en-US" dirty="0"/>
              <a:t>yang </a:t>
            </a:r>
            <a:r>
              <a:rPr lang="en-US" dirty="0" err="1"/>
              <a:t>melekat</a:t>
            </a:r>
            <a:r>
              <a:rPr lang="en-US" dirty="0"/>
              <a:t> pada </a:t>
            </a:r>
            <a:r>
              <a:rPr lang="en-US" dirty="0" err="1"/>
              <a:t>aset</a:t>
            </a:r>
            <a:r>
              <a:rPr lang="en-US" dirty="0"/>
              <a:t> yang </a:t>
            </a:r>
            <a:r>
              <a:rPr lang="en-US" dirty="0" err="1"/>
              <a:t>dimaksud</a:t>
            </a:r>
            <a:r>
              <a:rPr lang="en-US" dirty="0"/>
              <a:t>. </a:t>
            </a:r>
          </a:p>
        </p:txBody>
      </p:sp>
      <p:pic>
        <p:nvPicPr>
          <p:cNvPr id="5" name="Picture 2" descr="C:\Documents and Settings\Nelson Lam\Application Data\Microsoft\Media Catalog\Downloaded Clips\cl99\j0382585.jpg"/>
          <p:cNvPicPr>
            <a:picLocks noChangeAspect="1" noChangeArrowheads="1"/>
          </p:cNvPicPr>
          <p:nvPr/>
        </p:nvPicPr>
        <p:blipFill>
          <a:blip r:embed="rId2" cstate="print"/>
          <a:stretch>
            <a:fillRect/>
          </a:stretch>
        </p:blipFill>
        <p:spPr bwMode="auto">
          <a:xfrm>
            <a:off x="6317776" y="1522119"/>
            <a:ext cx="4858583" cy="4858583"/>
          </a:xfrm>
          <a:prstGeom prst="rect">
            <a:avLst/>
          </a:prstGeom>
          <a:noFill/>
          <a:ln w="9525">
            <a:noFill/>
            <a:miter lim="800000"/>
            <a:headEnd/>
            <a:tailEnd/>
          </a:ln>
        </p:spPr>
      </p:pic>
      <p:sp>
        <p:nvSpPr>
          <p:cNvPr id="8" name="Slide Number Placeholder 7" hidden="1"/>
          <p:cNvSpPr>
            <a:spLocks noGrp="1"/>
          </p:cNvSpPr>
          <p:nvPr>
            <p:ph type="sldNum" sz="quarter" idx="4294967295"/>
          </p:nvPr>
        </p:nvSpPr>
        <p:spPr>
          <a:xfrm>
            <a:off x="11506200" y="6438900"/>
            <a:ext cx="685800" cy="419100"/>
          </a:xfrm>
        </p:spPr>
        <p:txBody>
          <a:bodyPr/>
          <a:lstStyle/>
          <a:p>
            <a:pPr>
              <a:spcAft>
                <a:spcPts val="600"/>
              </a:spcAft>
              <a:defRPr/>
            </a:pPr>
            <a:fld id="{837C2901-D43A-4637-8F1B-D3356640B219}" type="slidenum">
              <a:rPr lang="en-US" smtClean="0"/>
              <a:pPr>
                <a:spcAft>
                  <a:spcPts val="600"/>
                </a:spcAft>
                <a:defRPr/>
              </a:pPr>
              <a:t>54</a:t>
            </a:fld>
            <a:endParaRPr lang="en-US"/>
          </a:p>
        </p:txBody>
      </p:sp>
    </p:spTree>
    <p:extLst>
      <p:ext uri="{BB962C8B-B14F-4D97-AF65-F5344CB8AC3E}">
        <p14:creationId xmlns:p14="http://schemas.microsoft.com/office/powerpoint/2010/main" val="1658305353"/>
      </p:ext>
    </p:extLst>
  </p:cSld>
  <p:clrMapOvr>
    <a:masterClrMapping/>
  </p:clrMapOvr>
  <p:transition spd="slow">
    <p:strips dir="rd"/>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402" y="430025"/>
            <a:ext cx="9564757" cy="1325563"/>
          </a:xfrm>
        </p:spPr>
        <p:txBody>
          <a:bodyPr/>
          <a:lstStyle/>
          <a:p>
            <a:r>
              <a:rPr lang="id-ID" sz="3600" b="1" dirty="0">
                <a:latin typeface="Fjalla One" panose="02000506040000020004" pitchFamily="2" charset="0"/>
              </a:rPr>
              <a:t>Klasifikasi sebagai Properti Investasi</a:t>
            </a:r>
          </a:p>
        </p:txBody>
      </p:sp>
      <p:sp>
        <p:nvSpPr>
          <p:cNvPr id="4" name="Slide Number Placeholder 3"/>
          <p:cNvSpPr>
            <a:spLocks noGrp="1"/>
          </p:cNvSpPr>
          <p:nvPr>
            <p:ph type="sldNum" sz="quarter" idx="4294967295"/>
          </p:nvPr>
        </p:nvSpPr>
        <p:spPr>
          <a:xfrm>
            <a:off x="11506200" y="6438900"/>
            <a:ext cx="685800" cy="419100"/>
          </a:xfrm>
        </p:spPr>
        <p:txBody>
          <a:bodyPr/>
          <a:lstStyle/>
          <a:p>
            <a:fld id="{9842F93E-C71B-4C37-9164-F0488A1DAA02}" type="slidenum">
              <a:rPr lang="es-ES" smtClean="0"/>
              <a:pPr/>
              <a:t>55</a:t>
            </a:fld>
            <a:endParaRPr lang="es-ES"/>
          </a:p>
        </p:txBody>
      </p:sp>
      <p:sp>
        <p:nvSpPr>
          <p:cNvPr id="5" name="Rectangle 4"/>
          <p:cNvSpPr txBox="1">
            <a:spLocks noChangeArrowheads="1"/>
          </p:cNvSpPr>
          <p:nvPr/>
        </p:nvSpPr>
        <p:spPr bwMode="auto">
          <a:xfrm>
            <a:off x="1905000" y="1981200"/>
            <a:ext cx="9448800" cy="798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30000"/>
              </a:spcBef>
              <a:buNone/>
            </a:pPr>
            <a:r>
              <a:rPr lang="en-US" sz="2400" b="1" dirty="0" err="1">
                <a:latin typeface="Calibri" panose="020F0502020204030204" pitchFamily="34" charset="0"/>
                <a:ea typeface="Calibri" panose="020F0502020204030204" pitchFamily="34" charset="0"/>
                <a:cs typeface="Calibri" panose="020F0502020204030204" pitchFamily="34" charset="0"/>
              </a:rPr>
              <a:t>Properti</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sebagian</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digunakan</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untuk</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properti</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investasi</a:t>
            </a:r>
            <a:r>
              <a:rPr lang="en-US" sz="2400" b="1" dirty="0">
                <a:latin typeface="Calibri" panose="020F0502020204030204" pitchFamily="34" charset="0"/>
                <a:ea typeface="Calibri" panose="020F0502020204030204" pitchFamily="34" charset="0"/>
                <a:cs typeface="Calibri" panose="020F0502020204030204" pitchFamily="34" charset="0"/>
              </a:rPr>
              <a:t> dan </a:t>
            </a:r>
            <a:r>
              <a:rPr lang="en-US" sz="2400" b="1" dirty="0" err="1">
                <a:latin typeface="Calibri" panose="020F0502020204030204" pitchFamily="34" charset="0"/>
                <a:ea typeface="Calibri" panose="020F0502020204030204" pitchFamily="34" charset="0"/>
                <a:cs typeface="Calibri" panose="020F0502020204030204" pitchFamily="34" charset="0"/>
              </a:rPr>
              <a:t>sebagian</a:t>
            </a:r>
            <a:r>
              <a:rPr lang="en-US" sz="2400" b="1" dirty="0">
                <a:latin typeface="Calibri" panose="020F0502020204030204" pitchFamily="34" charset="0"/>
                <a:ea typeface="Calibri" panose="020F0502020204030204" pitchFamily="34" charset="0"/>
                <a:cs typeface="Calibri" panose="020F0502020204030204" pitchFamily="34" charset="0"/>
              </a:rPr>
              <a:t> </a:t>
            </a:r>
            <a:r>
              <a:rPr lang="id-ID" sz="2400" b="1" dirty="0">
                <a:latin typeface="Calibri" panose="020F0502020204030204" pitchFamily="34" charset="0"/>
                <a:ea typeface="Calibri" panose="020F0502020204030204" pitchFamily="34" charset="0"/>
                <a:cs typeface="Calibri" panose="020F0502020204030204" pitchFamily="34" charset="0"/>
              </a:rPr>
              <a:t>lainnya </a:t>
            </a:r>
            <a:r>
              <a:rPr lang="en-US" sz="2400" b="1" dirty="0" err="1">
                <a:latin typeface="Calibri" panose="020F0502020204030204" pitchFamily="34" charset="0"/>
                <a:ea typeface="Calibri" panose="020F0502020204030204" pitchFamily="34" charset="0"/>
                <a:cs typeface="Calibri" panose="020F0502020204030204" pitchFamily="34" charset="0"/>
              </a:rPr>
              <a:t>digunakan</a:t>
            </a:r>
            <a:r>
              <a:rPr lang="en-US" sz="2400" b="1" dirty="0">
                <a:latin typeface="Calibri" panose="020F0502020204030204" pitchFamily="34" charset="0"/>
                <a:ea typeface="Calibri" panose="020F0502020204030204" pitchFamily="34" charset="0"/>
                <a:cs typeface="Calibri" panose="020F0502020204030204" pitchFamily="34" charset="0"/>
              </a:rPr>
              <a:t> </a:t>
            </a:r>
            <a:r>
              <a:rPr lang="id-ID" sz="2400" b="1" dirty="0">
                <a:latin typeface="Calibri" panose="020F0502020204030204" pitchFamily="34" charset="0"/>
                <a:ea typeface="Calibri" panose="020F0502020204030204" pitchFamily="34" charset="0"/>
                <a:cs typeface="Calibri" panose="020F0502020204030204" pitchFamily="34" charset="0"/>
              </a:rPr>
              <a:t>bukan sebagai properti investasi.</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grpSp>
        <p:nvGrpSpPr>
          <p:cNvPr id="6" name="Group 17"/>
          <p:cNvGrpSpPr>
            <a:grpSpLocks/>
          </p:cNvGrpSpPr>
          <p:nvPr/>
        </p:nvGrpSpPr>
        <p:grpSpPr bwMode="auto">
          <a:xfrm>
            <a:off x="2362200" y="3081263"/>
            <a:ext cx="1905000" cy="2343151"/>
            <a:chOff x="528" y="1632"/>
            <a:chExt cx="1200" cy="1476"/>
          </a:xfrm>
        </p:grpSpPr>
        <p:sp>
          <p:nvSpPr>
            <p:cNvPr id="7" name="Text Box 12"/>
            <p:cNvSpPr txBox="1">
              <a:spLocks noChangeArrowheads="1"/>
            </p:cNvSpPr>
            <p:nvPr/>
          </p:nvSpPr>
          <p:spPr bwMode="auto">
            <a:xfrm>
              <a:off x="528" y="1632"/>
              <a:ext cx="1200" cy="756"/>
            </a:xfrm>
            <a:prstGeom prst="rect">
              <a:avLst/>
            </a:prstGeom>
            <a:solidFill>
              <a:schemeClr val="accent2"/>
            </a:solidFill>
            <a:ln w="9525">
              <a:solidFill>
                <a:schemeClr val="tx1"/>
              </a:solidFill>
              <a:miter lim="800000"/>
              <a:headEnd/>
              <a:tailEnd/>
            </a:ln>
            <a:effectLst>
              <a:outerShdw dist="63500" dir="3187806" algn="ctr" rotWithShape="0">
                <a:schemeClr val="bg2"/>
              </a:outerShdw>
            </a:effectLst>
          </p:spPr>
          <p:txBody>
            <a:bodyPr>
              <a:spAutoFit/>
            </a:bodyPr>
            <a:lstStyle/>
            <a:p>
              <a:pPr algn="ctr">
                <a:spcBef>
                  <a:spcPct val="50000"/>
                </a:spcBef>
                <a:buFontTx/>
                <a:buNone/>
                <a:defRPr/>
              </a:pPr>
              <a:r>
                <a:rPr lang="id-ID" sz="2400" dirty="0">
                  <a:solidFill>
                    <a:schemeClr val="bg1"/>
                  </a:solidFill>
                  <a:latin typeface="Calibri" panose="020F0502020204030204" pitchFamily="34" charset="0"/>
                  <a:ea typeface="Calibri" panose="020F0502020204030204" pitchFamily="34" charset="0"/>
                  <a:cs typeface="Calibri" panose="020F0502020204030204" pitchFamily="34" charset="0"/>
                </a:rPr>
                <a:t>Jika dapat dijual terpisah</a:t>
              </a: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Text Box 13"/>
            <p:cNvSpPr txBox="1">
              <a:spLocks noChangeArrowheads="1"/>
            </p:cNvSpPr>
            <p:nvPr/>
          </p:nvSpPr>
          <p:spPr bwMode="auto">
            <a:xfrm>
              <a:off x="528" y="2352"/>
              <a:ext cx="1200" cy="756"/>
            </a:xfrm>
            <a:prstGeom prst="rect">
              <a:avLst/>
            </a:prstGeom>
            <a:solidFill>
              <a:srgbClr val="FF3300"/>
            </a:solidFill>
            <a:ln w="9525">
              <a:solidFill>
                <a:schemeClr val="tx1"/>
              </a:solidFill>
              <a:miter lim="800000"/>
              <a:headEnd/>
              <a:tailEnd/>
            </a:ln>
            <a:effectLst>
              <a:outerShdw dist="63500" dir="3187806" algn="ctr" rotWithShape="0">
                <a:schemeClr val="bg2"/>
              </a:outerShdw>
            </a:effectLst>
          </p:spPr>
          <p:txBody>
            <a:bodyPr>
              <a:spAutoFit/>
            </a:bodyPr>
            <a:lstStyle/>
            <a:p>
              <a:pPr algn="ctr">
                <a:spcBef>
                  <a:spcPct val="50000"/>
                </a:spcBef>
                <a:buFontTx/>
                <a:buNone/>
                <a:defRPr/>
              </a:pPr>
              <a:r>
                <a:rPr lang="id-ID" sz="2400" dirty="0">
                  <a:solidFill>
                    <a:schemeClr val="bg1"/>
                  </a:solidFill>
                  <a:latin typeface="Calibri" panose="020F0502020204030204" pitchFamily="34" charset="0"/>
                  <a:ea typeface="Calibri" panose="020F0502020204030204" pitchFamily="34" charset="0"/>
                  <a:cs typeface="Calibri" panose="020F0502020204030204" pitchFamily="34" charset="0"/>
                </a:rPr>
                <a:t>Tidak dapat dijual terpisah</a:t>
              </a: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9" name="Rectangle 14"/>
          <p:cNvSpPr>
            <a:spLocks noChangeArrowheads="1"/>
          </p:cNvSpPr>
          <p:nvPr/>
        </p:nvSpPr>
        <p:spPr bwMode="auto">
          <a:xfrm>
            <a:off x="4419600" y="2830958"/>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9250" indent="-349250"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30000"/>
              </a:spcBef>
              <a:buFontTx/>
              <a:buNone/>
            </a:pPr>
            <a:r>
              <a:rPr lang="id-ID" sz="2400" b="1" i="1" dirty="0">
                <a:solidFill>
                  <a:srgbClr val="FF0000"/>
                </a:solidFill>
                <a:latin typeface="Calibri" panose="020F0502020204030204" pitchFamily="34" charset="0"/>
                <a:ea typeface="Calibri" panose="020F0502020204030204" pitchFamily="34" charset="0"/>
                <a:cs typeface="Calibri" panose="020F0502020204030204" pitchFamily="34" charset="0"/>
              </a:rPr>
              <a:t>atau disewakan secara terpisah melalui sewa pembiayaan </a:t>
            </a:r>
          </a:p>
          <a:p>
            <a:pPr eaLnBrk="1" hangingPunct="1">
              <a:spcBef>
                <a:spcPct val="30000"/>
              </a:spcBef>
              <a:buFontTx/>
              <a:buNone/>
            </a:pPr>
            <a:r>
              <a:rPr lang="en-US" sz="2400" dirty="0">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	</a:t>
            </a:r>
            <a:r>
              <a:rPr lang="id-ID" sz="2400" dirty="0">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entitas harus mencatat properti secara terpisah</a:t>
            </a:r>
            <a:r>
              <a:rPr lang="en-US" sz="2400" dirty="0">
                <a:latin typeface="Calibri" panose="020F0502020204030204" pitchFamily="34" charset="0"/>
                <a:ea typeface="Calibri" panose="020F0502020204030204" pitchFamily="34" charset="0"/>
                <a:cs typeface="Calibri" panose="020F0502020204030204" pitchFamily="34" charset="0"/>
              </a:rPr>
              <a:t>an entity</a:t>
            </a:r>
          </a:p>
        </p:txBody>
      </p:sp>
      <p:sp>
        <p:nvSpPr>
          <p:cNvPr id="10" name="Rectangle 15"/>
          <p:cNvSpPr>
            <a:spLocks noChangeArrowheads="1"/>
          </p:cNvSpPr>
          <p:nvPr/>
        </p:nvSpPr>
        <p:spPr bwMode="auto">
          <a:xfrm>
            <a:off x="4419600" y="4300462"/>
            <a:ext cx="7086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9250" indent="-349250"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95000"/>
              </a:lnSpc>
              <a:spcBef>
                <a:spcPct val="15000"/>
              </a:spcBef>
              <a:buFontTx/>
              <a:buNone/>
            </a:pPr>
            <a:r>
              <a:rPr lang="en-US" sz="2400" dirty="0">
                <a:latin typeface="+mj-lt"/>
                <a:sym typeface="Symbol" panose="05050102010706020507" pitchFamily="18" charset="2"/>
              </a:rPr>
              <a:t>	</a:t>
            </a:r>
            <a:r>
              <a:rPr lang="id-ID" sz="2400" dirty="0">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p</a:t>
            </a:r>
            <a:r>
              <a:rPr lang="id-ID" sz="2400" dirty="0">
                <a:latin typeface="Calibri" panose="020F0502020204030204" pitchFamily="34" charset="0"/>
                <a:ea typeface="Calibri" panose="020F0502020204030204" pitchFamily="34" charset="0"/>
                <a:cs typeface="Calibri" panose="020F0502020204030204" pitchFamily="34" charset="0"/>
              </a:rPr>
              <a:t>roperti tersebut merupakan properti investasi jika sebagian lainnya yang digunakan bukan sebagai properti investasi tidak signifikan</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pic>
        <p:nvPicPr>
          <p:cNvPr id="11" name="Picture 16" descr="C:\Program Files\Microsoft Office\Clipart\standard\stddir4\pe03535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4930378"/>
            <a:ext cx="2057400" cy="171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3119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trips(downRight)">
                                      <p:cBhvr>
                                        <p:cTn id="12" dur="500"/>
                                        <p:tgtEl>
                                          <p:spTgt spid="6"/>
                                        </p:tgtEl>
                                      </p:cBhvr>
                                    </p:animEffect>
                                  </p:childTnLst>
                                </p:cTn>
                              </p:par>
                            </p:childTnLst>
                          </p:cTn>
                        </p:par>
                        <p:par>
                          <p:cTn id="13" fill="hold">
                            <p:stCondLst>
                              <p:cond delay="500"/>
                            </p:stCondLst>
                            <p:childTnLst>
                              <p:par>
                                <p:cTn id="14" presetID="18" presetClass="entr" presetSubtype="6"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strips(downRight)">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wipe(left)">
                                      <p:cBhvr>
                                        <p:cTn id="21" dur="500"/>
                                        <p:tgtEl>
                                          <p:spTgt spid="9">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9">
                                            <p:txEl>
                                              <p:pRg st="1" end="1"/>
                                            </p:txEl>
                                          </p:spTgt>
                                        </p:tgtEl>
                                        <p:attrNameLst>
                                          <p:attrName>style.visibility</p:attrName>
                                        </p:attrNameLst>
                                      </p:cBhvr>
                                      <p:to>
                                        <p:strVal val="visible"/>
                                      </p:to>
                                    </p:set>
                                    <p:animEffect transition="in" filter="wipe(left)">
                                      <p:cBhvr>
                                        <p:cTn id="26" dur="500"/>
                                        <p:tgtEl>
                                          <p:spTgt spid="9">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0">
                                            <p:txEl>
                                              <p:pRg st="0" end="0"/>
                                            </p:txEl>
                                          </p:spTgt>
                                        </p:tgtEl>
                                        <p:attrNameLst>
                                          <p:attrName>style.visibility</p:attrName>
                                        </p:attrNameLst>
                                      </p:cBhvr>
                                      <p:to>
                                        <p:strVal val="visible"/>
                                      </p:to>
                                    </p:set>
                                    <p:animEffect transition="in" filter="wipe(left)">
                                      <p:cBhvr>
                                        <p:cTn id="31"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autoUpdateAnimBg="0"/>
      <p:bldP spid="9" grpId="0" build="p" bldLvl="2" autoUpdateAnimBg="0"/>
      <p:bldP spid="10" grpId="0" build="p" bldLvl="2"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B0F55-3A0B-4B5F-91A5-2F5A7131CF80}"/>
              </a:ext>
            </a:extLst>
          </p:cNvPr>
          <p:cNvSpPr>
            <a:spLocks noGrp="1"/>
          </p:cNvSpPr>
          <p:nvPr>
            <p:ph type="title"/>
          </p:nvPr>
        </p:nvSpPr>
        <p:spPr>
          <a:xfrm>
            <a:off x="927726" y="597845"/>
            <a:ext cx="8605000" cy="768000"/>
          </a:xfrm>
        </p:spPr>
        <p:txBody>
          <a:bodyPr/>
          <a:lstStyle/>
          <a:p>
            <a:r>
              <a:rPr lang="id-ID" sz="3600" b="1" dirty="0">
                <a:latin typeface="Fjalla One" panose="02000506040000020004" pitchFamily="2" charset="0"/>
              </a:rPr>
              <a:t>Klasifikasi sebagai Properti Investasi</a:t>
            </a:r>
            <a:endParaRPr lang="en-ID" sz="3600" dirty="0">
              <a:latin typeface="Fjalla One" panose="02000506040000020004" pitchFamily="2" charset="0"/>
            </a:endParaRPr>
          </a:p>
        </p:txBody>
      </p:sp>
      <p:sp>
        <p:nvSpPr>
          <p:cNvPr id="3" name="Content Placeholder 2"/>
          <p:cNvSpPr>
            <a:spLocks noGrp="1"/>
          </p:cNvSpPr>
          <p:nvPr>
            <p:ph sz="quarter" idx="10"/>
          </p:nvPr>
        </p:nvSpPr>
        <p:spPr>
          <a:xfrm>
            <a:off x="1068767" y="1659666"/>
            <a:ext cx="9068345" cy="1312134"/>
          </a:xfrm>
        </p:spPr>
        <p:txBody>
          <a:bodyPr/>
          <a:lstStyle/>
          <a:p>
            <a:pPr algn="just">
              <a:defRPr/>
            </a:pPr>
            <a:r>
              <a:rPr lang="en-US" sz="2600" b="1" dirty="0" err="1"/>
              <a:t>Entitas</a:t>
            </a:r>
            <a:r>
              <a:rPr lang="en-US" sz="2600" b="1" dirty="0"/>
              <a:t> yang </a:t>
            </a:r>
            <a:r>
              <a:rPr lang="en-US" sz="2600" b="1" dirty="0" err="1"/>
              <a:t>menyewakan</a:t>
            </a:r>
            <a:r>
              <a:rPr lang="en-US" sz="2600" b="1" dirty="0"/>
              <a:t> </a:t>
            </a:r>
            <a:r>
              <a:rPr lang="en-US" sz="2600" b="1" dirty="0" err="1"/>
              <a:t>properti</a:t>
            </a:r>
            <a:r>
              <a:rPr lang="en-US" sz="2600" b="1" dirty="0"/>
              <a:t> juga </a:t>
            </a:r>
            <a:r>
              <a:rPr lang="en-US" sz="2600" b="1" dirty="0" err="1"/>
              <a:t>memberikan</a:t>
            </a:r>
            <a:r>
              <a:rPr lang="en-US" sz="2600" b="1" dirty="0"/>
              <a:t> </a:t>
            </a:r>
            <a:r>
              <a:rPr lang="en-US" sz="2600" b="1" dirty="0" err="1">
                <a:solidFill>
                  <a:srgbClr val="FF0000"/>
                </a:solidFill>
              </a:rPr>
              <a:t>jasa</a:t>
            </a:r>
            <a:r>
              <a:rPr lang="en-US" sz="2600" b="1" dirty="0">
                <a:solidFill>
                  <a:srgbClr val="FF0000"/>
                </a:solidFill>
              </a:rPr>
              <a:t> lain</a:t>
            </a:r>
            <a:r>
              <a:rPr lang="en-US" sz="2600" b="1" dirty="0"/>
              <a:t> </a:t>
            </a:r>
            <a:r>
              <a:rPr lang="en-US" sz="2600" b="1" dirty="0" err="1"/>
              <a:t>kepada</a:t>
            </a:r>
            <a:r>
              <a:rPr lang="en-US" sz="2600" b="1" dirty="0"/>
              <a:t> </a:t>
            </a:r>
            <a:r>
              <a:rPr lang="en-US" sz="2600" b="1" dirty="0" err="1"/>
              <a:t>penghuni</a:t>
            </a:r>
            <a:r>
              <a:rPr lang="en-US" sz="2600" b="1" dirty="0"/>
              <a:t> </a:t>
            </a:r>
            <a:r>
              <a:rPr lang="en-US" sz="2600" b="1" dirty="0" err="1"/>
              <a:t>properti</a:t>
            </a:r>
            <a:r>
              <a:rPr lang="en-US" sz="2600" b="1" dirty="0"/>
              <a:t>:</a:t>
            </a:r>
          </a:p>
          <a:p>
            <a:pPr algn="just"/>
            <a:endParaRPr lang="id-ID" sz="2600" dirty="0"/>
          </a:p>
        </p:txBody>
      </p:sp>
      <p:sp>
        <p:nvSpPr>
          <p:cNvPr id="4" name="Slide Number Placeholder 3"/>
          <p:cNvSpPr>
            <a:spLocks noGrp="1"/>
          </p:cNvSpPr>
          <p:nvPr>
            <p:ph type="sldNum" sz="quarter" idx="4294967295"/>
          </p:nvPr>
        </p:nvSpPr>
        <p:spPr>
          <a:xfrm>
            <a:off x="11506200" y="6451600"/>
            <a:ext cx="685800" cy="419100"/>
          </a:xfrm>
        </p:spPr>
        <p:txBody>
          <a:bodyPr/>
          <a:lstStyle/>
          <a:p>
            <a:fld id="{9842F93E-C71B-4C37-9164-F0488A1DAA02}" type="slidenum">
              <a:rPr lang="es-ES" smtClean="0"/>
              <a:pPr/>
              <a:t>56</a:t>
            </a:fld>
            <a:endParaRPr lang="es-ES"/>
          </a:p>
        </p:txBody>
      </p:sp>
      <p:pic>
        <p:nvPicPr>
          <p:cNvPr id="152578" name="Picture 2" descr="Hasil gambar untuk gambar animasi hot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4888" y="2852936"/>
            <a:ext cx="3033001" cy="2520280"/>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p:cNvSpPr txBox="1">
            <a:spLocks/>
          </p:cNvSpPr>
          <p:nvPr/>
        </p:nvSpPr>
        <p:spPr bwMode="auto">
          <a:xfrm>
            <a:off x="5230226" y="2943497"/>
            <a:ext cx="6275974" cy="2932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8925" indent="-288925" algn="just">
              <a:buFont typeface="Wingdings" pitchFamily="2" charset="2"/>
              <a:buChar char="§"/>
              <a:defRPr/>
            </a:pPr>
            <a:r>
              <a:rPr lang="en-US" sz="2400" dirty="0">
                <a:latin typeface="Calibri" panose="020F0502020204030204" pitchFamily="34" charset="0"/>
                <a:cs typeface="Calibri" panose="020F0502020204030204" pitchFamily="34" charset="0"/>
              </a:rPr>
              <a:t>Jika </a:t>
            </a:r>
            <a:r>
              <a:rPr lang="en-US" sz="2400" dirty="0" err="1">
                <a:latin typeface="Calibri" panose="020F0502020204030204" pitchFamily="34" charset="0"/>
                <a:cs typeface="Calibri" panose="020F0502020204030204" pitchFamily="34" charset="0"/>
              </a:rPr>
              <a:t>tambahan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jasa</a:t>
            </a:r>
            <a:r>
              <a:rPr lang="en-US" sz="2400" dirty="0">
                <a:latin typeface="Calibri" panose="020F0502020204030204" pitchFamily="34" charset="0"/>
                <a:cs typeface="Calibri" panose="020F0502020204030204" pitchFamily="34" charset="0"/>
              </a:rPr>
              <a:t> </a:t>
            </a:r>
            <a:r>
              <a:rPr lang="en-US" sz="2400" dirty="0" err="1">
                <a:solidFill>
                  <a:srgbClr val="FF0000"/>
                </a:solidFill>
                <a:latin typeface="Calibri" panose="020F0502020204030204" pitchFamily="34" charset="0"/>
                <a:cs typeface="Calibri" panose="020F0502020204030204" pitchFamily="34" charset="0"/>
              </a:rPr>
              <a:t>tidak</a:t>
            </a:r>
            <a:r>
              <a:rPr lang="en-US" sz="2400" dirty="0">
                <a:solidFill>
                  <a:srgbClr val="FF0000"/>
                </a:solidFill>
                <a:latin typeface="Calibri" panose="020F0502020204030204" pitchFamily="34" charset="0"/>
                <a:cs typeface="Calibri" panose="020F0502020204030204" pitchFamily="34" charset="0"/>
              </a:rPr>
              <a:t> </a:t>
            </a:r>
            <a:r>
              <a:rPr lang="en-US" sz="2400" dirty="0" err="1">
                <a:solidFill>
                  <a:srgbClr val="FF0000"/>
                </a:solidFill>
                <a:latin typeface="Calibri" panose="020F0502020204030204" pitchFamily="34" charset="0"/>
                <a:cs typeface="Calibri" panose="020F0502020204030204" pitchFamily="34" charset="0"/>
              </a:rPr>
              <a:t>signifikan</a:t>
            </a:r>
            <a:r>
              <a:rPr lang="en-US" sz="2400" dirty="0">
                <a:solidFill>
                  <a:srgbClr val="FF0000"/>
                </a:solidFill>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maka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properti</a:t>
            </a:r>
            <a:r>
              <a:rPr lang="en-US" sz="2400" dirty="0">
                <a:latin typeface="Calibri" panose="020F0502020204030204" pitchFamily="34" charset="0"/>
                <a:cs typeface="Calibri" panose="020F0502020204030204" pitchFamily="34" charset="0"/>
              </a:rPr>
              <a:t> yang </a:t>
            </a:r>
            <a:r>
              <a:rPr lang="en-US" sz="2400" dirty="0" err="1">
                <a:latin typeface="Calibri" panose="020F0502020204030204" pitchFamily="34" charset="0"/>
                <a:cs typeface="Calibri" panose="020F0502020204030204" pitchFamily="34" charset="0"/>
              </a:rPr>
              <a:t>disewakan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dicatat</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sebagai</a:t>
            </a:r>
            <a:r>
              <a:rPr lang="en-US" sz="2400" dirty="0">
                <a:latin typeface="Calibri" panose="020F0502020204030204" pitchFamily="34" charset="0"/>
                <a:cs typeface="Calibri" panose="020F0502020204030204" pitchFamily="34" charset="0"/>
              </a:rPr>
              <a:t> </a:t>
            </a:r>
            <a:r>
              <a:rPr lang="en-US" sz="2400" dirty="0" err="1">
                <a:solidFill>
                  <a:srgbClr val="FF0000"/>
                </a:solidFill>
                <a:latin typeface="Calibri" panose="020F0502020204030204" pitchFamily="34" charset="0"/>
                <a:cs typeface="Calibri" panose="020F0502020204030204" pitchFamily="34" charset="0"/>
              </a:rPr>
              <a:t>properti</a:t>
            </a:r>
            <a:r>
              <a:rPr lang="en-US" sz="2400" dirty="0">
                <a:solidFill>
                  <a:srgbClr val="FF0000"/>
                </a:solidFill>
                <a:latin typeface="Calibri" panose="020F0502020204030204" pitchFamily="34" charset="0"/>
                <a:cs typeface="Calibri" panose="020F0502020204030204" pitchFamily="34" charset="0"/>
              </a:rPr>
              <a:t> </a:t>
            </a:r>
            <a:r>
              <a:rPr lang="en-US" sz="2400" dirty="0" err="1">
                <a:solidFill>
                  <a:srgbClr val="FF0000"/>
                </a:solidFill>
                <a:latin typeface="Calibri" panose="020F0502020204030204" pitchFamily="34" charset="0"/>
                <a:cs typeface="Calibri" panose="020F0502020204030204" pitchFamily="34" charset="0"/>
              </a:rPr>
              <a:t>investasi</a:t>
            </a:r>
            <a:r>
              <a:rPr lang="en-US" sz="2400" dirty="0">
                <a:solidFill>
                  <a:srgbClr val="FF0000"/>
                </a:solidFill>
                <a:latin typeface="Calibri" panose="020F0502020204030204" pitchFamily="34" charset="0"/>
                <a:cs typeface="Calibri" panose="020F0502020204030204" pitchFamily="34" charset="0"/>
              </a:rPr>
              <a:t>.</a:t>
            </a:r>
          </a:p>
          <a:p>
            <a:pPr marL="288925" indent="-288925" algn="just">
              <a:buFont typeface="Wingdings" pitchFamily="2" charset="2"/>
              <a:buChar char="§"/>
              <a:defRPr/>
            </a:pPr>
            <a:r>
              <a:rPr lang="en-US" sz="2400" dirty="0">
                <a:latin typeface="Calibri" panose="020F0502020204030204" pitchFamily="34" charset="0"/>
                <a:cs typeface="Calibri" panose="020F0502020204030204" pitchFamily="34" charset="0"/>
              </a:rPr>
              <a:t>Jika </a:t>
            </a:r>
            <a:r>
              <a:rPr lang="en-US" sz="2400" dirty="0" err="1">
                <a:latin typeface="Calibri" panose="020F0502020204030204" pitchFamily="34" charset="0"/>
                <a:cs typeface="Calibri" panose="020F0502020204030204" pitchFamily="34" charset="0"/>
              </a:rPr>
              <a:t>tambahan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jasa</a:t>
            </a:r>
            <a:r>
              <a:rPr lang="en-US" sz="2400" dirty="0">
                <a:latin typeface="Calibri" panose="020F0502020204030204" pitchFamily="34" charset="0"/>
                <a:cs typeface="Calibri" panose="020F0502020204030204" pitchFamily="34" charset="0"/>
              </a:rPr>
              <a:t> </a:t>
            </a:r>
            <a:r>
              <a:rPr lang="en-US" sz="2400" dirty="0" err="1">
                <a:solidFill>
                  <a:srgbClr val="FF0000"/>
                </a:solidFill>
                <a:latin typeface="Calibri" panose="020F0502020204030204" pitchFamily="34" charset="0"/>
                <a:cs typeface="Calibri" panose="020F0502020204030204" pitchFamily="34" charset="0"/>
              </a:rPr>
              <a:t>signifikan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maka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properti</a:t>
            </a:r>
            <a:r>
              <a:rPr lang="en-US" sz="2400" dirty="0">
                <a:latin typeface="Calibri" panose="020F0502020204030204" pitchFamily="34" charset="0"/>
                <a:cs typeface="Calibri" panose="020F0502020204030204" pitchFamily="34" charset="0"/>
              </a:rPr>
              <a:t> yang </a:t>
            </a:r>
            <a:r>
              <a:rPr lang="en-US" sz="2400" dirty="0" err="1">
                <a:latin typeface="Calibri" panose="020F0502020204030204" pitchFamily="34" charset="0"/>
                <a:cs typeface="Calibri" panose="020F0502020204030204" pitchFamily="34" charset="0"/>
              </a:rPr>
              <a:t>disewakan</a:t>
            </a:r>
            <a:r>
              <a:rPr lang="en-US" sz="2400" dirty="0">
                <a:latin typeface="Calibri" panose="020F0502020204030204" pitchFamily="34" charset="0"/>
                <a:cs typeface="Calibri" panose="020F0502020204030204" pitchFamily="34" charset="0"/>
              </a:rPr>
              <a:t> </a:t>
            </a:r>
            <a:r>
              <a:rPr lang="en-US" sz="2400" dirty="0" err="1">
                <a:solidFill>
                  <a:srgbClr val="FF0000"/>
                </a:solidFill>
                <a:latin typeface="Calibri" panose="020F0502020204030204" pitchFamily="34" charset="0"/>
                <a:cs typeface="Calibri" panose="020F0502020204030204" pitchFamily="34" charset="0"/>
              </a:rPr>
              <a:t>tidak</a:t>
            </a:r>
            <a:r>
              <a:rPr lang="en-US" sz="2400" dirty="0">
                <a:solidFill>
                  <a:srgbClr val="FF0000"/>
                </a:solidFill>
                <a:latin typeface="Calibri" panose="020F0502020204030204" pitchFamily="34" charset="0"/>
                <a:cs typeface="Calibri" panose="020F0502020204030204" pitchFamily="34" charset="0"/>
              </a:rPr>
              <a:t> </a:t>
            </a:r>
            <a:r>
              <a:rPr lang="en-US" sz="2400" dirty="0" err="1">
                <a:solidFill>
                  <a:srgbClr val="FF0000"/>
                </a:solidFill>
                <a:latin typeface="Calibri" panose="020F0502020204030204" pitchFamily="34" charset="0"/>
                <a:cs typeface="Calibri" panose="020F0502020204030204" pitchFamily="34" charset="0"/>
              </a:rPr>
              <a:t>memenuhi</a:t>
            </a:r>
            <a:r>
              <a:rPr lang="en-US" sz="2400" dirty="0">
                <a:solidFill>
                  <a:srgbClr val="FF0000"/>
                </a:solidFill>
                <a:latin typeface="Calibri" panose="020F0502020204030204" pitchFamily="34" charset="0"/>
                <a:cs typeface="Calibri" panose="020F0502020204030204" pitchFamily="34" charset="0"/>
              </a:rPr>
              <a:t> </a:t>
            </a:r>
            <a:r>
              <a:rPr lang="en-US" sz="2400" dirty="0" err="1">
                <a:solidFill>
                  <a:srgbClr val="FF0000"/>
                </a:solidFill>
                <a:latin typeface="Calibri" panose="020F0502020204030204" pitchFamily="34" charset="0"/>
                <a:cs typeface="Calibri" panose="020F0502020204030204" pitchFamily="34" charset="0"/>
              </a:rPr>
              <a:t>sebagai</a:t>
            </a:r>
            <a:r>
              <a:rPr lang="en-US" sz="2400" dirty="0">
                <a:solidFill>
                  <a:srgbClr val="FF0000"/>
                </a:solidFill>
                <a:latin typeface="Calibri" panose="020F0502020204030204" pitchFamily="34" charset="0"/>
                <a:cs typeface="Calibri" panose="020F0502020204030204" pitchFamily="34" charset="0"/>
              </a:rPr>
              <a:t> </a:t>
            </a:r>
            <a:r>
              <a:rPr lang="en-US" sz="2400" dirty="0" err="1">
                <a:solidFill>
                  <a:srgbClr val="FF0000"/>
                </a:solidFill>
                <a:latin typeface="Calibri" panose="020F0502020204030204" pitchFamily="34" charset="0"/>
                <a:cs typeface="Calibri" panose="020F0502020204030204" pitchFamily="34" charset="0"/>
              </a:rPr>
              <a:t>properti</a:t>
            </a:r>
            <a:r>
              <a:rPr lang="en-US" sz="2400" dirty="0">
                <a:solidFill>
                  <a:srgbClr val="FF0000"/>
                </a:solidFill>
                <a:latin typeface="Calibri" panose="020F0502020204030204" pitchFamily="34" charset="0"/>
                <a:cs typeface="Calibri" panose="020F0502020204030204" pitchFamily="34" charset="0"/>
              </a:rPr>
              <a:t> </a:t>
            </a:r>
            <a:r>
              <a:rPr lang="en-US" sz="2400" dirty="0" err="1">
                <a:solidFill>
                  <a:srgbClr val="FF0000"/>
                </a:solidFill>
                <a:latin typeface="Calibri" panose="020F0502020204030204" pitchFamily="34" charset="0"/>
                <a:cs typeface="Calibri" panose="020F0502020204030204" pitchFamily="34" charset="0"/>
              </a:rPr>
              <a:t>investasi</a:t>
            </a:r>
            <a:r>
              <a:rPr lang="en-US" sz="2400" dirty="0">
                <a:solidFill>
                  <a:srgbClr val="FF0000"/>
                </a:solidFill>
                <a:latin typeface="Calibri" panose="020F0502020204030204" pitchFamily="34" charset="0"/>
                <a:cs typeface="Calibri" panose="020F0502020204030204" pitchFamily="34" charset="0"/>
              </a:rPr>
              <a:t>.</a:t>
            </a:r>
          </a:p>
          <a:p>
            <a:pPr marL="0" indent="0" algn="just">
              <a:buNone/>
            </a:pPr>
            <a:endParaRPr lang="id-ID"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615753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3"/>
          <p:cNvSpPr>
            <a:spLocks noGrp="1" noChangeArrowheads="1"/>
          </p:cNvSpPr>
          <p:nvPr>
            <p:ph type="title" idx="4294967295"/>
          </p:nvPr>
        </p:nvSpPr>
        <p:spPr>
          <a:xfrm>
            <a:off x="1818526" y="626188"/>
            <a:ext cx="8229600" cy="547688"/>
          </a:xfrm>
        </p:spPr>
        <p:txBody>
          <a:bodyPr>
            <a:noAutofit/>
          </a:bodyPr>
          <a:lstStyle/>
          <a:p>
            <a:pPr algn="ctr"/>
            <a:r>
              <a:rPr lang="id-ID" sz="3200" b="1" dirty="0">
                <a:latin typeface="Fjalla One" panose="02000506040000020004" pitchFamily="2" charset="0"/>
              </a:rPr>
              <a:t>Klasifikasi sebagai Properti Investasi</a:t>
            </a:r>
            <a:endParaRPr lang="en-US" sz="3200" b="1" dirty="0">
              <a:solidFill>
                <a:srgbClr val="FFCCFF"/>
              </a:solidFill>
              <a:latin typeface="Fjalla One" panose="02000506040000020004" pitchFamily="2" charset="0"/>
            </a:endParaRPr>
          </a:p>
        </p:txBody>
      </p:sp>
      <p:sp>
        <p:nvSpPr>
          <p:cNvPr id="25604" name="Rectangle 7"/>
          <p:cNvSpPr>
            <a:spLocks noGrp="1" noChangeArrowheads="1"/>
          </p:cNvSpPr>
          <p:nvPr>
            <p:ph idx="4294967295"/>
          </p:nvPr>
        </p:nvSpPr>
        <p:spPr>
          <a:xfrm>
            <a:off x="1219200" y="1719182"/>
            <a:ext cx="6934200" cy="3101975"/>
          </a:xfrm>
          <a:noFill/>
        </p:spPr>
        <p:txBody>
          <a:bodyPr>
            <a:normAutofit lnSpcReduction="10000"/>
          </a:bodyPr>
          <a:lstStyle/>
          <a:p>
            <a:pPr algn="just">
              <a:lnSpc>
                <a:spcPct val="95000"/>
              </a:lnSpc>
            </a:pPr>
            <a:r>
              <a:rPr lang="id-ID" sz="2000" dirty="0">
                <a:latin typeface="Calibri" panose="020F0502020204030204" pitchFamily="34" charset="0"/>
                <a:cs typeface="Calibri" panose="020F0502020204030204" pitchFamily="34" charset="0"/>
              </a:rPr>
              <a:t>Entitas memiliki properti yang disewakan kepada, dan digunakan oleh, induk atau anak perusahaan lain, maka :</a:t>
            </a:r>
          </a:p>
          <a:p>
            <a:pPr algn="just">
              <a:lnSpc>
                <a:spcPct val="95000"/>
              </a:lnSpc>
            </a:pPr>
            <a:endParaRPr lang="id-ID" sz="2000" dirty="0">
              <a:latin typeface="Calibri" panose="020F0502020204030204" pitchFamily="34" charset="0"/>
              <a:cs typeface="Calibri" panose="020F0502020204030204" pitchFamily="34" charset="0"/>
            </a:endParaRPr>
          </a:p>
          <a:p>
            <a:pPr marL="455613" lvl="1" indent="-341313" algn="just">
              <a:lnSpc>
                <a:spcPct val="95000"/>
              </a:lnSpc>
              <a:buFont typeface="Symbol" pitchFamily="18" charset="2"/>
              <a:buChar char="Þ"/>
            </a:pPr>
            <a:r>
              <a:rPr lang="id-ID" sz="2000" dirty="0">
                <a:latin typeface="Calibri" panose="020F0502020204030204" pitchFamily="34" charset="0"/>
                <a:cs typeface="Calibri" panose="020F0502020204030204" pitchFamily="34" charset="0"/>
              </a:rPr>
              <a:t>properti </a:t>
            </a:r>
            <a:r>
              <a:rPr lang="id-ID" sz="2000" u="sng" dirty="0">
                <a:latin typeface="Calibri" panose="020F0502020204030204" pitchFamily="34" charset="0"/>
                <a:cs typeface="Calibri" panose="020F0502020204030204" pitchFamily="34" charset="0"/>
              </a:rPr>
              <a:t>bukan properti investasi</a:t>
            </a:r>
            <a:r>
              <a:rPr lang="id-ID" sz="2000" dirty="0">
                <a:latin typeface="Calibri" panose="020F0502020204030204" pitchFamily="34" charset="0"/>
                <a:cs typeface="Calibri" panose="020F0502020204030204" pitchFamily="34" charset="0"/>
              </a:rPr>
              <a:t> dalam laporan keuangan </a:t>
            </a:r>
            <a:r>
              <a:rPr lang="id-ID" sz="2000" u="sng" dirty="0">
                <a:solidFill>
                  <a:schemeClr val="accent2"/>
                </a:solidFill>
                <a:latin typeface="Calibri" panose="020F0502020204030204" pitchFamily="34" charset="0"/>
                <a:cs typeface="Calibri" panose="020F0502020204030204" pitchFamily="34" charset="0"/>
              </a:rPr>
              <a:t>konsolidasi</a:t>
            </a:r>
            <a:r>
              <a:rPr lang="id-ID" sz="2000" dirty="0">
                <a:latin typeface="Calibri" panose="020F0502020204030204" pitchFamily="34" charset="0"/>
                <a:cs typeface="Calibri" panose="020F0502020204030204" pitchFamily="34" charset="0"/>
              </a:rPr>
              <a:t>, karena properti dimiliki sendiri dalam perspektif grup.</a:t>
            </a:r>
          </a:p>
          <a:p>
            <a:pPr marL="455613" lvl="1" indent="-341313" algn="just">
              <a:lnSpc>
                <a:spcPct val="95000"/>
              </a:lnSpc>
              <a:buFont typeface="Symbol" pitchFamily="18" charset="2"/>
              <a:buChar char="Þ"/>
            </a:pPr>
            <a:endParaRPr lang="id-ID" sz="2000" dirty="0">
              <a:latin typeface="Calibri" panose="020F0502020204030204" pitchFamily="34" charset="0"/>
              <a:cs typeface="Calibri" panose="020F0502020204030204" pitchFamily="34" charset="0"/>
            </a:endParaRPr>
          </a:p>
          <a:p>
            <a:pPr marL="455613" lvl="1" indent="-341313" algn="just">
              <a:lnSpc>
                <a:spcPct val="95000"/>
              </a:lnSpc>
              <a:buFont typeface="Symbol" pitchFamily="18" charset="2"/>
              <a:buChar char="Þ"/>
            </a:pPr>
            <a:r>
              <a:rPr lang="id-ID" sz="2000" dirty="0">
                <a:latin typeface="Calibri" panose="020F0502020204030204" pitchFamily="34" charset="0"/>
                <a:cs typeface="Calibri" panose="020F0502020204030204" pitchFamily="34" charset="0"/>
                <a:sym typeface="Symbol" pitchFamily="18" charset="2"/>
              </a:rPr>
              <a:t>Namun, jika memenuhi kriteria properti investasi, </a:t>
            </a:r>
            <a:r>
              <a:rPr lang="id-ID" sz="2000" dirty="0" err="1">
                <a:latin typeface="Calibri" panose="020F0502020204030204" pitchFamily="34" charset="0"/>
                <a:cs typeface="Calibri" panose="020F0502020204030204" pitchFamily="34" charset="0"/>
              </a:rPr>
              <a:t>lessor</a:t>
            </a:r>
            <a:r>
              <a:rPr lang="id-ID" sz="2000" dirty="0">
                <a:latin typeface="Calibri" panose="020F0502020204030204" pitchFamily="34" charset="0"/>
                <a:cs typeface="Calibri" panose="020F0502020204030204" pitchFamily="34" charset="0"/>
              </a:rPr>
              <a:t> mengakui sebagai properti investasi dalam laporan keuangan </a:t>
            </a:r>
            <a:r>
              <a:rPr lang="id-ID" sz="2000" u="sng" dirty="0">
                <a:solidFill>
                  <a:schemeClr val="accent2"/>
                </a:solidFill>
                <a:latin typeface="Calibri" panose="020F0502020204030204" pitchFamily="34" charset="0"/>
                <a:cs typeface="Calibri" panose="020F0502020204030204" pitchFamily="34" charset="0"/>
              </a:rPr>
              <a:t>individual</a:t>
            </a:r>
            <a:r>
              <a:rPr lang="id-ID" sz="2000" dirty="0">
                <a:latin typeface="Calibri" panose="020F0502020204030204" pitchFamily="34" charset="0"/>
                <a:cs typeface="Calibri" panose="020F0502020204030204" pitchFamily="34" charset="0"/>
              </a:rPr>
              <a:t>nya.</a:t>
            </a:r>
          </a:p>
        </p:txBody>
      </p:sp>
      <p:sp>
        <p:nvSpPr>
          <p:cNvPr id="9" name="Slide Number Placeholder 8"/>
          <p:cNvSpPr>
            <a:spLocks noGrp="1"/>
          </p:cNvSpPr>
          <p:nvPr>
            <p:ph type="sldNum" sz="quarter" idx="4294967295"/>
          </p:nvPr>
        </p:nvSpPr>
        <p:spPr>
          <a:xfrm>
            <a:off x="11506200" y="6553200"/>
            <a:ext cx="685800" cy="304800"/>
          </a:xfrm>
        </p:spPr>
        <p:txBody>
          <a:bodyPr/>
          <a:lstStyle/>
          <a:p>
            <a:pPr>
              <a:defRPr/>
            </a:pPr>
            <a:fld id="{837C2901-D43A-4637-8F1B-D3356640B219}" type="slidenum">
              <a:rPr lang="en-US" smtClean="0"/>
              <a:pPr>
                <a:defRPr/>
              </a:pPr>
              <a:t>57</a:t>
            </a:fld>
            <a:endParaRPr lang="en-US"/>
          </a:p>
        </p:txBody>
      </p:sp>
      <p:pic>
        <p:nvPicPr>
          <p:cNvPr id="25603" name="Picture 5" descr="C:\Program Files\Common Files\Microsoft Shared\Clipart\cagcat50\PE01476_.wmf"/>
          <p:cNvPicPr>
            <a:picLocks noChangeAspect="1" noChangeArrowheads="1"/>
          </p:cNvPicPr>
          <p:nvPr/>
        </p:nvPicPr>
        <p:blipFill>
          <a:blip r:embed="rId2" cstate="print"/>
          <a:srcRect/>
          <a:stretch>
            <a:fillRect/>
          </a:stretch>
        </p:blipFill>
        <p:spPr bwMode="auto">
          <a:xfrm>
            <a:off x="1524001" y="4786322"/>
            <a:ext cx="2251075" cy="2071678"/>
          </a:xfrm>
          <a:prstGeom prst="rect">
            <a:avLst/>
          </a:prstGeom>
          <a:noFill/>
          <a:ln w="9525">
            <a:noFill/>
            <a:miter lim="800000"/>
            <a:headEnd/>
            <a:tailEnd/>
          </a:ln>
        </p:spPr>
      </p:pic>
      <p:grpSp>
        <p:nvGrpSpPr>
          <p:cNvPr id="2" name="Group 14"/>
          <p:cNvGrpSpPr>
            <a:grpSpLocks/>
          </p:cNvGrpSpPr>
          <p:nvPr/>
        </p:nvGrpSpPr>
        <p:grpSpPr bwMode="auto">
          <a:xfrm>
            <a:off x="8839200" y="2781300"/>
            <a:ext cx="1752600" cy="1295400"/>
            <a:chOff x="4512" y="1632"/>
            <a:chExt cx="1104" cy="816"/>
          </a:xfrm>
        </p:grpSpPr>
        <p:sp>
          <p:nvSpPr>
            <p:cNvPr id="322570" name="Text Box 10"/>
            <p:cNvSpPr txBox="1">
              <a:spLocks noChangeArrowheads="1"/>
            </p:cNvSpPr>
            <p:nvPr/>
          </p:nvSpPr>
          <p:spPr bwMode="auto">
            <a:xfrm>
              <a:off x="4512" y="1632"/>
              <a:ext cx="1104" cy="237"/>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2700000" scaled="1"/>
            </a:gradFill>
            <a:ln w="9525">
              <a:solidFill>
                <a:schemeClr val="tx1"/>
              </a:solidFill>
              <a:miter lim="800000"/>
              <a:headEnd/>
              <a:tailEnd/>
            </a:ln>
            <a:effectLst>
              <a:outerShdw dist="45791" dir="3378596" algn="ctr" rotWithShape="0">
                <a:schemeClr val="bg2"/>
              </a:outerShdw>
            </a:effectLst>
          </p:spPr>
          <p:txBody>
            <a:bodyPr>
              <a:spAutoFit/>
            </a:bodyPr>
            <a:lstStyle/>
            <a:p>
              <a:pPr algn="ctr">
                <a:spcBef>
                  <a:spcPct val="50000"/>
                </a:spcBef>
                <a:buFontTx/>
                <a:buNone/>
                <a:defRPr/>
              </a:pPr>
              <a:r>
                <a:rPr lang="en-US" sz="1800" b="1" dirty="0">
                  <a:solidFill>
                    <a:schemeClr val="bg1"/>
                  </a:solidFill>
                </a:rPr>
                <a:t>Consolidated</a:t>
              </a:r>
            </a:p>
          </p:txBody>
        </p:sp>
        <p:sp>
          <p:nvSpPr>
            <p:cNvPr id="322571" name="Text Box 11"/>
            <p:cNvSpPr txBox="1">
              <a:spLocks noChangeArrowheads="1"/>
            </p:cNvSpPr>
            <p:nvPr/>
          </p:nvSpPr>
          <p:spPr bwMode="auto">
            <a:xfrm>
              <a:off x="4512" y="2211"/>
              <a:ext cx="1104" cy="237"/>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spAutoFit/>
            </a:bodyPr>
            <a:lstStyle/>
            <a:p>
              <a:pPr algn="ctr">
                <a:spcBef>
                  <a:spcPct val="50000"/>
                </a:spcBef>
                <a:buFontTx/>
                <a:buNone/>
                <a:defRPr/>
              </a:pPr>
              <a:r>
                <a:rPr lang="en-US" sz="1800" b="1" dirty="0">
                  <a:solidFill>
                    <a:schemeClr val="bg1"/>
                  </a:solidFill>
                </a:rPr>
                <a:t>Individual</a:t>
              </a:r>
            </a:p>
          </p:txBody>
        </p:sp>
      </p:grpSp>
    </p:spTree>
    <p:extLst>
      <p:ext uri="{BB962C8B-B14F-4D97-AF65-F5344CB8AC3E}">
        <p14:creationId xmlns:p14="http://schemas.microsoft.com/office/powerpoint/2010/main" val="1032911540"/>
      </p:ext>
    </p:extLst>
  </p:cSld>
  <p:clrMapOvr>
    <a:masterClrMapping/>
  </p:clrMapOvr>
  <p:transition spd="slow">
    <p:strips dir="rd"/>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0082" y="451104"/>
            <a:ext cx="8947918" cy="768000"/>
          </a:xfrm>
        </p:spPr>
        <p:txBody>
          <a:bodyPr/>
          <a:lstStyle/>
          <a:p>
            <a:r>
              <a:rPr lang="id-ID" sz="3600" b="1" dirty="0">
                <a:latin typeface="Fjalla One" panose="02000506040000020004" pitchFamily="2" charset="0"/>
              </a:rPr>
              <a:t>Pengakuan Awal</a:t>
            </a:r>
          </a:p>
        </p:txBody>
      </p:sp>
      <p:sp>
        <p:nvSpPr>
          <p:cNvPr id="4" name="Slide Number Placeholder 3"/>
          <p:cNvSpPr>
            <a:spLocks noGrp="1"/>
          </p:cNvSpPr>
          <p:nvPr>
            <p:ph type="sldNum" sz="quarter" idx="4294967295"/>
          </p:nvPr>
        </p:nvSpPr>
        <p:spPr>
          <a:xfrm>
            <a:off x="11506200" y="6438900"/>
            <a:ext cx="685800" cy="419100"/>
          </a:xfrm>
        </p:spPr>
        <p:txBody>
          <a:bodyPr/>
          <a:lstStyle/>
          <a:p>
            <a:fld id="{9842F93E-C71B-4C37-9164-F0488A1DAA02}" type="slidenum">
              <a:rPr lang="es-ES" smtClean="0"/>
              <a:pPr/>
              <a:t>58</a:t>
            </a:fld>
            <a:endParaRPr lang="es-ES"/>
          </a:p>
        </p:txBody>
      </p:sp>
      <p:grpSp>
        <p:nvGrpSpPr>
          <p:cNvPr id="5" name="Group 6"/>
          <p:cNvGrpSpPr>
            <a:grpSpLocks/>
          </p:cNvGrpSpPr>
          <p:nvPr/>
        </p:nvGrpSpPr>
        <p:grpSpPr bwMode="auto">
          <a:xfrm>
            <a:off x="1720082" y="1622875"/>
            <a:ext cx="8153400" cy="2454275"/>
            <a:chOff x="381000" y="1143000"/>
            <a:chExt cx="8153400" cy="2454275"/>
          </a:xfrm>
          <a:solidFill>
            <a:schemeClr val="accent4">
              <a:lumMod val="40000"/>
              <a:lumOff val="60000"/>
            </a:schemeClr>
          </a:solidFill>
        </p:grpSpPr>
        <p:pic>
          <p:nvPicPr>
            <p:cNvPr id="6" name="Picture 10"/>
            <p:cNvPicPr>
              <a:picLocks noChangeAspect="1" noChangeArrowheads="1"/>
            </p:cNvPicPr>
            <p:nvPr/>
          </p:nvPicPr>
          <p:blipFill>
            <a:blip r:embed="rId2" cstate="print"/>
            <a:srcRect/>
            <a:stretch>
              <a:fillRect/>
            </a:stretch>
          </p:blipFill>
          <p:spPr bwMode="auto">
            <a:xfrm>
              <a:off x="381000" y="1143000"/>
              <a:ext cx="4038600" cy="2454275"/>
            </a:xfrm>
            <a:prstGeom prst="rect">
              <a:avLst/>
            </a:prstGeom>
            <a:grpFill/>
            <a:ln w="9525">
              <a:noFill/>
              <a:miter lim="800000"/>
              <a:headEnd/>
              <a:tailEnd/>
            </a:ln>
          </p:spPr>
        </p:pic>
        <p:sp>
          <p:nvSpPr>
            <p:cNvPr id="7" name="Content Placeholder 2"/>
            <p:cNvSpPr txBox="1">
              <a:spLocks/>
            </p:cNvSpPr>
            <p:nvPr/>
          </p:nvSpPr>
          <p:spPr bwMode="auto">
            <a:xfrm>
              <a:off x="3810000" y="1219200"/>
              <a:ext cx="4724400" cy="914400"/>
            </a:xfrm>
            <a:prstGeom prst="rect">
              <a:avLst/>
            </a:prstGeom>
            <a:grpFill/>
            <a:ln>
              <a:headEnd/>
              <a:tailEnd/>
            </a:ln>
          </p:spPr>
          <p:style>
            <a:lnRef idx="3">
              <a:schemeClr val="lt1"/>
            </a:lnRef>
            <a:fillRef idx="1">
              <a:schemeClr val="accent4"/>
            </a:fillRef>
            <a:effectRef idx="1">
              <a:schemeClr val="accent4"/>
            </a:effectRef>
            <a:fontRef idx="minor">
              <a:schemeClr val="lt1"/>
            </a:fontRef>
          </p:style>
          <p:txBody>
            <a:bodyPr/>
            <a:lstStyle/>
            <a:p>
              <a:pPr>
                <a:defRPr/>
              </a:pPr>
              <a:r>
                <a:rPr lang="en-GB" sz="2200" dirty="0" err="1">
                  <a:solidFill>
                    <a:schemeClr val="tx1"/>
                  </a:solidFill>
                  <a:latin typeface="Calibri" panose="020F0502020204030204" pitchFamily="34" charset="0"/>
                  <a:cs typeface="Calibri" panose="020F0502020204030204" pitchFamily="34" charset="0"/>
                </a:rPr>
                <a:t>Properti</a:t>
              </a:r>
              <a:r>
                <a:rPr lang="en-GB" sz="2200" dirty="0">
                  <a:solidFill>
                    <a:schemeClr val="tx1"/>
                  </a:solidFill>
                  <a:latin typeface="Calibri" panose="020F0502020204030204" pitchFamily="34" charset="0"/>
                  <a:cs typeface="Calibri" panose="020F0502020204030204" pitchFamily="34" charset="0"/>
                </a:rPr>
                <a:t> </a:t>
              </a:r>
              <a:r>
                <a:rPr lang="en-GB" sz="2200" dirty="0" err="1">
                  <a:solidFill>
                    <a:schemeClr val="tx1"/>
                  </a:solidFill>
                  <a:latin typeface="Calibri" panose="020F0502020204030204" pitchFamily="34" charset="0"/>
                  <a:cs typeface="Calibri" panose="020F0502020204030204" pitchFamily="34" charset="0"/>
                </a:rPr>
                <a:t>investasi</a:t>
              </a:r>
              <a:r>
                <a:rPr lang="en-GB" sz="2200" dirty="0">
                  <a:solidFill>
                    <a:schemeClr val="tx1"/>
                  </a:solidFill>
                  <a:latin typeface="Calibri" panose="020F0502020204030204" pitchFamily="34" charset="0"/>
                  <a:cs typeface="Calibri" panose="020F0502020204030204" pitchFamily="34" charset="0"/>
                </a:rPr>
                <a:t> </a:t>
              </a:r>
              <a:r>
                <a:rPr lang="en-GB" sz="2200" dirty="0" err="1">
                  <a:solidFill>
                    <a:schemeClr val="tx1"/>
                  </a:solidFill>
                  <a:latin typeface="Calibri" panose="020F0502020204030204" pitchFamily="34" charset="0"/>
                  <a:cs typeface="Calibri" panose="020F0502020204030204" pitchFamily="34" charset="0"/>
                </a:rPr>
                <a:t>diakui</a:t>
              </a:r>
              <a:r>
                <a:rPr lang="en-GB" sz="2200" dirty="0">
                  <a:solidFill>
                    <a:schemeClr val="tx1"/>
                  </a:solidFill>
                  <a:latin typeface="Calibri" panose="020F0502020204030204" pitchFamily="34" charset="0"/>
                  <a:cs typeface="Calibri" panose="020F0502020204030204" pitchFamily="34" charset="0"/>
                </a:rPr>
                <a:t> </a:t>
              </a:r>
              <a:r>
                <a:rPr lang="en-GB" sz="2200" dirty="0" err="1">
                  <a:solidFill>
                    <a:schemeClr val="tx1"/>
                  </a:solidFill>
                  <a:latin typeface="Calibri" panose="020F0502020204030204" pitchFamily="34" charset="0"/>
                  <a:cs typeface="Calibri" panose="020F0502020204030204" pitchFamily="34" charset="0"/>
                </a:rPr>
                <a:t>sebagai</a:t>
              </a:r>
              <a:r>
                <a:rPr lang="en-GB" sz="2200" dirty="0">
                  <a:solidFill>
                    <a:schemeClr val="tx1"/>
                  </a:solidFill>
                  <a:latin typeface="Calibri" panose="020F0502020204030204" pitchFamily="34" charset="0"/>
                  <a:cs typeface="Calibri" panose="020F0502020204030204" pitchFamily="34" charset="0"/>
                </a:rPr>
                <a:t> </a:t>
              </a:r>
              <a:r>
                <a:rPr lang="en-GB" sz="2200" dirty="0" err="1">
                  <a:solidFill>
                    <a:schemeClr val="tx1"/>
                  </a:solidFill>
                  <a:latin typeface="Calibri" panose="020F0502020204030204" pitchFamily="34" charset="0"/>
                  <a:cs typeface="Calibri" panose="020F0502020204030204" pitchFamily="34" charset="0"/>
                </a:rPr>
                <a:t>aset</a:t>
              </a:r>
              <a:r>
                <a:rPr lang="en-GB" sz="2200" dirty="0">
                  <a:solidFill>
                    <a:schemeClr val="tx1"/>
                  </a:solidFill>
                  <a:latin typeface="Calibri" panose="020F0502020204030204" pitchFamily="34" charset="0"/>
                  <a:cs typeface="Calibri" panose="020F0502020204030204" pitchFamily="34" charset="0"/>
                </a:rPr>
                <a:t> </a:t>
              </a:r>
              <a:r>
                <a:rPr lang="en-GB" sz="2200" dirty="0" err="1">
                  <a:solidFill>
                    <a:schemeClr val="tx1"/>
                  </a:solidFill>
                  <a:latin typeface="Calibri" panose="020F0502020204030204" pitchFamily="34" charset="0"/>
                  <a:cs typeface="Calibri" panose="020F0502020204030204" pitchFamily="34" charset="0"/>
                </a:rPr>
                <a:t>jika</a:t>
              </a:r>
              <a:r>
                <a:rPr lang="en-GB" sz="2200" dirty="0">
                  <a:solidFill>
                    <a:schemeClr val="tx1"/>
                  </a:solidFill>
                  <a:latin typeface="Calibri" panose="020F0502020204030204" pitchFamily="34" charset="0"/>
                  <a:cs typeface="Calibri" panose="020F0502020204030204" pitchFamily="34" charset="0"/>
                </a:rPr>
                <a:t> dan </a:t>
              </a:r>
              <a:r>
                <a:rPr lang="en-GB" sz="2200" dirty="0" err="1">
                  <a:solidFill>
                    <a:schemeClr val="tx1"/>
                  </a:solidFill>
                  <a:latin typeface="Calibri" panose="020F0502020204030204" pitchFamily="34" charset="0"/>
                  <a:cs typeface="Calibri" panose="020F0502020204030204" pitchFamily="34" charset="0"/>
                </a:rPr>
                <a:t>hanya</a:t>
              </a:r>
              <a:r>
                <a:rPr lang="en-GB" sz="2200" dirty="0">
                  <a:solidFill>
                    <a:schemeClr val="tx1"/>
                  </a:solidFill>
                  <a:latin typeface="Calibri" panose="020F0502020204030204" pitchFamily="34" charset="0"/>
                  <a:cs typeface="Calibri" panose="020F0502020204030204" pitchFamily="34" charset="0"/>
                </a:rPr>
                <a:t> </a:t>
              </a:r>
              <a:r>
                <a:rPr lang="en-GB" sz="2200" dirty="0" err="1">
                  <a:solidFill>
                    <a:schemeClr val="tx1"/>
                  </a:solidFill>
                  <a:latin typeface="Calibri" panose="020F0502020204030204" pitchFamily="34" charset="0"/>
                  <a:cs typeface="Calibri" panose="020F0502020204030204" pitchFamily="34" charset="0"/>
                </a:rPr>
                <a:t>jika</a:t>
              </a:r>
              <a:r>
                <a:rPr lang="en-GB" sz="2200" dirty="0">
                  <a:solidFill>
                    <a:schemeClr val="tx1"/>
                  </a:solidFill>
                  <a:latin typeface="Calibri" panose="020F0502020204030204" pitchFamily="34" charset="0"/>
                  <a:cs typeface="Calibri" panose="020F0502020204030204" pitchFamily="34" charset="0"/>
                </a:rPr>
                <a:t>:</a:t>
              </a:r>
              <a:endParaRPr lang="en-US" sz="2200" dirty="0">
                <a:solidFill>
                  <a:schemeClr val="tx1"/>
                </a:solidFill>
                <a:latin typeface="Calibri" panose="020F0502020204030204" pitchFamily="34" charset="0"/>
                <a:cs typeface="Calibri" panose="020F0502020204030204" pitchFamily="34" charset="0"/>
              </a:endParaRPr>
            </a:p>
            <a:p>
              <a:pPr marL="354013" indent="-354013">
                <a:spcBef>
                  <a:spcPct val="20000"/>
                </a:spcBef>
                <a:buClr>
                  <a:schemeClr val="bg1"/>
                </a:buClr>
                <a:buFont typeface="Wingdings" pitchFamily="2" charset="2"/>
                <a:buChar char="Ø"/>
                <a:defRPr/>
              </a:pPr>
              <a:endParaRPr lang="en-US" sz="2200" dirty="0">
                <a:solidFill>
                  <a:schemeClr val="tx1"/>
                </a:solidFill>
                <a:latin typeface="Calibri" panose="020F0502020204030204" pitchFamily="34" charset="0"/>
                <a:cs typeface="Calibri" panose="020F0502020204030204" pitchFamily="34" charset="0"/>
              </a:endParaRPr>
            </a:p>
            <a:p>
              <a:pPr marL="354013" indent="-354013">
                <a:spcBef>
                  <a:spcPct val="20000"/>
                </a:spcBef>
                <a:buClr>
                  <a:schemeClr val="tx1"/>
                </a:buClr>
                <a:defRPr/>
              </a:pPr>
              <a:endParaRPr lang="en-US" sz="2200" b="1" dirty="0">
                <a:solidFill>
                  <a:schemeClr val="tx1"/>
                </a:solidFill>
                <a:latin typeface="Calibri" panose="020F0502020204030204" pitchFamily="34" charset="0"/>
                <a:cs typeface="Calibri" panose="020F0502020204030204" pitchFamily="34" charset="0"/>
                <a:sym typeface="Wingdings" pitchFamily="2" charset="2"/>
              </a:endParaRPr>
            </a:p>
            <a:p>
              <a:pPr marL="354013" indent="-354013">
                <a:spcBef>
                  <a:spcPct val="20000"/>
                </a:spcBef>
                <a:buClr>
                  <a:schemeClr val="tx1"/>
                </a:buClr>
                <a:buFont typeface="Wingdings" pitchFamily="2" charset="2"/>
                <a:buChar char="Ø"/>
                <a:defRPr/>
              </a:pPr>
              <a:endParaRPr lang="en-US" sz="2200" b="1" dirty="0">
                <a:solidFill>
                  <a:schemeClr val="tx1"/>
                </a:solidFill>
                <a:latin typeface="Calibri" panose="020F0502020204030204" pitchFamily="34" charset="0"/>
                <a:cs typeface="Calibri" panose="020F0502020204030204" pitchFamily="34" charset="0"/>
                <a:sym typeface="Wingdings" pitchFamily="2" charset="2"/>
              </a:endParaRPr>
            </a:p>
            <a:p>
              <a:pPr marL="354013" indent="-354013">
                <a:spcBef>
                  <a:spcPct val="20000"/>
                </a:spcBef>
                <a:buClr>
                  <a:schemeClr val="tx1"/>
                </a:buClr>
                <a:buFont typeface="Wingdings" pitchFamily="2" charset="2"/>
                <a:buChar char="Ø"/>
                <a:defRPr/>
              </a:pPr>
              <a:endParaRPr lang="en-US" sz="2200" b="1" dirty="0">
                <a:solidFill>
                  <a:schemeClr val="tx1"/>
                </a:solidFill>
                <a:latin typeface="Calibri" panose="020F0502020204030204" pitchFamily="34" charset="0"/>
                <a:cs typeface="Calibri" panose="020F0502020204030204" pitchFamily="34" charset="0"/>
                <a:sym typeface="Wingdings" pitchFamily="2" charset="2"/>
              </a:endParaRPr>
            </a:p>
            <a:p>
              <a:pPr marL="354013" indent="-354013">
                <a:spcBef>
                  <a:spcPct val="20000"/>
                </a:spcBef>
                <a:buClr>
                  <a:schemeClr val="tx1"/>
                </a:buClr>
                <a:buFont typeface="Wingdings" pitchFamily="2" charset="2"/>
                <a:buChar char="Ø"/>
                <a:defRPr/>
              </a:pPr>
              <a:endParaRPr lang="en-US" sz="2200" b="1" dirty="0">
                <a:solidFill>
                  <a:schemeClr val="tx1"/>
                </a:solidFill>
                <a:latin typeface="Calibri" panose="020F0502020204030204" pitchFamily="34" charset="0"/>
                <a:cs typeface="Calibri" panose="020F0502020204030204" pitchFamily="34" charset="0"/>
                <a:sym typeface="Wingdings" pitchFamily="2" charset="2"/>
              </a:endParaRPr>
            </a:p>
            <a:p>
              <a:pPr marL="354013" indent="-354013">
                <a:spcBef>
                  <a:spcPct val="20000"/>
                </a:spcBef>
                <a:buClr>
                  <a:schemeClr val="tx1"/>
                </a:buClr>
                <a:buFont typeface="Wingdings" pitchFamily="2" charset="2"/>
                <a:buChar char="Ø"/>
                <a:defRPr/>
              </a:pPr>
              <a:endParaRPr lang="en-US" sz="2200" b="1" dirty="0">
                <a:solidFill>
                  <a:schemeClr val="tx1"/>
                </a:solidFill>
                <a:latin typeface="Calibri" panose="020F0502020204030204" pitchFamily="34" charset="0"/>
                <a:cs typeface="Calibri" panose="020F0502020204030204" pitchFamily="34" charset="0"/>
                <a:sym typeface="Wingdings" pitchFamily="2" charset="2"/>
              </a:endParaRPr>
            </a:p>
          </p:txBody>
        </p:sp>
      </p:grpSp>
      <p:graphicFrame>
        <p:nvGraphicFramePr>
          <p:cNvPr id="8" name="Diagram 7"/>
          <p:cNvGraphicFramePr/>
          <p:nvPr/>
        </p:nvGraphicFramePr>
        <p:xfrm>
          <a:off x="5551984" y="2708920"/>
          <a:ext cx="5192216" cy="37444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8"/>
          <p:cNvSpPr/>
          <p:nvPr/>
        </p:nvSpPr>
        <p:spPr>
          <a:xfrm>
            <a:off x="2520182" y="4167337"/>
            <a:ext cx="3276600" cy="2077889"/>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defRPr/>
            </a:pPr>
            <a:r>
              <a:rPr lang="id-ID" sz="2200" dirty="0">
                <a:latin typeface="Calibri" panose="020F0502020204030204" pitchFamily="34" charset="0"/>
                <a:cs typeface="Calibri" panose="020F0502020204030204" pitchFamily="34" charset="0"/>
              </a:rPr>
              <a:t>Biaya yang dikeluarkan setelah pengakuan awal dikapitalisasi </a:t>
            </a:r>
            <a:r>
              <a:rPr lang="en-US" sz="2200" dirty="0" err="1">
                <a:latin typeface="Calibri" panose="020F0502020204030204" pitchFamily="34" charset="0"/>
                <a:cs typeface="Calibri" panose="020F0502020204030204" pitchFamily="34" charset="0"/>
              </a:rPr>
              <a:t>jika</a:t>
            </a:r>
            <a:r>
              <a:rPr lang="en-US" sz="2200" dirty="0">
                <a:latin typeface="Calibri" panose="020F0502020204030204" pitchFamily="34" charset="0"/>
                <a:cs typeface="Calibri" panose="020F0502020204030204" pitchFamily="34" charset="0"/>
              </a:rPr>
              <a:t> </a:t>
            </a:r>
            <a:r>
              <a:rPr lang="en-US" sz="2400" b="1" i="1" dirty="0" err="1">
                <a:solidFill>
                  <a:srgbClr val="FF0000"/>
                </a:solidFill>
                <a:latin typeface="Calibri" panose="020F0502020204030204" pitchFamily="34" charset="0"/>
                <a:cs typeface="Calibri" panose="020F0502020204030204" pitchFamily="34" charset="0"/>
              </a:rPr>
              <a:t>dua</a:t>
            </a:r>
            <a:r>
              <a:rPr lang="en-US" sz="2400" b="1" i="1" dirty="0">
                <a:solidFill>
                  <a:srgbClr val="FF0000"/>
                </a:solidFill>
                <a:latin typeface="Calibri" panose="020F0502020204030204" pitchFamily="34" charset="0"/>
                <a:cs typeface="Calibri" panose="020F0502020204030204" pitchFamily="34" charset="0"/>
              </a:rPr>
              <a:t> </a:t>
            </a:r>
            <a:r>
              <a:rPr lang="id-ID" sz="2400" b="1" i="1" dirty="0">
                <a:solidFill>
                  <a:srgbClr val="FF0000"/>
                </a:solidFill>
                <a:latin typeface="Calibri" panose="020F0502020204030204" pitchFamily="34" charset="0"/>
                <a:cs typeface="Calibri" panose="020F0502020204030204" pitchFamily="34" charset="0"/>
              </a:rPr>
              <a:t>kriteria kapitalisasi</a:t>
            </a:r>
            <a:r>
              <a:rPr lang="id-ID" sz="2200" dirty="0">
                <a:latin typeface="Calibri" panose="020F0502020204030204" pitchFamily="34" charset="0"/>
                <a:cs typeface="Calibri" panose="020F0502020204030204" pitchFamily="34" charset="0"/>
              </a:rPr>
              <a:t> terpenuhi.</a:t>
            </a:r>
            <a:endParaRPr lang="en-US" sz="2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586152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66800" y="324376"/>
            <a:ext cx="10058400" cy="763587"/>
          </a:xfrm>
        </p:spPr>
        <p:txBody>
          <a:bodyPr/>
          <a:lstStyle/>
          <a:p>
            <a:pPr algn="ctr"/>
            <a:r>
              <a:rPr lang="id-ID" sz="3600" b="1" dirty="0">
                <a:latin typeface="Fjalla One" panose="02000506040000020004" pitchFamily="2" charset="0"/>
              </a:rPr>
              <a:t>Pengukuran Pengakuan Awal</a:t>
            </a:r>
          </a:p>
        </p:txBody>
      </p:sp>
      <p:sp>
        <p:nvSpPr>
          <p:cNvPr id="3" name="Content Placeholder 2"/>
          <p:cNvSpPr>
            <a:spLocks noGrp="1"/>
          </p:cNvSpPr>
          <p:nvPr>
            <p:ph idx="4294967295"/>
          </p:nvPr>
        </p:nvSpPr>
        <p:spPr>
          <a:xfrm>
            <a:off x="944521" y="1466850"/>
            <a:ext cx="10471199" cy="1524000"/>
          </a:xfrm>
        </p:spPr>
        <p:txBody>
          <a:bodyPr/>
          <a:lstStyle/>
          <a:p>
            <a:pPr algn="just"/>
            <a:r>
              <a:rPr lang="en-GB" sz="2600" dirty="0" err="1">
                <a:latin typeface="Calibri" panose="020F0502020204030204" pitchFamily="34" charset="0"/>
                <a:cs typeface="Calibri" panose="020F0502020204030204" pitchFamily="34" charset="0"/>
              </a:rPr>
              <a:t>Properti</a:t>
            </a:r>
            <a:r>
              <a:rPr lang="en-GB" sz="2600" dirty="0">
                <a:latin typeface="Calibri" panose="020F0502020204030204" pitchFamily="34" charset="0"/>
                <a:cs typeface="Calibri" panose="020F0502020204030204" pitchFamily="34" charset="0"/>
              </a:rPr>
              <a:t> </a:t>
            </a:r>
            <a:r>
              <a:rPr lang="en-GB" sz="2600" dirty="0" err="1">
                <a:latin typeface="Calibri" panose="020F0502020204030204" pitchFamily="34" charset="0"/>
                <a:cs typeface="Calibri" panose="020F0502020204030204" pitchFamily="34" charset="0"/>
              </a:rPr>
              <a:t>investasi</a:t>
            </a:r>
            <a:r>
              <a:rPr lang="en-GB" sz="2600" dirty="0">
                <a:latin typeface="Calibri" panose="020F0502020204030204" pitchFamily="34" charset="0"/>
                <a:cs typeface="Calibri" panose="020F0502020204030204" pitchFamily="34" charset="0"/>
              </a:rPr>
              <a:t> pada </a:t>
            </a:r>
            <a:r>
              <a:rPr lang="en-GB" sz="2600" dirty="0" err="1">
                <a:latin typeface="Calibri" panose="020F0502020204030204" pitchFamily="34" charset="0"/>
                <a:cs typeface="Calibri" panose="020F0502020204030204" pitchFamily="34" charset="0"/>
              </a:rPr>
              <a:t>pengakuan</a:t>
            </a:r>
            <a:r>
              <a:rPr lang="en-GB" sz="2600" dirty="0">
                <a:latin typeface="Calibri" panose="020F0502020204030204" pitchFamily="34" charset="0"/>
                <a:cs typeface="Calibri" panose="020F0502020204030204" pitchFamily="34" charset="0"/>
              </a:rPr>
              <a:t> </a:t>
            </a:r>
            <a:r>
              <a:rPr lang="en-GB" sz="2600" dirty="0" err="1">
                <a:latin typeface="Calibri" panose="020F0502020204030204" pitchFamily="34" charset="0"/>
                <a:cs typeface="Calibri" panose="020F0502020204030204" pitchFamily="34" charset="0"/>
              </a:rPr>
              <a:t>awal</a:t>
            </a:r>
            <a:r>
              <a:rPr lang="en-GB" sz="2600" dirty="0">
                <a:latin typeface="Calibri" panose="020F0502020204030204" pitchFamily="34" charset="0"/>
                <a:cs typeface="Calibri" panose="020F0502020204030204" pitchFamily="34" charset="0"/>
              </a:rPr>
              <a:t> </a:t>
            </a:r>
            <a:r>
              <a:rPr lang="en-GB" sz="2600" dirty="0" err="1">
                <a:latin typeface="Calibri" panose="020F0502020204030204" pitchFamily="34" charset="0"/>
                <a:cs typeface="Calibri" panose="020F0502020204030204" pitchFamily="34" charset="0"/>
              </a:rPr>
              <a:t>diukur</a:t>
            </a:r>
            <a:r>
              <a:rPr lang="en-GB" sz="2600" dirty="0">
                <a:latin typeface="Calibri" panose="020F0502020204030204" pitchFamily="34" charset="0"/>
                <a:cs typeface="Calibri" panose="020F0502020204030204" pitchFamily="34" charset="0"/>
              </a:rPr>
              <a:t> </a:t>
            </a:r>
            <a:r>
              <a:rPr lang="en-GB" sz="2600" dirty="0" err="1">
                <a:latin typeface="Calibri" panose="020F0502020204030204" pitchFamily="34" charset="0"/>
                <a:cs typeface="Calibri" panose="020F0502020204030204" pitchFamily="34" charset="0"/>
              </a:rPr>
              <a:t>sebesar</a:t>
            </a:r>
            <a:r>
              <a:rPr lang="en-GB" sz="2600" dirty="0">
                <a:latin typeface="Calibri" panose="020F0502020204030204" pitchFamily="34" charset="0"/>
                <a:cs typeface="Calibri" panose="020F0502020204030204" pitchFamily="34" charset="0"/>
              </a:rPr>
              <a:t> </a:t>
            </a:r>
            <a:r>
              <a:rPr lang="en-GB" sz="2600" dirty="0" err="1">
                <a:latin typeface="Calibri" panose="020F0502020204030204" pitchFamily="34" charset="0"/>
                <a:cs typeface="Calibri" panose="020F0502020204030204" pitchFamily="34" charset="0"/>
              </a:rPr>
              <a:t>biaya</a:t>
            </a:r>
            <a:r>
              <a:rPr lang="en-GB" sz="2600" dirty="0">
                <a:latin typeface="Calibri" panose="020F0502020204030204" pitchFamily="34" charset="0"/>
                <a:cs typeface="Calibri" panose="020F0502020204030204" pitchFamily="34" charset="0"/>
              </a:rPr>
              <a:t> </a:t>
            </a:r>
            <a:r>
              <a:rPr lang="en-GB" sz="2600" dirty="0" err="1">
                <a:latin typeface="Calibri" panose="020F0502020204030204" pitchFamily="34" charset="0"/>
                <a:cs typeface="Calibri" panose="020F0502020204030204" pitchFamily="34" charset="0"/>
              </a:rPr>
              <a:t>perolehan</a:t>
            </a:r>
            <a:r>
              <a:rPr lang="en-GB" sz="2600" dirty="0">
                <a:latin typeface="Calibri" panose="020F0502020204030204" pitchFamily="34" charset="0"/>
                <a:cs typeface="Calibri" panose="020F0502020204030204" pitchFamily="34" charset="0"/>
              </a:rPr>
              <a:t>. </a:t>
            </a:r>
            <a:r>
              <a:rPr lang="en-US" sz="2600" dirty="0" err="1">
                <a:latin typeface="Calibri" panose="020F0502020204030204" pitchFamily="34" charset="0"/>
                <a:cs typeface="Calibri" panose="020F0502020204030204" pitchFamily="34" charset="0"/>
              </a:rPr>
              <a:t>Biaya</a:t>
            </a:r>
            <a:r>
              <a:rPr lang="en-US" sz="2600" dirty="0">
                <a:latin typeface="Calibri" panose="020F0502020204030204" pitchFamily="34" charset="0"/>
                <a:cs typeface="Calibri" panose="020F0502020204030204" pitchFamily="34" charset="0"/>
              </a:rPr>
              <a:t> </a:t>
            </a:r>
            <a:r>
              <a:rPr lang="en-US" sz="2600" dirty="0" err="1">
                <a:latin typeface="Calibri" panose="020F0502020204030204" pitchFamily="34" charset="0"/>
                <a:cs typeface="Calibri" panose="020F0502020204030204" pitchFamily="34" charset="0"/>
              </a:rPr>
              <a:t>transaksi</a:t>
            </a:r>
            <a:r>
              <a:rPr lang="en-US" sz="2600" dirty="0">
                <a:latin typeface="Calibri" panose="020F0502020204030204" pitchFamily="34" charset="0"/>
                <a:cs typeface="Calibri" panose="020F0502020204030204" pitchFamily="34" charset="0"/>
              </a:rPr>
              <a:t> </a:t>
            </a:r>
            <a:r>
              <a:rPr lang="en-US" sz="2600" dirty="0" err="1">
                <a:latin typeface="Calibri" panose="020F0502020204030204" pitchFamily="34" charset="0"/>
                <a:cs typeface="Calibri" panose="020F0502020204030204" pitchFamily="34" charset="0"/>
              </a:rPr>
              <a:t>termasuk</a:t>
            </a:r>
            <a:r>
              <a:rPr lang="en-US" sz="2600" dirty="0">
                <a:latin typeface="Calibri" panose="020F0502020204030204" pitchFamily="34" charset="0"/>
                <a:cs typeface="Calibri" panose="020F0502020204030204" pitchFamily="34" charset="0"/>
              </a:rPr>
              <a:t> </a:t>
            </a:r>
            <a:r>
              <a:rPr lang="en-US" sz="2600" dirty="0" err="1">
                <a:latin typeface="Calibri" panose="020F0502020204030204" pitchFamily="34" charset="0"/>
                <a:cs typeface="Calibri" panose="020F0502020204030204" pitchFamily="34" charset="0"/>
              </a:rPr>
              <a:t>dalam</a:t>
            </a:r>
            <a:r>
              <a:rPr lang="en-US" sz="2600" dirty="0">
                <a:latin typeface="Calibri" panose="020F0502020204030204" pitchFamily="34" charset="0"/>
                <a:cs typeface="Calibri" panose="020F0502020204030204" pitchFamily="34" charset="0"/>
              </a:rPr>
              <a:t> </a:t>
            </a:r>
            <a:r>
              <a:rPr lang="en-US" sz="2600" dirty="0" err="1">
                <a:latin typeface="Calibri" panose="020F0502020204030204" pitchFamily="34" charset="0"/>
                <a:cs typeface="Calibri" panose="020F0502020204030204" pitchFamily="34" charset="0"/>
              </a:rPr>
              <a:t>pengukuran</a:t>
            </a:r>
            <a:r>
              <a:rPr lang="en-US" sz="2600" dirty="0">
                <a:latin typeface="Calibri" panose="020F0502020204030204" pitchFamily="34" charset="0"/>
                <a:cs typeface="Calibri" panose="020F0502020204030204" pitchFamily="34" charset="0"/>
              </a:rPr>
              <a:t> </a:t>
            </a:r>
            <a:r>
              <a:rPr lang="en-US" sz="2600" dirty="0" err="1">
                <a:latin typeface="Calibri" panose="020F0502020204030204" pitchFamily="34" charset="0"/>
                <a:cs typeface="Calibri" panose="020F0502020204030204" pitchFamily="34" charset="0"/>
              </a:rPr>
              <a:t>awal</a:t>
            </a:r>
            <a:r>
              <a:rPr lang="en-US" sz="2600" dirty="0">
                <a:latin typeface="Calibri" panose="020F0502020204030204" pitchFamily="34" charset="0"/>
                <a:cs typeface="Calibri" panose="020F0502020204030204" pitchFamily="34" charset="0"/>
              </a:rPr>
              <a:t>.</a:t>
            </a:r>
            <a:endParaRPr lang="id-ID" sz="2600" dirty="0">
              <a:latin typeface="Calibri" panose="020F0502020204030204" pitchFamily="34" charset="0"/>
              <a:cs typeface="Calibri" panose="020F0502020204030204" pitchFamily="34" charset="0"/>
            </a:endParaRPr>
          </a:p>
          <a:p>
            <a:pPr algn="just"/>
            <a:endParaRPr lang="en-US" sz="2600" dirty="0">
              <a:latin typeface="Calibri" panose="020F0502020204030204" pitchFamily="34" charset="0"/>
              <a:cs typeface="Calibri" panose="020F0502020204030204" pitchFamily="34" charset="0"/>
            </a:endParaRPr>
          </a:p>
          <a:p>
            <a:pPr algn="just"/>
            <a:endParaRPr lang="id-ID" sz="26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4294967295"/>
          </p:nvPr>
        </p:nvSpPr>
        <p:spPr>
          <a:xfrm>
            <a:off x="11506200" y="6438900"/>
            <a:ext cx="685800" cy="419100"/>
          </a:xfrm>
        </p:spPr>
        <p:txBody>
          <a:bodyPr/>
          <a:lstStyle/>
          <a:p>
            <a:fld id="{9842F93E-C71B-4C37-9164-F0488A1DAA02}" type="slidenum">
              <a:rPr lang="es-ES" smtClean="0"/>
              <a:pPr/>
              <a:t>59</a:t>
            </a:fld>
            <a:endParaRPr lang="es-ES"/>
          </a:p>
        </p:txBody>
      </p:sp>
      <p:sp>
        <p:nvSpPr>
          <p:cNvPr id="7" name="Rectangle 12"/>
          <p:cNvSpPr>
            <a:spLocks noChangeArrowheads="1"/>
          </p:cNvSpPr>
          <p:nvPr/>
        </p:nvSpPr>
        <p:spPr bwMode="auto">
          <a:xfrm>
            <a:off x="2175886" y="2708920"/>
            <a:ext cx="5901314" cy="1289454"/>
          </a:xfrm>
          <a:prstGeom prst="rect">
            <a:avLst/>
          </a:prstGeom>
          <a:solidFill>
            <a:schemeClr val="accent1">
              <a:lumMod val="40000"/>
              <a:lumOff val="60000"/>
            </a:schemeClr>
          </a:solidFill>
          <a:ln w="9525">
            <a:solidFill>
              <a:srgbClr val="025198"/>
            </a:solidFill>
            <a:miter lim="800000"/>
            <a:headEnd/>
            <a:tailEnd/>
          </a:ln>
          <a:effectLst>
            <a:outerShdw dist="99190" dir="2388334" algn="ctr" rotWithShape="0">
              <a:schemeClr val="hlink"/>
            </a:outerShdw>
          </a:effectLst>
        </p:spPr>
        <p:txBody>
          <a:bodyPr lIns="182880" rIns="182880" anchor="ct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id-ID" dirty="0">
                <a:latin typeface="Calibri" panose="020F0502020204030204" pitchFamily="34" charset="0"/>
                <a:cs typeface="Calibri" panose="020F0502020204030204" pitchFamily="34" charset="0"/>
              </a:rPr>
              <a:t>Definisi biaya perolehan </a:t>
            </a:r>
            <a:r>
              <a:rPr lang="id-ID" b="1" dirty="0">
                <a:latin typeface="Calibri" panose="020F0502020204030204" pitchFamily="34" charset="0"/>
                <a:cs typeface="Calibri" panose="020F0502020204030204" pitchFamily="34" charset="0"/>
              </a:rPr>
              <a:t>PROPERTI INVESTASI </a:t>
            </a:r>
            <a:r>
              <a:rPr lang="id-ID" dirty="0">
                <a:latin typeface="Calibri" panose="020F0502020204030204" pitchFamily="34" charset="0"/>
                <a:cs typeface="Calibri" panose="020F0502020204030204" pitchFamily="34" charset="0"/>
              </a:rPr>
              <a:t>sama dengan biaya perolehan </a:t>
            </a:r>
            <a:r>
              <a:rPr lang="id-ID" b="1" dirty="0">
                <a:latin typeface="Calibri" panose="020F0502020204030204" pitchFamily="34" charset="0"/>
                <a:cs typeface="Calibri" panose="020F0502020204030204" pitchFamily="34" charset="0"/>
              </a:rPr>
              <a:t>ASET TETAP </a:t>
            </a:r>
            <a:endParaRPr lang="en-GB" b="1" dirty="0">
              <a:latin typeface="Calibri" panose="020F0502020204030204" pitchFamily="34" charset="0"/>
              <a:cs typeface="Calibri" panose="020F0502020204030204" pitchFamily="34" charset="0"/>
            </a:endParaRPr>
          </a:p>
        </p:txBody>
      </p:sp>
      <p:pic>
        <p:nvPicPr>
          <p:cNvPr id="8" name="Picture 4" descr="C:\Users\Nelson\AppData\Local\Microsoft\Windows\Temporary Internet Files\Content.IE5\H5ZIDBGR\MCj0231804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25000" y="3581400"/>
            <a:ext cx="2125662" cy="197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a:extLst>
              <a:ext uri="{FF2B5EF4-FFF2-40B4-BE49-F238E27FC236}">
                <a16:creationId xmlns:a16="http://schemas.microsoft.com/office/drawing/2014/main" id="{3A4D17E5-7991-4D4E-A566-3A559215229E}"/>
              </a:ext>
            </a:extLst>
          </p:cNvPr>
          <p:cNvGrpSpPr/>
          <p:nvPr/>
        </p:nvGrpSpPr>
        <p:grpSpPr>
          <a:xfrm>
            <a:off x="1202243" y="4512212"/>
            <a:ext cx="7848599" cy="878938"/>
            <a:chOff x="2224898" y="4392731"/>
            <a:chExt cx="6485152" cy="878938"/>
          </a:xfrm>
        </p:grpSpPr>
        <p:sp>
          <p:nvSpPr>
            <p:cNvPr id="6" name="Freeform: Shape 5">
              <a:extLst>
                <a:ext uri="{FF2B5EF4-FFF2-40B4-BE49-F238E27FC236}">
                  <a16:creationId xmlns:a16="http://schemas.microsoft.com/office/drawing/2014/main" id="{8C817597-9CA4-483F-897C-0988CD0BF9F3}"/>
                </a:ext>
              </a:extLst>
            </p:cNvPr>
            <p:cNvSpPr/>
            <p:nvPr/>
          </p:nvSpPr>
          <p:spPr>
            <a:xfrm>
              <a:off x="2224898" y="4392731"/>
              <a:ext cx="2197346" cy="878938"/>
            </a:xfrm>
            <a:custGeom>
              <a:avLst/>
              <a:gdLst>
                <a:gd name="connsiteX0" fmla="*/ 0 w 2197346"/>
                <a:gd name="connsiteY0" fmla="*/ 0 h 878938"/>
                <a:gd name="connsiteX1" fmla="*/ 1757877 w 2197346"/>
                <a:gd name="connsiteY1" fmla="*/ 0 h 878938"/>
                <a:gd name="connsiteX2" fmla="*/ 2197346 w 2197346"/>
                <a:gd name="connsiteY2" fmla="*/ 439469 h 878938"/>
                <a:gd name="connsiteX3" fmla="*/ 1757877 w 2197346"/>
                <a:gd name="connsiteY3" fmla="*/ 878938 h 878938"/>
                <a:gd name="connsiteX4" fmla="*/ 0 w 2197346"/>
                <a:gd name="connsiteY4" fmla="*/ 878938 h 878938"/>
                <a:gd name="connsiteX5" fmla="*/ 439469 w 2197346"/>
                <a:gd name="connsiteY5" fmla="*/ 439469 h 878938"/>
                <a:gd name="connsiteX6" fmla="*/ 0 w 2197346"/>
                <a:gd name="connsiteY6" fmla="*/ 0 h 87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7346" h="878938">
                  <a:moveTo>
                    <a:pt x="0" y="0"/>
                  </a:moveTo>
                  <a:lnTo>
                    <a:pt x="1757877" y="0"/>
                  </a:lnTo>
                  <a:lnTo>
                    <a:pt x="2197346" y="439469"/>
                  </a:lnTo>
                  <a:lnTo>
                    <a:pt x="1757877" y="878938"/>
                  </a:lnTo>
                  <a:lnTo>
                    <a:pt x="0" y="878938"/>
                  </a:lnTo>
                  <a:lnTo>
                    <a:pt x="439469" y="439469"/>
                  </a:lnTo>
                  <a:lnTo>
                    <a:pt x="0" y="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499477" tIns="20003" rIns="459472" bIns="20003" numCol="1" spcCol="1270" anchor="ctr" anchorCtr="0">
              <a:noAutofit/>
            </a:bodyPr>
            <a:lstStyle/>
            <a:p>
              <a:pPr marL="0" lvl="0" indent="0" algn="ctr" defTabSz="666750">
                <a:lnSpc>
                  <a:spcPct val="90000"/>
                </a:lnSpc>
                <a:spcBef>
                  <a:spcPct val="0"/>
                </a:spcBef>
                <a:spcAft>
                  <a:spcPct val="35000"/>
                </a:spcAft>
                <a:buNone/>
              </a:pPr>
              <a:r>
                <a:rPr lang="id-ID" sz="2000" kern="1200" dirty="0">
                  <a:solidFill>
                    <a:schemeClr val="tx1"/>
                  </a:solidFill>
                  <a:latin typeface="Calibri" panose="020F0502020204030204" pitchFamily="34" charset="0"/>
                  <a:ea typeface="Calibri" panose="020F0502020204030204" pitchFamily="34" charset="0"/>
                  <a:cs typeface="Calibri" panose="020F0502020204030204" pitchFamily="34" charset="0"/>
                </a:rPr>
                <a:t>Harga perolehan</a:t>
              </a:r>
            </a:p>
          </p:txBody>
        </p:sp>
        <p:sp>
          <p:nvSpPr>
            <p:cNvPr id="9" name="Freeform: Shape 8">
              <a:extLst>
                <a:ext uri="{FF2B5EF4-FFF2-40B4-BE49-F238E27FC236}">
                  <a16:creationId xmlns:a16="http://schemas.microsoft.com/office/drawing/2014/main" id="{DF81BE3C-41D9-43E5-BDC5-EFD9F09C0E65}"/>
                </a:ext>
              </a:extLst>
            </p:cNvPr>
            <p:cNvSpPr/>
            <p:nvPr/>
          </p:nvSpPr>
          <p:spPr>
            <a:xfrm>
              <a:off x="4202508" y="4392731"/>
              <a:ext cx="2807892" cy="878938"/>
            </a:xfrm>
            <a:custGeom>
              <a:avLst/>
              <a:gdLst>
                <a:gd name="connsiteX0" fmla="*/ 0 w 2197346"/>
                <a:gd name="connsiteY0" fmla="*/ 0 h 878938"/>
                <a:gd name="connsiteX1" fmla="*/ 1757877 w 2197346"/>
                <a:gd name="connsiteY1" fmla="*/ 0 h 878938"/>
                <a:gd name="connsiteX2" fmla="*/ 2197346 w 2197346"/>
                <a:gd name="connsiteY2" fmla="*/ 439469 h 878938"/>
                <a:gd name="connsiteX3" fmla="*/ 1757877 w 2197346"/>
                <a:gd name="connsiteY3" fmla="*/ 878938 h 878938"/>
                <a:gd name="connsiteX4" fmla="*/ 0 w 2197346"/>
                <a:gd name="connsiteY4" fmla="*/ 878938 h 878938"/>
                <a:gd name="connsiteX5" fmla="*/ 439469 w 2197346"/>
                <a:gd name="connsiteY5" fmla="*/ 439469 h 878938"/>
                <a:gd name="connsiteX6" fmla="*/ 0 w 2197346"/>
                <a:gd name="connsiteY6" fmla="*/ 0 h 87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7346" h="878938">
                  <a:moveTo>
                    <a:pt x="0" y="0"/>
                  </a:moveTo>
                  <a:lnTo>
                    <a:pt x="1757877" y="0"/>
                  </a:lnTo>
                  <a:lnTo>
                    <a:pt x="2197346" y="439469"/>
                  </a:lnTo>
                  <a:lnTo>
                    <a:pt x="1757877" y="878938"/>
                  </a:lnTo>
                  <a:lnTo>
                    <a:pt x="0" y="878938"/>
                  </a:lnTo>
                  <a:lnTo>
                    <a:pt x="439469" y="439469"/>
                  </a:lnTo>
                  <a:lnTo>
                    <a:pt x="0" y="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499477" tIns="20003" rIns="459472" bIns="20003" numCol="1" spcCol="1270" anchor="ctr" anchorCtr="0">
              <a:noAutofit/>
            </a:bodyPr>
            <a:lstStyle/>
            <a:p>
              <a:pPr marL="0" lvl="0" indent="0" algn="ctr" defTabSz="666750">
                <a:lnSpc>
                  <a:spcPct val="90000"/>
                </a:lnSpc>
                <a:spcBef>
                  <a:spcPct val="0"/>
                </a:spcBef>
                <a:spcAft>
                  <a:spcPct val="35000"/>
                </a:spcAft>
                <a:buNone/>
              </a:pPr>
              <a:r>
                <a:rPr lang="id-ID" sz="2000" kern="1200" dirty="0">
                  <a:solidFill>
                    <a:schemeClr val="tx1"/>
                  </a:solidFill>
                  <a:latin typeface="Calibri" panose="020F0502020204030204" pitchFamily="34" charset="0"/>
                  <a:ea typeface="Calibri" panose="020F0502020204030204" pitchFamily="34" charset="0"/>
                  <a:cs typeface="Calibri" panose="020F0502020204030204" pitchFamily="34" charset="0"/>
                </a:rPr>
                <a:t>Biaya yang dapat </a:t>
              </a:r>
              <a:r>
                <a:rPr lang="id-ID" sz="2000"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diatribusikan</a:t>
              </a:r>
              <a:r>
                <a:rPr lang="id-ID" sz="2000" kern="1200" dirty="0">
                  <a:solidFill>
                    <a:schemeClr val="tx1"/>
                  </a:solidFill>
                  <a:latin typeface="Calibri" panose="020F0502020204030204" pitchFamily="34" charset="0"/>
                  <a:ea typeface="Calibri" panose="020F0502020204030204" pitchFamily="34" charset="0"/>
                  <a:cs typeface="Calibri" panose="020F0502020204030204" pitchFamily="34" charset="0"/>
                </a:rPr>
                <a:t> secara langsung</a:t>
              </a:r>
            </a:p>
          </p:txBody>
        </p:sp>
        <p:sp>
          <p:nvSpPr>
            <p:cNvPr id="11" name="Freeform: Shape 10">
              <a:extLst>
                <a:ext uri="{FF2B5EF4-FFF2-40B4-BE49-F238E27FC236}">
                  <a16:creationId xmlns:a16="http://schemas.microsoft.com/office/drawing/2014/main" id="{E5F0AC75-CC95-4D6F-8EFC-8A5508171A56}"/>
                </a:ext>
              </a:extLst>
            </p:cNvPr>
            <p:cNvSpPr/>
            <p:nvPr/>
          </p:nvSpPr>
          <p:spPr>
            <a:xfrm>
              <a:off x="6821171" y="4392731"/>
              <a:ext cx="1888879" cy="878938"/>
            </a:xfrm>
            <a:custGeom>
              <a:avLst/>
              <a:gdLst>
                <a:gd name="connsiteX0" fmla="*/ 0 w 2197346"/>
                <a:gd name="connsiteY0" fmla="*/ 0 h 878938"/>
                <a:gd name="connsiteX1" fmla="*/ 1757877 w 2197346"/>
                <a:gd name="connsiteY1" fmla="*/ 0 h 878938"/>
                <a:gd name="connsiteX2" fmla="*/ 2197346 w 2197346"/>
                <a:gd name="connsiteY2" fmla="*/ 439469 h 878938"/>
                <a:gd name="connsiteX3" fmla="*/ 1757877 w 2197346"/>
                <a:gd name="connsiteY3" fmla="*/ 878938 h 878938"/>
                <a:gd name="connsiteX4" fmla="*/ 0 w 2197346"/>
                <a:gd name="connsiteY4" fmla="*/ 878938 h 878938"/>
                <a:gd name="connsiteX5" fmla="*/ 439469 w 2197346"/>
                <a:gd name="connsiteY5" fmla="*/ 439469 h 878938"/>
                <a:gd name="connsiteX6" fmla="*/ 0 w 2197346"/>
                <a:gd name="connsiteY6" fmla="*/ 0 h 87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7346" h="878938">
                  <a:moveTo>
                    <a:pt x="0" y="0"/>
                  </a:moveTo>
                  <a:lnTo>
                    <a:pt x="1757877" y="0"/>
                  </a:lnTo>
                  <a:lnTo>
                    <a:pt x="2197346" y="439469"/>
                  </a:lnTo>
                  <a:lnTo>
                    <a:pt x="1757877" y="878938"/>
                  </a:lnTo>
                  <a:lnTo>
                    <a:pt x="0" y="878938"/>
                  </a:lnTo>
                  <a:lnTo>
                    <a:pt x="439469" y="439469"/>
                  </a:lnTo>
                  <a:lnTo>
                    <a:pt x="0" y="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499477" tIns="20003" rIns="459472" bIns="20003" numCol="1" spcCol="1270" anchor="ctr" anchorCtr="0">
              <a:noAutofit/>
            </a:bodyPr>
            <a:lstStyle/>
            <a:p>
              <a:pPr marL="0" lvl="0" indent="0" algn="ctr" defTabSz="666750">
                <a:lnSpc>
                  <a:spcPct val="90000"/>
                </a:lnSpc>
                <a:spcBef>
                  <a:spcPct val="0"/>
                </a:spcBef>
                <a:spcAft>
                  <a:spcPct val="35000"/>
                </a:spcAft>
                <a:buNone/>
              </a:pPr>
              <a:r>
                <a:rPr lang="id-ID" sz="2000" i="1"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Dismantling</a:t>
              </a:r>
              <a:r>
                <a:rPr lang="id-ID" sz="2000" i="1"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id-ID" sz="2000" i="1"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cost</a:t>
              </a:r>
              <a:endParaRPr lang="id-ID" sz="2000" i="1"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708433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3*#ppt_w"/>
                                          </p:val>
                                        </p:tav>
                                        <p:tav tm="100000">
                                          <p:val>
                                            <p:strVal val="#ppt_w"/>
                                          </p:val>
                                        </p:tav>
                                      </p:tavLst>
                                    </p:anim>
                                    <p:anim calcmode="lin" valueType="num">
                                      <p:cBhvr>
                                        <p:cTn id="8" dur="500" fill="hold"/>
                                        <p:tgtEl>
                                          <p:spTgt spid="7"/>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67868" y="522288"/>
            <a:ext cx="7792131" cy="711200"/>
          </a:xfrm>
        </p:spPr>
        <p:txBody>
          <a:bodyPr/>
          <a:lstStyle/>
          <a:p>
            <a:pPr algn="ctr"/>
            <a:r>
              <a:rPr lang="id-ID" sz="3600" b="1" dirty="0">
                <a:latin typeface="Fjalla One" panose="02000506040000020004" pitchFamily="2" charset="0"/>
              </a:rPr>
              <a:t>Pengukuran Selanjutnya</a:t>
            </a:r>
          </a:p>
        </p:txBody>
      </p:sp>
      <p:sp>
        <p:nvSpPr>
          <p:cNvPr id="4" name="Slide Number Placeholder 3"/>
          <p:cNvSpPr>
            <a:spLocks noGrp="1"/>
          </p:cNvSpPr>
          <p:nvPr>
            <p:ph type="sldNum" sz="quarter" idx="4294967295"/>
          </p:nvPr>
        </p:nvSpPr>
        <p:spPr>
          <a:xfrm>
            <a:off x="11506200" y="6438900"/>
            <a:ext cx="685800" cy="419100"/>
          </a:xfrm>
        </p:spPr>
        <p:txBody>
          <a:bodyPr/>
          <a:lstStyle/>
          <a:p>
            <a:fld id="{9842F93E-C71B-4C37-9164-F0488A1DAA02}" type="slidenum">
              <a:rPr lang="es-ES" smtClean="0"/>
              <a:pPr/>
              <a:t>60</a:t>
            </a:fld>
            <a:endParaRPr lang="es-ES"/>
          </a:p>
        </p:txBody>
      </p:sp>
      <p:pic>
        <p:nvPicPr>
          <p:cNvPr id="16" name="Picture 2" descr="C:\Documents and Settings\Nelson Lam\Application Data\Microsoft\Media Catalog\Downloaded Clips\cl99\j038258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24193" y="3324423"/>
            <a:ext cx="2444849" cy="2444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2279577" y="3020760"/>
            <a:ext cx="5184576" cy="1200329"/>
          </a:xfrm>
          <a:prstGeom prst="rect">
            <a:avLst/>
          </a:prstGeom>
          <a:noFill/>
        </p:spPr>
        <p:txBody>
          <a:bodyPr wrap="square" rtlCol="0">
            <a:spAutoFit/>
          </a:bodyPr>
          <a:lstStyle/>
          <a:p>
            <a:pPr>
              <a:defRPr/>
            </a:pPr>
            <a:r>
              <a:rPr lang="en-GB" sz="2400" dirty="0" err="1">
                <a:latin typeface="Calibri" panose="020F0502020204030204" pitchFamily="34" charset="0"/>
                <a:cs typeface="Calibri" panose="020F0502020204030204" pitchFamily="34" charset="0"/>
              </a:rPr>
              <a:t>Perlakuan</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akuntansi</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dalam</a:t>
            </a:r>
            <a:r>
              <a:rPr lang="en-GB" sz="2400" dirty="0">
                <a:latin typeface="Calibri" panose="020F0502020204030204" pitchFamily="34" charset="0"/>
                <a:cs typeface="Calibri" panose="020F0502020204030204" pitchFamily="34" charset="0"/>
              </a:rPr>
              <a:t> model </a:t>
            </a:r>
            <a:r>
              <a:rPr lang="en-GB" sz="2400" dirty="0" err="1">
                <a:latin typeface="Calibri" panose="020F0502020204030204" pitchFamily="34" charset="0"/>
                <a:cs typeface="Calibri" panose="020F0502020204030204" pitchFamily="34" charset="0"/>
              </a:rPr>
              <a:t>biaya</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mengacu</a:t>
            </a:r>
            <a:r>
              <a:rPr lang="en-GB" sz="2400" dirty="0">
                <a:latin typeface="Calibri" panose="020F0502020204030204" pitchFamily="34" charset="0"/>
                <a:cs typeface="Calibri" panose="020F0502020204030204" pitchFamily="34" charset="0"/>
              </a:rPr>
              <a:t> pada </a:t>
            </a:r>
            <a:r>
              <a:rPr lang="id-ID" sz="2400" b="1" dirty="0">
                <a:latin typeface="Calibri" panose="020F0502020204030204" pitchFamily="34" charset="0"/>
                <a:cs typeface="Calibri" panose="020F0502020204030204" pitchFamily="34" charset="0"/>
              </a:rPr>
              <a:t>MODEL BIAYA </a:t>
            </a:r>
            <a:r>
              <a:rPr lang="id-ID" sz="2400" dirty="0">
                <a:latin typeface="Calibri" panose="020F0502020204030204" pitchFamily="34" charset="0"/>
                <a:cs typeface="Calibri" panose="020F0502020204030204" pitchFamily="34" charset="0"/>
              </a:rPr>
              <a:t>untuk </a:t>
            </a:r>
            <a:r>
              <a:rPr lang="id-ID" sz="2400" b="1" dirty="0">
                <a:latin typeface="Calibri" panose="020F0502020204030204" pitchFamily="34" charset="0"/>
                <a:cs typeface="Calibri" panose="020F0502020204030204" pitchFamily="34" charset="0"/>
              </a:rPr>
              <a:t>ASET TETAP</a:t>
            </a:r>
            <a:r>
              <a:rPr lang="id-ID" sz="2400" dirty="0">
                <a:latin typeface="Calibri" panose="020F0502020204030204" pitchFamily="34" charset="0"/>
                <a:cs typeface="Calibri" panose="020F0502020204030204" pitchFamily="34" charset="0"/>
              </a:rPr>
              <a:t>.</a:t>
            </a:r>
            <a:endParaRPr lang="en-GB" sz="2400" dirty="0">
              <a:latin typeface="Calibri" panose="020F0502020204030204" pitchFamily="34" charset="0"/>
              <a:cs typeface="Calibri" panose="020F0502020204030204" pitchFamily="34" charset="0"/>
            </a:endParaRPr>
          </a:p>
        </p:txBody>
      </p:sp>
      <p:sp>
        <p:nvSpPr>
          <p:cNvPr id="19" name="Rectangle 9"/>
          <p:cNvSpPr>
            <a:spLocks noChangeArrowheads="1"/>
          </p:cNvSpPr>
          <p:nvPr/>
        </p:nvSpPr>
        <p:spPr bwMode="auto">
          <a:xfrm>
            <a:off x="2367869" y="4504072"/>
            <a:ext cx="5007992" cy="1301192"/>
          </a:xfrm>
          <a:prstGeom prst="rect">
            <a:avLst/>
          </a:prstGeom>
          <a:gradFill rotWithShape="0">
            <a:gsLst>
              <a:gs pos="0">
                <a:srgbClr val="CCFFFF"/>
              </a:gs>
              <a:gs pos="50000">
                <a:srgbClr val="FFFFFF"/>
              </a:gs>
              <a:gs pos="100000">
                <a:srgbClr val="CCFFFF"/>
              </a:gs>
            </a:gsLst>
            <a:lin ang="2700000" scaled="1"/>
          </a:gradFill>
          <a:ln w="9525">
            <a:solidFill>
              <a:schemeClr val="accent2"/>
            </a:solidFill>
            <a:miter lim="800000"/>
            <a:headEnd/>
            <a:tailEnd/>
          </a:ln>
          <a:effectLst>
            <a:outerShdw dist="71842" dir="2700000" algn="ctr" rotWithShape="0">
              <a:schemeClr val="bg2"/>
            </a:outerShdw>
          </a:effectLst>
        </p:spPr>
        <p:txBody>
          <a:bodyPr/>
          <a:lstStyle/>
          <a:p>
            <a:pPr algn="ctr"/>
            <a:r>
              <a:rPr lang="en-US" sz="2400" dirty="0" err="1">
                <a:latin typeface="Calibri" panose="020F0502020204030204" pitchFamily="34" charset="0"/>
                <a:cs typeface="Calibri" panose="020F0502020204030204" pitchFamily="34" charset="0"/>
              </a:rPr>
              <a:t>Entitas</a:t>
            </a:r>
            <a:r>
              <a:rPr lang="en-US" sz="2400" dirty="0">
                <a:latin typeface="Calibri" panose="020F0502020204030204" pitchFamily="34" charset="0"/>
                <a:cs typeface="Calibri" panose="020F0502020204030204" pitchFamily="34" charset="0"/>
              </a:rPr>
              <a:t> yang </a:t>
            </a:r>
            <a:r>
              <a:rPr lang="en-US" sz="2400" dirty="0" err="1">
                <a:latin typeface="Calibri" panose="020F0502020204030204" pitchFamily="34" charset="0"/>
                <a:cs typeface="Calibri" panose="020F0502020204030204" pitchFamily="34" charset="0"/>
              </a:rPr>
              <a:t>mengukur</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properti</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investasi</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dengan</a:t>
            </a:r>
            <a:r>
              <a:rPr lang="en-US" sz="2400" dirty="0">
                <a:latin typeface="Calibri" panose="020F0502020204030204" pitchFamily="34" charset="0"/>
                <a:cs typeface="Calibri" panose="020F0502020204030204" pitchFamily="34" charset="0"/>
              </a:rPr>
              <a:t> model </a:t>
            </a:r>
            <a:r>
              <a:rPr lang="en-US" sz="2400" dirty="0" err="1">
                <a:latin typeface="Calibri" panose="020F0502020204030204" pitchFamily="34" charset="0"/>
                <a:cs typeface="Calibri" panose="020F0502020204030204" pitchFamily="34" charset="0"/>
              </a:rPr>
              <a:t>biaya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maka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tetap</a:t>
            </a:r>
            <a:r>
              <a:rPr lang="en-US" sz="2400" dirty="0">
                <a:latin typeface="Calibri" panose="020F0502020204030204" pitchFamily="34" charset="0"/>
                <a:cs typeface="Calibri" panose="020F0502020204030204" pitchFamily="34" charset="0"/>
              </a:rPr>
              <a:t> </a:t>
            </a:r>
            <a:r>
              <a:rPr lang="en-US" sz="2400" dirty="0" err="1">
                <a:solidFill>
                  <a:srgbClr val="FF0000"/>
                </a:solidFill>
                <a:latin typeface="Calibri" panose="020F0502020204030204" pitchFamily="34" charset="0"/>
                <a:cs typeface="Calibri" panose="020F0502020204030204" pitchFamily="34" charset="0"/>
              </a:rPr>
              <a:t>mengungkapkan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nilai</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wajar</a:t>
            </a:r>
            <a:r>
              <a:rPr lang="en-US" sz="2400" dirty="0">
                <a:latin typeface="Calibri" panose="020F0502020204030204" pitchFamily="34" charset="0"/>
                <a:cs typeface="Calibri" panose="020F0502020204030204" pitchFamily="34" charset="0"/>
              </a:rPr>
              <a:t>.</a:t>
            </a:r>
          </a:p>
        </p:txBody>
      </p:sp>
      <p:sp>
        <p:nvSpPr>
          <p:cNvPr id="20" name="Rectangle 3"/>
          <p:cNvSpPr txBox="1">
            <a:spLocks noChangeArrowheads="1"/>
          </p:cNvSpPr>
          <p:nvPr/>
        </p:nvSpPr>
        <p:spPr bwMode="auto">
          <a:xfrm>
            <a:off x="1447800" y="1704750"/>
            <a:ext cx="5242261" cy="442913"/>
          </a:xfrm>
          <a:prstGeom prst="rect">
            <a:avLst/>
          </a:prstGeom>
          <a:noFill/>
          <a:ln w="9525">
            <a:noFill/>
            <a:miter lim="800000"/>
            <a:headEnd/>
            <a:tailEnd/>
          </a:ln>
        </p:spPr>
        <p:txBody>
          <a:bodyPr/>
          <a:lstStyle>
            <a:lvl1pPr marL="234950" indent="-234950" defTabSz="1254125" eaLnBrk="0" hangingPunct="0">
              <a:tabLst>
                <a:tab pos="4051300" algn="l"/>
              </a:tabLst>
              <a:defRPr sz="2000">
                <a:solidFill>
                  <a:schemeClr val="tx1"/>
                </a:solidFill>
                <a:latin typeface="Arial" panose="020B0604020202020204" pitchFamily="34" charset="0"/>
              </a:defRPr>
            </a:lvl1pPr>
            <a:lvl2pPr marL="742950" indent="-285750" defTabSz="1254125" eaLnBrk="0" hangingPunct="0">
              <a:tabLst>
                <a:tab pos="4051300" algn="l"/>
              </a:tabLst>
              <a:defRPr sz="2000">
                <a:solidFill>
                  <a:schemeClr val="tx1"/>
                </a:solidFill>
                <a:latin typeface="Arial" panose="020B0604020202020204" pitchFamily="34" charset="0"/>
              </a:defRPr>
            </a:lvl2pPr>
            <a:lvl3pPr marL="1143000" indent="-228600" defTabSz="1254125" eaLnBrk="0" hangingPunct="0">
              <a:tabLst>
                <a:tab pos="4051300" algn="l"/>
              </a:tabLst>
              <a:defRPr sz="2000">
                <a:solidFill>
                  <a:schemeClr val="tx1"/>
                </a:solidFill>
                <a:latin typeface="Arial" panose="020B0604020202020204" pitchFamily="34" charset="0"/>
              </a:defRPr>
            </a:lvl3pPr>
            <a:lvl4pPr marL="1600200" indent="-228600" defTabSz="1254125" eaLnBrk="0" hangingPunct="0">
              <a:tabLst>
                <a:tab pos="4051300" algn="l"/>
              </a:tabLst>
              <a:defRPr sz="2000">
                <a:solidFill>
                  <a:schemeClr val="tx1"/>
                </a:solidFill>
                <a:latin typeface="Arial" panose="020B0604020202020204" pitchFamily="34" charset="0"/>
              </a:defRPr>
            </a:lvl4pPr>
            <a:lvl5pPr marL="2057400" indent="-228600" defTabSz="1254125" eaLnBrk="0" hangingPunct="0">
              <a:tabLst>
                <a:tab pos="4051300" algn="l"/>
              </a:tabLst>
              <a:defRPr sz="2000">
                <a:solidFill>
                  <a:schemeClr val="tx1"/>
                </a:solidFill>
                <a:latin typeface="Arial" panose="020B0604020202020204" pitchFamily="34" charset="0"/>
              </a:defRPr>
            </a:lvl5pPr>
            <a:lvl6pPr marL="2514600" indent="-228600" defTabSz="1254125" eaLnBrk="0" fontAlgn="base" hangingPunct="0">
              <a:spcBef>
                <a:spcPct val="20000"/>
              </a:spcBef>
              <a:spcAft>
                <a:spcPct val="0"/>
              </a:spcAft>
              <a:buChar char="•"/>
              <a:tabLst>
                <a:tab pos="4051300" algn="l"/>
              </a:tabLst>
              <a:defRPr sz="2000">
                <a:solidFill>
                  <a:schemeClr val="tx1"/>
                </a:solidFill>
                <a:latin typeface="Arial" panose="020B0604020202020204" pitchFamily="34" charset="0"/>
              </a:defRPr>
            </a:lvl6pPr>
            <a:lvl7pPr marL="2971800" indent="-228600" defTabSz="1254125" eaLnBrk="0" fontAlgn="base" hangingPunct="0">
              <a:spcBef>
                <a:spcPct val="20000"/>
              </a:spcBef>
              <a:spcAft>
                <a:spcPct val="0"/>
              </a:spcAft>
              <a:buChar char="•"/>
              <a:tabLst>
                <a:tab pos="4051300" algn="l"/>
              </a:tabLst>
              <a:defRPr sz="2000">
                <a:solidFill>
                  <a:schemeClr val="tx1"/>
                </a:solidFill>
                <a:latin typeface="Arial" panose="020B0604020202020204" pitchFamily="34" charset="0"/>
              </a:defRPr>
            </a:lvl7pPr>
            <a:lvl8pPr marL="3429000" indent="-228600" defTabSz="1254125" eaLnBrk="0" fontAlgn="base" hangingPunct="0">
              <a:spcBef>
                <a:spcPct val="20000"/>
              </a:spcBef>
              <a:spcAft>
                <a:spcPct val="0"/>
              </a:spcAft>
              <a:buChar char="•"/>
              <a:tabLst>
                <a:tab pos="4051300" algn="l"/>
              </a:tabLst>
              <a:defRPr sz="2000">
                <a:solidFill>
                  <a:schemeClr val="tx1"/>
                </a:solidFill>
                <a:latin typeface="Arial" panose="020B0604020202020204" pitchFamily="34" charset="0"/>
              </a:defRPr>
            </a:lvl8pPr>
            <a:lvl9pPr marL="3886200" indent="-228600" defTabSz="1254125" eaLnBrk="0" fontAlgn="base" hangingPunct="0">
              <a:spcBef>
                <a:spcPct val="20000"/>
              </a:spcBef>
              <a:spcAft>
                <a:spcPct val="0"/>
              </a:spcAft>
              <a:buChar char="•"/>
              <a:tabLst>
                <a:tab pos="4051300" algn="l"/>
              </a:tabLst>
              <a:defRPr sz="2000">
                <a:solidFill>
                  <a:schemeClr val="tx1"/>
                </a:solidFill>
                <a:latin typeface="Arial" panose="020B0604020202020204" pitchFamily="34" charset="0"/>
              </a:defRPr>
            </a:lvl9pPr>
          </a:lstStyle>
          <a:p>
            <a:pPr eaLnBrk="1" hangingPunct="1">
              <a:buFontTx/>
              <a:buNone/>
            </a:pPr>
            <a:r>
              <a:rPr lang="id-ID" dirty="0">
                <a:latin typeface="Calibri" panose="020F0502020204030204" pitchFamily="34" charset="0"/>
                <a:cs typeface="Calibri" panose="020F0502020204030204" pitchFamily="34" charset="0"/>
              </a:rPr>
              <a:t>Model pengukuran untuk properti investasi:</a:t>
            </a:r>
            <a:endParaRPr lang="en-US" u="sng" dirty="0">
              <a:solidFill>
                <a:schemeClr val="accent2"/>
              </a:solidFill>
              <a:latin typeface="Calibri" panose="020F0502020204030204" pitchFamily="34" charset="0"/>
              <a:cs typeface="Calibri" panose="020F0502020204030204" pitchFamily="34" charset="0"/>
            </a:endParaRPr>
          </a:p>
        </p:txBody>
      </p:sp>
      <p:sp>
        <p:nvSpPr>
          <p:cNvPr id="21" name="AutoShape 4"/>
          <p:cNvSpPr>
            <a:spLocks noChangeArrowheads="1"/>
          </p:cNvSpPr>
          <p:nvPr/>
        </p:nvSpPr>
        <p:spPr bwMode="auto">
          <a:xfrm>
            <a:off x="7467600" y="2210406"/>
            <a:ext cx="2590800" cy="381000"/>
          </a:xfrm>
          <a:prstGeom prst="roundRect">
            <a:avLst>
              <a:gd name="adj" fmla="val 16667"/>
            </a:avLst>
          </a:prstGeom>
          <a:gradFill rotWithShape="0">
            <a:gsLst>
              <a:gs pos="0">
                <a:srgbClr val="FFFF00"/>
              </a:gs>
              <a:gs pos="50000">
                <a:schemeClr val="bg1"/>
              </a:gs>
              <a:gs pos="100000">
                <a:srgbClr val="FFFF00"/>
              </a:gs>
            </a:gsLst>
            <a:lin ang="2700000" scaled="1"/>
          </a:gradFill>
          <a:ln w="9525">
            <a:solidFill>
              <a:srgbClr val="FFFF00"/>
            </a:solidFill>
            <a:round/>
            <a:headEnd/>
            <a:tailEnd/>
          </a:ln>
          <a:effectLst>
            <a:outerShdw dist="81320" dir="3080412" algn="ctr" rotWithShape="0">
              <a:schemeClr val="bg2"/>
            </a:outerShdw>
          </a:effectLst>
        </p:spPr>
        <p:txBody>
          <a:bodyPr anchor="ctr"/>
          <a:lstStyle/>
          <a:p>
            <a:pPr marL="228600" indent="-228600" algn="ctr">
              <a:defRPr/>
            </a:pPr>
            <a:r>
              <a:rPr lang="id-ID" sz="2000" b="1" dirty="0">
                <a:solidFill>
                  <a:schemeClr val="accent2"/>
                </a:solidFill>
                <a:latin typeface="Calibri" panose="020F0502020204030204" pitchFamily="34" charset="0"/>
                <a:ea typeface="Calibri" panose="020F0502020204030204" pitchFamily="34" charset="0"/>
                <a:cs typeface="Calibri" panose="020F0502020204030204" pitchFamily="34" charset="0"/>
              </a:rPr>
              <a:t>Model Nilai Wajar</a:t>
            </a:r>
            <a:endParaRPr lang="en-US" sz="2000" b="1"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AutoShape 5"/>
          <p:cNvSpPr>
            <a:spLocks noChangeArrowheads="1"/>
          </p:cNvSpPr>
          <p:nvPr/>
        </p:nvSpPr>
        <p:spPr bwMode="auto">
          <a:xfrm>
            <a:off x="7464153" y="1738920"/>
            <a:ext cx="2590800" cy="381000"/>
          </a:xfrm>
          <a:prstGeom prst="roundRect">
            <a:avLst>
              <a:gd name="adj" fmla="val 16667"/>
            </a:avLst>
          </a:prstGeom>
          <a:gradFill rotWithShape="0">
            <a:gsLst>
              <a:gs pos="0">
                <a:srgbClr val="CCFF99"/>
              </a:gs>
              <a:gs pos="50000">
                <a:schemeClr val="bg1"/>
              </a:gs>
              <a:gs pos="100000">
                <a:srgbClr val="CCFF99"/>
              </a:gs>
            </a:gsLst>
            <a:lin ang="2700000" scaled="1"/>
          </a:gradFill>
          <a:ln w="9525">
            <a:solidFill>
              <a:srgbClr val="66FF33"/>
            </a:solidFill>
            <a:round/>
            <a:headEnd/>
            <a:tailEnd/>
          </a:ln>
          <a:effectLst>
            <a:outerShdw dist="81320" dir="3080412" algn="ctr" rotWithShape="0">
              <a:schemeClr val="bg2"/>
            </a:outerShdw>
          </a:effectLst>
        </p:spPr>
        <p:txBody>
          <a:bodyPr anchor="ctr"/>
          <a:lstStyle/>
          <a:p>
            <a:pPr marL="228600" indent="-228600" algn="ctr">
              <a:defRPr/>
            </a:pPr>
            <a:r>
              <a:rPr lang="id-ID" sz="2000" b="1" dirty="0">
                <a:solidFill>
                  <a:srgbClr val="FF0000"/>
                </a:solidFill>
                <a:latin typeface="Calibri" panose="020F0502020204030204" pitchFamily="34" charset="0"/>
                <a:ea typeface="Calibri" panose="020F0502020204030204" pitchFamily="34" charset="0"/>
                <a:cs typeface="Calibri" panose="020F0502020204030204" pitchFamily="34" charset="0"/>
              </a:rPr>
              <a:t>Model Biaya</a:t>
            </a:r>
            <a:endParaRPr lang="en-US" sz="20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Line 9"/>
          <p:cNvSpPr>
            <a:spLocks noChangeShapeType="1"/>
          </p:cNvSpPr>
          <p:nvPr/>
        </p:nvSpPr>
        <p:spPr bwMode="auto">
          <a:xfrm>
            <a:off x="2133600" y="2852936"/>
            <a:ext cx="7772400" cy="0"/>
          </a:xfrm>
          <a:prstGeom prst="line">
            <a:avLst/>
          </a:prstGeom>
          <a:noFill/>
          <a:ln w="57150" cap="rnd">
            <a:solidFill>
              <a:srgbClr val="800080"/>
            </a:solidFill>
            <a:prstDash val="sysDot"/>
            <a:round/>
            <a:headEnd/>
            <a:tailEnd/>
          </a:ln>
          <a:extLst>
            <a:ext uri="{909E8E84-426E-40DD-AFC4-6F175D3DCCD1}">
              <a14:hiddenFill xmlns:a14="http://schemas.microsoft.com/office/drawing/2010/main">
                <a:noFill/>
              </a14:hiddenFill>
            </a:ext>
          </a:extLst>
        </p:spPr>
        <p:txBody>
          <a:bodyPr/>
          <a:lstStyle/>
          <a:p>
            <a:endParaRPr lang="id-ID"/>
          </a:p>
        </p:txBody>
      </p:sp>
    </p:spTree>
    <p:extLst>
      <p:ext uri="{BB962C8B-B14F-4D97-AF65-F5344CB8AC3E}">
        <p14:creationId xmlns:p14="http://schemas.microsoft.com/office/powerpoint/2010/main" val="126523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strips(downRigh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wipe(left)">
                                      <p:cBhvr>
                                        <p:cTn id="12" dur="500"/>
                                        <p:tgtEl>
                                          <p:spTgt spid="2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288"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strVal val="4/3*#ppt_w"/>
                                          </p:val>
                                        </p:tav>
                                        <p:tav tm="100000">
                                          <p:val>
                                            <p:strVal val="#ppt_w"/>
                                          </p:val>
                                        </p:tav>
                                      </p:tavLst>
                                    </p:anim>
                                    <p:anim calcmode="lin" valueType="num">
                                      <p:cBhvr>
                                        <p:cTn id="18" dur="500" fill="hold"/>
                                        <p:tgtEl>
                                          <p:spTgt spid="22"/>
                                        </p:tgtEl>
                                        <p:attrNameLst>
                                          <p:attrName>ppt_h</p:attrName>
                                        </p:attrNameLst>
                                      </p:cBhvr>
                                      <p:tavLst>
                                        <p:tav tm="0">
                                          <p:val>
                                            <p:strVal val="4/3*#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288"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strVal val="4/3*#ppt_w"/>
                                          </p:val>
                                        </p:tav>
                                        <p:tav tm="100000">
                                          <p:val>
                                            <p:strVal val="#ppt_w"/>
                                          </p:val>
                                        </p:tav>
                                      </p:tavLst>
                                    </p:anim>
                                    <p:anim calcmode="lin" valueType="num">
                                      <p:cBhvr>
                                        <p:cTn id="24" dur="500" fill="hold"/>
                                        <p:tgtEl>
                                          <p:spTgt spid="21"/>
                                        </p:tgtEl>
                                        <p:attrNameLst>
                                          <p:attrName>ppt_h</p:attrName>
                                        </p:attrNameLst>
                                      </p:cBhvr>
                                      <p:tavLst>
                                        <p:tav tm="0">
                                          <p:val>
                                            <p:strVal val="4/3*#ppt_h"/>
                                          </p:val>
                                        </p:tav>
                                        <p:tav tm="100000">
                                          <p:val>
                                            <p:strVal val="#ppt_h"/>
                                          </p:val>
                                        </p:tav>
                                      </p:tavLst>
                                    </p:anim>
                                  </p:childTnLst>
                                </p:cTn>
                              </p:par>
                            </p:childTnLst>
                          </p:cTn>
                        </p:par>
                        <p:par>
                          <p:cTn id="25" fill="hold">
                            <p:stCondLst>
                              <p:cond delay="500"/>
                            </p:stCondLst>
                            <p:childTnLst>
                              <p:par>
                                <p:cTn id="26" presetID="9" presetClass="entr" presetSubtype="0"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dissolve">
                                      <p:cBhvr>
                                        <p:cTn id="2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autoUpdateAnimBg="0"/>
      <p:bldP spid="20" grpId="0" build="p" bldLvl="2" autoUpdateAnimBg="0"/>
      <p:bldP spid="21" grpId="0" animBg="1" autoUpdateAnimBg="0"/>
      <p:bldP spid="22" grpId="0" animBg="1" autoUpdateAnimBg="0"/>
      <p:bldP spid="2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1506200" y="6438900"/>
            <a:ext cx="685800" cy="419100"/>
          </a:xfrm>
        </p:spPr>
        <p:txBody>
          <a:bodyPr/>
          <a:lstStyle/>
          <a:p>
            <a:fld id="{9842F93E-C71B-4C37-9164-F0488A1DAA02}" type="slidenum">
              <a:rPr lang="es-ES" smtClean="0"/>
              <a:pPr/>
              <a:t>61</a:t>
            </a:fld>
            <a:endParaRPr lang="es-ES"/>
          </a:p>
        </p:txBody>
      </p:sp>
      <p:sp>
        <p:nvSpPr>
          <p:cNvPr id="6" name="AutoShape 4"/>
          <p:cNvSpPr>
            <a:spLocks noChangeArrowheads="1"/>
          </p:cNvSpPr>
          <p:nvPr/>
        </p:nvSpPr>
        <p:spPr bwMode="auto">
          <a:xfrm>
            <a:off x="2171700" y="1524000"/>
            <a:ext cx="2857500" cy="557808"/>
          </a:xfrm>
          <a:prstGeom prst="roundRect">
            <a:avLst>
              <a:gd name="adj" fmla="val 16667"/>
            </a:avLst>
          </a:prstGeom>
          <a:gradFill rotWithShape="0">
            <a:gsLst>
              <a:gs pos="0">
                <a:srgbClr val="FFFF00"/>
              </a:gs>
              <a:gs pos="50000">
                <a:schemeClr val="bg1"/>
              </a:gs>
              <a:gs pos="100000">
                <a:srgbClr val="FFFF00"/>
              </a:gs>
            </a:gsLst>
            <a:lin ang="2700000" scaled="1"/>
          </a:gradFill>
          <a:ln w="9525">
            <a:solidFill>
              <a:srgbClr val="FFFF00"/>
            </a:solidFill>
            <a:round/>
            <a:headEnd/>
            <a:tailEnd/>
          </a:ln>
          <a:effectLst>
            <a:outerShdw dist="81320" dir="3080412" algn="ctr" rotWithShape="0">
              <a:schemeClr val="bg2"/>
            </a:outerShdw>
          </a:effectLst>
        </p:spPr>
        <p:txBody>
          <a:bodyPr anchor="ctr"/>
          <a:lstStyle/>
          <a:p>
            <a:pPr marL="228600" indent="-228600" algn="ctr">
              <a:defRPr/>
            </a:pPr>
            <a:r>
              <a:rPr lang="id-ID" sz="2400" b="1" dirty="0">
                <a:solidFill>
                  <a:schemeClr val="accent2"/>
                </a:solidFill>
                <a:latin typeface="Calibri" panose="020F0502020204030204" pitchFamily="34" charset="0"/>
                <a:ea typeface="Calibri" panose="020F0502020204030204" pitchFamily="34" charset="0"/>
                <a:cs typeface="Calibri" panose="020F0502020204030204" pitchFamily="34" charset="0"/>
              </a:rPr>
              <a:t>Model Nilai Wajar</a:t>
            </a:r>
            <a:endParaRPr lang="en-US" sz="2400" b="1"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itle 1"/>
          <p:cNvSpPr txBox="1">
            <a:spLocks/>
          </p:cNvSpPr>
          <p:nvPr/>
        </p:nvSpPr>
        <p:spPr bwMode="auto">
          <a:xfrm>
            <a:off x="2287128" y="113927"/>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id-ID" sz="3600" b="1" dirty="0">
                <a:solidFill>
                  <a:schemeClr val="tx1"/>
                </a:solidFill>
                <a:latin typeface="Fjalla One" panose="02000506040000020004" pitchFamily="2" charset="0"/>
              </a:rPr>
              <a:t>PENGUKURAN SELANJUTNYA</a:t>
            </a:r>
          </a:p>
        </p:txBody>
      </p:sp>
      <p:sp>
        <p:nvSpPr>
          <p:cNvPr id="13" name="Rectangle 9"/>
          <p:cNvSpPr>
            <a:spLocks noChangeArrowheads="1"/>
          </p:cNvSpPr>
          <p:nvPr/>
        </p:nvSpPr>
        <p:spPr bwMode="auto">
          <a:xfrm>
            <a:off x="6274222" y="3787479"/>
            <a:ext cx="5003378" cy="2650786"/>
          </a:xfrm>
          <a:prstGeom prst="rect">
            <a:avLst/>
          </a:prstGeom>
          <a:gradFill rotWithShape="0">
            <a:gsLst>
              <a:gs pos="0">
                <a:srgbClr val="CCFFFF"/>
              </a:gs>
              <a:gs pos="50000">
                <a:srgbClr val="FFFFFF"/>
              </a:gs>
              <a:gs pos="100000">
                <a:srgbClr val="CCFFFF"/>
              </a:gs>
            </a:gsLst>
            <a:lin ang="2700000" scaled="1"/>
          </a:gradFill>
          <a:ln w="9525">
            <a:solidFill>
              <a:schemeClr val="accent2"/>
            </a:solidFill>
            <a:miter lim="800000"/>
            <a:headEnd/>
            <a:tailEnd/>
          </a:ln>
          <a:effectLst>
            <a:outerShdw dist="71842" dir="2700000" algn="ctr" rotWithShape="0">
              <a:schemeClr val="bg2"/>
            </a:outerShdw>
          </a:effectLst>
        </p:spPr>
        <p:txBody>
          <a:bodyPr/>
          <a:lstStyle/>
          <a:p>
            <a:pPr marL="288925" indent="-288925" algn="just">
              <a:buFont typeface="Wingdings" pitchFamily="2" charset="2"/>
              <a:buChar char="§"/>
              <a:defRPr/>
            </a:pPr>
            <a:r>
              <a:rPr lang="id-ID" sz="2000" dirty="0">
                <a:latin typeface="Calibri" panose="020F0502020204030204" pitchFamily="34" charset="0"/>
                <a:cs typeface="Calibri" panose="020F0502020204030204" pitchFamily="34" charset="0"/>
              </a:rPr>
              <a:t>Atas hak atas properti yang dikuasai oleh </a:t>
            </a:r>
            <a:r>
              <a:rPr lang="id-ID" sz="2000" i="1" dirty="0" err="1">
                <a:latin typeface="Calibri" panose="020F0502020204030204" pitchFamily="34" charset="0"/>
                <a:cs typeface="Calibri" panose="020F0502020204030204" pitchFamily="34" charset="0"/>
              </a:rPr>
              <a:t>lessee</a:t>
            </a:r>
            <a:r>
              <a:rPr lang="id-ID" sz="2000" dirty="0">
                <a:latin typeface="Calibri" panose="020F0502020204030204" pitchFamily="34" charset="0"/>
                <a:cs typeface="Calibri" panose="020F0502020204030204" pitchFamily="34" charset="0"/>
              </a:rPr>
              <a:t> melalui sewa operasi  diklasifikasikan sebagai properti investasi, maka harus menerapkan model nilai wajar. </a:t>
            </a:r>
          </a:p>
          <a:p>
            <a:pPr marL="288925" indent="-288925" algn="just">
              <a:buFont typeface="Wingdings" pitchFamily="2" charset="2"/>
              <a:buChar char="§"/>
              <a:defRPr/>
            </a:pPr>
            <a:r>
              <a:rPr lang="id-ID" sz="2000" dirty="0">
                <a:latin typeface="Calibri" panose="020F0502020204030204" pitchFamily="34" charset="0"/>
                <a:cs typeface="Calibri" panose="020F0502020204030204" pitchFamily="34" charset="0"/>
              </a:rPr>
              <a:t>Jika sebelumnya entitas telah mengukur properti investasi pada nilai wajar, maka selanjutnya pengukuran pada nilai wajar sampai pelepasan (transfer).</a:t>
            </a:r>
          </a:p>
        </p:txBody>
      </p:sp>
      <p:sp>
        <p:nvSpPr>
          <p:cNvPr id="16" name="TextBox 15"/>
          <p:cNvSpPr txBox="1"/>
          <p:nvPr/>
        </p:nvSpPr>
        <p:spPr>
          <a:xfrm>
            <a:off x="1447800" y="2348881"/>
            <a:ext cx="4720208" cy="3139321"/>
          </a:xfrm>
          <a:prstGeom prst="rect">
            <a:avLst/>
          </a:prstGeom>
          <a:noFill/>
        </p:spPr>
        <p:txBody>
          <a:bodyPr wrap="square" rtlCol="0">
            <a:spAutoFit/>
          </a:bodyPr>
          <a:lstStyle/>
          <a:p>
            <a:pPr marL="288925" indent="-288925" algn="just">
              <a:buFont typeface="Arial" pitchFamily="34" charset="0"/>
              <a:buChar char="•"/>
              <a:defRPr/>
            </a:pPr>
            <a:r>
              <a:rPr lang="id-ID" sz="2200" dirty="0">
                <a:latin typeface="Calibri" panose="020F0502020204030204" pitchFamily="34" charset="0"/>
                <a:cs typeface="Calibri" panose="020F0502020204030204" pitchFamily="34" charset="0"/>
              </a:rPr>
              <a:t>Nilai wajar properti investasi harus mencerminkan </a:t>
            </a:r>
            <a:r>
              <a:rPr lang="id-ID" sz="2200" dirty="0">
                <a:solidFill>
                  <a:srgbClr val="FF0000"/>
                </a:solidFill>
                <a:latin typeface="Calibri" panose="020F0502020204030204" pitchFamily="34" charset="0"/>
                <a:cs typeface="Calibri" panose="020F0502020204030204" pitchFamily="34" charset="0"/>
              </a:rPr>
              <a:t>kondisi pasar pada tanggal neraca</a:t>
            </a:r>
            <a:r>
              <a:rPr lang="id-ID" sz="2200" dirty="0">
                <a:latin typeface="Calibri" panose="020F0502020204030204" pitchFamily="34" charset="0"/>
                <a:cs typeface="Calibri" panose="020F0502020204030204" pitchFamily="34" charset="0"/>
              </a:rPr>
              <a:t>. </a:t>
            </a:r>
          </a:p>
          <a:p>
            <a:pPr marL="288925" indent="-288925" algn="just">
              <a:buFont typeface="Arial" pitchFamily="34" charset="0"/>
              <a:buChar char="•"/>
              <a:defRPr/>
            </a:pPr>
            <a:r>
              <a:rPr lang="id-ID" sz="2200" dirty="0">
                <a:latin typeface="Calibri" panose="020F0502020204030204" pitchFamily="34" charset="0"/>
                <a:cs typeface="Calibri" panose="020F0502020204030204" pitchFamily="34" charset="0"/>
              </a:rPr>
              <a:t>Properti investasi yang diukur dengan model nilai wajar </a:t>
            </a:r>
            <a:r>
              <a:rPr lang="id-ID" sz="2200" dirty="0">
                <a:solidFill>
                  <a:srgbClr val="FF0000"/>
                </a:solidFill>
                <a:latin typeface="Calibri" panose="020F0502020204030204" pitchFamily="34" charset="0"/>
                <a:cs typeface="Calibri" panose="020F0502020204030204" pitchFamily="34" charset="0"/>
              </a:rPr>
              <a:t>tidak disusutkan</a:t>
            </a:r>
            <a:r>
              <a:rPr lang="id-ID" sz="2200" dirty="0">
                <a:latin typeface="Calibri" panose="020F0502020204030204" pitchFamily="34" charset="0"/>
                <a:cs typeface="Calibri" panose="020F0502020204030204" pitchFamily="34" charset="0"/>
              </a:rPr>
              <a:t>.</a:t>
            </a:r>
          </a:p>
          <a:p>
            <a:pPr marL="288925" indent="-288925" algn="just">
              <a:buFont typeface="Arial" pitchFamily="34" charset="0"/>
              <a:buChar char="•"/>
              <a:defRPr/>
            </a:pPr>
            <a:r>
              <a:rPr lang="id-ID" sz="2200" dirty="0">
                <a:latin typeface="Calibri" panose="020F0502020204030204" pitchFamily="34" charset="0"/>
                <a:cs typeface="Calibri" panose="020F0502020204030204" pitchFamily="34" charset="0"/>
              </a:rPr>
              <a:t>Laba atau rugi yang timbul dari perubahan nilai wajar atas properti investasi harus </a:t>
            </a:r>
            <a:r>
              <a:rPr lang="id-ID" sz="2200" dirty="0">
                <a:solidFill>
                  <a:srgbClr val="FF0000"/>
                </a:solidFill>
                <a:latin typeface="Calibri" panose="020F0502020204030204" pitchFamily="34" charset="0"/>
                <a:cs typeface="Calibri" panose="020F0502020204030204" pitchFamily="34" charset="0"/>
              </a:rPr>
              <a:t>diakui dalam laporan laba rugi</a:t>
            </a:r>
            <a:r>
              <a:rPr lang="id-ID" sz="2200" b="1" dirty="0">
                <a:latin typeface="Calibri" panose="020F0502020204030204" pitchFamily="34" charset="0"/>
                <a:cs typeface="Calibri" panose="020F0502020204030204" pitchFamily="34" charset="0"/>
              </a:rPr>
              <a:t> </a:t>
            </a:r>
            <a:r>
              <a:rPr lang="id-ID" sz="2200" dirty="0">
                <a:latin typeface="Calibri" panose="020F0502020204030204" pitchFamily="34" charset="0"/>
                <a:cs typeface="Calibri" panose="020F0502020204030204" pitchFamily="34" charset="0"/>
              </a:rPr>
              <a:t>pada periode terjadinya.</a:t>
            </a:r>
          </a:p>
        </p:txBody>
      </p:sp>
      <p:pic>
        <p:nvPicPr>
          <p:cNvPr id="17" name="Picture 4" descr="C:\Program Files\Microsoft Office\Clipart\standard\stddir1\bd04970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1455026"/>
            <a:ext cx="3049128" cy="22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140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3*#ppt_w"/>
                                          </p:val>
                                        </p:tav>
                                        <p:tav tm="100000">
                                          <p:val>
                                            <p:strVal val="#ppt_w"/>
                                          </p:val>
                                        </p:tav>
                                      </p:tavLst>
                                    </p:anim>
                                    <p:anim calcmode="lin" valueType="num">
                                      <p:cBhvr>
                                        <p:cTn id="8" dur="500" fill="hold"/>
                                        <p:tgtEl>
                                          <p:spTgt spid="6"/>
                                        </p:tgtEl>
                                        <p:attrNameLst>
                                          <p:attrName>ppt_h</p:attrName>
                                        </p:attrNameLst>
                                      </p:cBhvr>
                                      <p:tavLst>
                                        <p:tav tm="0">
                                          <p:val>
                                            <p:strVal val="4/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strips(downRight)">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6" fill="hold"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strips(downRight)">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13" grpId="0" animBg="1"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854" y="293205"/>
            <a:ext cx="9564757" cy="1325563"/>
          </a:xfrm>
        </p:spPr>
        <p:txBody>
          <a:bodyPr/>
          <a:lstStyle/>
          <a:p>
            <a:r>
              <a:rPr lang="id-ID" sz="3600" b="1" dirty="0">
                <a:latin typeface="Fjalla One" panose="02000506040000020004" pitchFamily="2" charset="0"/>
              </a:rPr>
              <a:t>Contoh Pengukuran Selanjutnya</a:t>
            </a:r>
          </a:p>
        </p:txBody>
      </p:sp>
      <p:sp>
        <p:nvSpPr>
          <p:cNvPr id="4" name="Slide Number Placeholder 3"/>
          <p:cNvSpPr>
            <a:spLocks noGrp="1"/>
          </p:cNvSpPr>
          <p:nvPr>
            <p:ph type="sldNum" sz="quarter" idx="4294967295"/>
          </p:nvPr>
        </p:nvSpPr>
        <p:spPr>
          <a:xfrm>
            <a:off x="11506200" y="6438900"/>
            <a:ext cx="685800" cy="419100"/>
          </a:xfrm>
        </p:spPr>
        <p:txBody>
          <a:bodyPr/>
          <a:lstStyle/>
          <a:p>
            <a:fld id="{9842F93E-C71B-4C37-9164-F0488A1DAA02}" type="slidenum">
              <a:rPr lang="es-ES" smtClean="0"/>
              <a:pPr/>
              <a:t>62</a:t>
            </a:fld>
            <a:endParaRPr lang="es-ES"/>
          </a:p>
        </p:txBody>
      </p:sp>
      <p:sp>
        <p:nvSpPr>
          <p:cNvPr id="5" name="TextBox 3"/>
          <p:cNvSpPr txBox="1">
            <a:spLocks noChangeArrowheads="1"/>
          </p:cNvSpPr>
          <p:nvPr/>
        </p:nvSpPr>
        <p:spPr bwMode="auto">
          <a:xfrm>
            <a:off x="1371600" y="1521366"/>
            <a:ext cx="8540824" cy="2462213"/>
          </a:xfrm>
          <a:prstGeom prst="rect">
            <a:avLst/>
          </a:prstGeom>
          <a:noFill/>
          <a:ln w="9525">
            <a:noFill/>
            <a:miter lim="800000"/>
            <a:headEnd/>
            <a:tailEnd/>
          </a:ln>
        </p:spPr>
        <p:txBody>
          <a:bodyPr wrap="square">
            <a:spAutoFit/>
          </a:bodyPr>
          <a:lstStyle/>
          <a:p>
            <a:pPr algn="just"/>
            <a:r>
              <a:rPr lang="id-ID" sz="2200" dirty="0">
                <a:latin typeface="Calibri" panose="020F0502020204030204" pitchFamily="34" charset="0"/>
                <a:cs typeface="Calibri" panose="020F0502020204030204" pitchFamily="34" charset="0"/>
              </a:rPr>
              <a:t>Pada 1 Januari 2018, PT. ABC membeli sebuah bangunan untuk disewakan kepada pihak ke-3. Biaya perolehan bangunan tersebut adalah Rp640.000.000. Perusahaan memperkirakan masa manfaat dari bangunan tersebut adalah 20 tahun dan nilai sisanya sebesar Rp40.000.000. Nilai wajar bangunan tersebut per 31 Desember 2018 adalah Rp655.000.000.</a:t>
            </a:r>
          </a:p>
          <a:p>
            <a:pPr algn="just"/>
            <a:endParaRPr lang="id-ID" sz="2200" dirty="0">
              <a:latin typeface="Calibri" panose="020F0502020204030204" pitchFamily="34" charset="0"/>
              <a:cs typeface="Calibri" panose="020F0502020204030204" pitchFamily="34" charset="0"/>
            </a:endParaRPr>
          </a:p>
        </p:txBody>
      </p:sp>
      <p:graphicFrame>
        <p:nvGraphicFramePr>
          <p:cNvPr id="6" name="Table 5"/>
          <p:cNvGraphicFramePr>
            <a:graphicFrameLocks noGrp="1"/>
          </p:cNvGraphicFramePr>
          <p:nvPr/>
        </p:nvGraphicFramePr>
        <p:xfrm>
          <a:off x="2209800" y="4267201"/>
          <a:ext cx="7467600" cy="1524001"/>
        </p:xfrm>
        <a:graphic>
          <a:graphicData uri="http://schemas.openxmlformats.org/drawingml/2006/table">
            <a:tbl>
              <a:tblPr>
                <a:tableStyleId>{5DA37D80-6434-44D0-A028-1B22A696006F}</a:tableStyleId>
              </a:tblPr>
              <a:tblGrid>
                <a:gridCol w="4114800">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tblGrid>
              <a:tr h="469859">
                <a:tc>
                  <a:txBody>
                    <a:bodyPr/>
                    <a:lstStyle/>
                    <a:p>
                      <a:pPr marL="0" marR="0" algn="ctr">
                        <a:lnSpc>
                          <a:spcPct val="150000"/>
                        </a:lnSpc>
                        <a:spcBef>
                          <a:spcPts val="0"/>
                        </a:spcBef>
                        <a:spcAft>
                          <a:spcPts val="0"/>
                        </a:spcAft>
                      </a:pPr>
                      <a:r>
                        <a:rPr lang="en-US" sz="2200" b="1" dirty="0" err="1">
                          <a:latin typeface="Calibri" panose="020F0502020204030204" pitchFamily="34" charset="0"/>
                          <a:cs typeface="Calibri" panose="020F0502020204030204" pitchFamily="34" charset="0"/>
                        </a:rPr>
                        <a:t>Akun</a:t>
                      </a:r>
                      <a:endParaRPr lang="en-US" sz="2200" b="1" dirty="0">
                        <a:solidFill>
                          <a:schemeClr val="tx1"/>
                        </a:solidFill>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r>
                        <a:rPr lang="en-US" sz="2200" b="1">
                          <a:latin typeface="Calibri" panose="020F0502020204030204" pitchFamily="34" charset="0"/>
                          <a:cs typeface="Calibri" panose="020F0502020204030204" pitchFamily="34" charset="0"/>
                        </a:rPr>
                        <a:t>Debit</a:t>
                      </a:r>
                      <a:endParaRPr lang="en-US" sz="2200" b="1">
                        <a:solidFill>
                          <a:schemeClr val="tx1"/>
                        </a:solidFill>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r>
                        <a:rPr lang="en-US" sz="2200" b="1" err="1">
                          <a:latin typeface="Calibri" panose="020F0502020204030204" pitchFamily="34" charset="0"/>
                          <a:cs typeface="Calibri" panose="020F0502020204030204" pitchFamily="34" charset="0"/>
                        </a:rPr>
                        <a:t>Kredit</a:t>
                      </a:r>
                      <a:endParaRPr lang="en-US" sz="2200" b="1">
                        <a:solidFill>
                          <a:schemeClr val="tx1"/>
                        </a:solidFill>
                        <a:latin typeface="Calibri" panose="020F0502020204030204" pitchFamily="34" charset="0"/>
                        <a:ea typeface="Calibri"/>
                        <a:cs typeface="Calibri" panose="020F0502020204030204" pitchFamily="34" charset="0"/>
                      </a:endParaRPr>
                    </a:p>
                  </a:txBody>
                  <a:tcPr marL="68580" marR="68580" marT="0" marB="0"/>
                </a:tc>
                <a:extLst>
                  <a:ext uri="{0D108BD9-81ED-4DB2-BD59-A6C34878D82A}">
                    <a16:rowId xmlns:a16="http://schemas.microsoft.com/office/drawing/2014/main" val="10000"/>
                  </a:ext>
                </a:extLst>
              </a:tr>
              <a:tr h="527071">
                <a:tc>
                  <a:txBody>
                    <a:bodyPr/>
                    <a:lstStyle/>
                    <a:p>
                      <a:pPr marL="0" marR="0" algn="just">
                        <a:lnSpc>
                          <a:spcPct val="150000"/>
                        </a:lnSpc>
                        <a:spcBef>
                          <a:spcPts val="0"/>
                        </a:spcBef>
                        <a:spcAft>
                          <a:spcPts val="0"/>
                        </a:spcAft>
                      </a:pPr>
                      <a:r>
                        <a:rPr lang="en-US" sz="2200" dirty="0" err="1">
                          <a:latin typeface="Calibri" panose="020F0502020204030204" pitchFamily="34" charset="0"/>
                          <a:cs typeface="Calibri" panose="020F0502020204030204" pitchFamily="34" charset="0"/>
                        </a:rPr>
                        <a:t>Properti</a:t>
                      </a:r>
                      <a:r>
                        <a:rPr lang="en-US" sz="2200" dirty="0">
                          <a:latin typeface="Calibri" panose="020F0502020204030204" pitchFamily="34" charset="0"/>
                          <a:cs typeface="Calibri" panose="020F0502020204030204" pitchFamily="34" charset="0"/>
                        </a:rPr>
                        <a:t> </a:t>
                      </a:r>
                      <a:r>
                        <a:rPr lang="en-US" sz="2200" dirty="0" err="1">
                          <a:latin typeface="Calibri" panose="020F0502020204030204" pitchFamily="34" charset="0"/>
                          <a:cs typeface="Calibri" panose="020F0502020204030204" pitchFamily="34" charset="0"/>
                        </a:rPr>
                        <a:t>Investasi</a:t>
                      </a:r>
                      <a:endParaRPr lang="en-US" sz="2200" b="1" dirty="0">
                        <a:solidFill>
                          <a:schemeClr val="tx1"/>
                        </a:solidFill>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r>
                        <a:rPr lang="en-US" sz="2200" dirty="0">
                          <a:latin typeface="Calibri" panose="020F0502020204030204" pitchFamily="34" charset="0"/>
                          <a:cs typeface="Calibri" panose="020F0502020204030204" pitchFamily="34" charset="0"/>
                        </a:rPr>
                        <a:t>640.000.000</a:t>
                      </a:r>
                      <a:endParaRPr lang="en-US" sz="2200" b="1" dirty="0">
                        <a:solidFill>
                          <a:schemeClr val="tx1"/>
                        </a:solidFill>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endParaRPr lang="en-US" sz="2200" b="1" dirty="0">
                        <a:solidFill>
                          <a:schemeClr val="tx1"/>
                        </a:solidFill>
                        <a:latin typeface="Calibri" panose="020F0502020204030204" pitchFamily="34" charset="0"/>
                        <a:ea typeface="Calibri"/>
                        <a:cs typeface="Calibri" panose="020F0502020204030204" pitchFamily="34" charset="0"/>
                      </a:endParaRPr>
                    </a:p>
                  </a:txBody>
                  <a:tcPr marL="68580" marR="68580" marT="0" marB="0"/>
                </a:tc>
                <a:extLst>
                  <a:ext uri="{0D108BD9-81ED-4DB2-BD59-A6C34878D82A}">
                    <a16:rowId xmlns:a16="http://schemas.microsoft.com/office/drawing/2014/main" val="10001"/>
                  </a:ext>
                </a:extLst>
              </a:tr>
              <a:tr h="527071">
                <a:tc>
                  <a:txBody>
                    <a:bodyPr/>
                    <a:lstStyle/>
                    <a:p>
                      <a:pPr marL="0" marR="0" algn="l">
                        <a:lnSpc>
                          <a:spcPct val="150000"/>
                        </a:lnSpc>
                        <a:spcBef>
                          <a:spcPts val="0"/>
                        </a:spcBef>
                        <a:spcAft>
                          <a:spcPts val="0"/>
                        </a:spcAft>
                      </a:pPr>
                      <a:r>
                        <a:rPr lang="en-US" sz="2200" err="1">
                          <a:latin typeface="Calibri" panose="020F0502020204030204" pitchFamily="34" charset="0"/>
                          <a:cs typeface="Calibri" panose="020F0502020204030204" pitchFamily="34" charset="0"/>
                        </a:rPr>
                        <a:t>Kas</a:t>
                      </a:r>
                      <a:r>
                        <a:rPr lang="en-US" sz="2200">
                          <a:latin typeface="Calibri" panose="020F0502020204030204" pitchFamily="34" charset="0"/>
                          <a:cs typeface="Calibri" panose="020F0502020204030204" pitchFamily="34" charset="0"/>
                        </a:rPr>
                        <a:t> </a:t>
                      </a:r>
                      <a:endParaRPr lang="en-US" sz="2200" b="1">
                        <a:solidFill>
                          <a:schemeClr val="tx1"/>
                        </a:solidFill>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endParaRPr lang="en-US" sz="2200" b="1">
                        <a:solidFill>
                          <a:schemeClr val="tx1"/>
                        </a:solidFill>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r>
                        <a:rPr lang="en-US" sz="2200" dirty="0">
                          <a:latin typeface="Calibri" panose="020F0502020204030204" pitchFamily="34" charset="0"/>
                          <a:cs typeface="Calibri" panose="020F0502020204030204" pitchFamily="34" charset="0"/>
                        </a:rPr>
                        <a:t>640.000.000</a:t>
                      </a:r>
                      <a:endParaRPr lang="en-US" sz="2200" b="1" dirty="0">
                        <a:solidFill>
                          <a:schemeClr val="tx1"/>
                        </a:solidFill>
                        <a:latin typeface="Calibri" panose="020F0502020204030204" pitchFamily="34" charset="0"/>
                        <a:ea typeface="Calibri"/>
                        <a:cs typeface="Calibri" panose="020F0502020204030204" pitchFamily="34" charset="0"/>
                      </a:endParaRPr>
                    </a:p>
                  </a:txBody>
                  <a:tcPr marL="68580" marR="68580" marT="0" marB="0"/>
                </a:tc>
                <a:extLst>
                  <a:ext uri="{0D108BD9-81ED-4DB2-BD59-A6C34878D82A}">
                    <a16:rowId xmlns:a16="http://schemas.microsoft.com/office/drawing/2014/main" val="10002"/>
                  </a:ext>
                </a:extLst>
              </a:tr>
            </a:tbl>
          </a:graphicData>
        </a:graphic>
      </p:graphicFrame>
      <p:sp>
        <p:nvSpPr>
          <p:cNvPr id="7" name="TextBox 5"/>
          <p:cNvSpPr txBox="1">
            <a:spLocks noChangeArrowheads="1"/>
          </p:cNvSpPr>
          <p:nvPr/>
        </p:nvSpPr>
        <p:spPr bwMode="auto">
          <a:xfrm>
            <a:off x="2209800" y="3663427"/>
            <a:ext cx="7315200" cy="461963"/>
          </a:xfrm>
          <a:prstGeom prst="rect">
            <a:avLst/>
          </a:prstGeom>
          <a:noFill/>
          <a:ln w="9525">
            <a:noFill/>
            <a:miter lim="800000"/>
            <a:headEnd/>
            <a:tailEnd/>
          </a:ln>
        </p:spPr>
        <p:txBody>
          <a:bodyPr>
            <a:spAutoFit/>
          </a:bodyPr>
          <a:lstStyle/>
          <a:p>
            <a:r>
              <a:rPr lang="en-US" sz="2400" b="1" u="sng" dirty="0" err="1">
                <a:latin typeface="Calibri" panose="020F0502020204030204" pitchFamily="34" charset="0"/>
                <a:cs typeface="Calibri" panose="020F0502020204030204" pitchFamily="34" charset="0"/>
              </a:rPr>
              <a:t>Jurnal</a:t>
            </a:r>
            <a:r>
              <a:rPr lang="en-US" sz="2400" b="1" u="sng" dirty="0">
                <a:latin typeface="Calibri" panose="020F0502020204030204" pitchFamily="34" charset="0"/>
                <a:cs typeface="Calibri" panose="020F0502020204030204" pitchFamily="34" charset="0"/>
              </a:rPr>
              <a:t> </a:t>
            </a:r>
            <a:r>
              <a:rPr lang="en-US" sz="2400" b="1" u="sng" dirty="0" err="1">
                <a:latin typeface="Calibri" panose="020F0502020204030204" pitchFamily="34" charset="0"/>
                <a:cs typeface="Calibri" panose="020F0502020204030204" pitchFamily="34" charset="0"/>
              </a:rPr>
              <a:t>pembelian</a:t>
            </a:r>
            <a:r>
              <a:rPr lang="en-US" sz="2400" b="1" u="sng" dirty="0">
                <a:latin typeface="Calibri" panose="020F0502020204030204" pitchFamily="34" charset="0"/>
                <a:cs typeface="Calibri" panose="020F0502020204030204" pitchFamily="34" charset="0"/>
              </a:rPr>
              <a:t> </a:t>
            </a:r>
            <a:r>
              <a:rPr lang="en-US" sz="2400" b="1" u="sng" dirty="0" err="1">
                <a:latin typeface="Calibri" panose="020F0502020204030204" pitchFamily="34" charset="0"/>
                <a:cs typeface="Calibri" panose="020F0502020204030204" pitchFamily="34" charset="0"/>
              </a:rPr>
              <a:t>bangunan</a:t>
            </a:r>
            <a:r>
              <a:rPr lang="en-US" sz="2400" b="1" u="sng" dirty="0">
                <a:latin typeface="Calibri" panose="020F0502020204030204" pitchFamily="34" charset="0"/>
                <a:cs typeface="Calibri" panose="020F0502020204030204" pitchFamily="34" charset="0"/>
              </a:rPr>
              <a:t> – 1 </a:t>
            </a:r>
            <a:r>
              <a:rPr lang="en-US" sz="2400" b="1" u="sng" dirty="0" err="1">
                <a:latin typeface="Calibri" panose="020F0502020204030204" pitchFamily="34" charset="0"/>
                <a:cs typeface="Calibri" panose="020F0502020204030204" pitchFamily="34" charset="0"/>
              </a:rPr>
              <a:t>Januari</a:t>
            </a:r>
            <a:r>
              <a:rPr lang="en-US" sz="2400" b="1" u="sng" dirty="0">
                <a:latin typeface="Calibri" panose="020F0502020204030204" pitchFamily="34" charset="0"/>
                <a:cs typeface="Calibri" panose="020F0502020204030204" pitchFamily="34" charset="0"/>
              </a:rPr>
              <a:t> 2018</a:t>
            </a:r>
            <a:endParaRPr lang="en-US" sz="2400" u="sng"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10738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3264" y="447392"/>
            <a:ext cx="9645472" cy="792400"/>
          </a:xfrm>
        </p:spPr>
        <p:txBody>
          <a:bodyPr/>
          <a:lstStyle/>
          <a:p>
            <a:r>
              <a:rPr lang="id-ID" sz="3600" b="1" dirty="0">
                <a:latin typeface="Fjalla One" panose="02000506040000020004" pitchFamily="2" charset="0"/>
              </a:rPr>
              <a:t>Contoh Pengukuran Selanjutnya</a:t>
            </a:r>
            <a:br>
              <a:rPr lang="id-ID" sz="3600" b="1" dirty="0">
                <a:latin typeface="Fjalla One" panose="02000506040000020004" pitchFamily="2" charset="0"/>
              </a:rPr>
            </a:br>
            <a:r>
              <a:rPr lang="id-ID" sz="3600" b="1" dirty="0">
                <a:latin typeface="Fjalla One" panose="02000506040000020004" pitchFamily="2" charset="0"/>
              </a:rPr>
              <a:t>Model Biaya</a:t>
            </a:r>
            <a:endParaRPr lang="id-ID" sz="3600" dirty="0">
              <a:latin typeface="Fjalla One" panose="02000506040000020004" pitchFamily="2" charset="0"/>
            </a:endParaRPr>
          </a:p>
        </p:txBody>
      </p:sp>
      <p:sp>
        <p:nvSpPr>
          <p:cNvPr id="4" name="Slide Number Placeholder 3"/>
          <p:cNvSpPr>
            <a:spLocks noGrp="1"/>
          </p:cNvSpPr>
          <p:nvPr>
            <p:ph type="sldNum" sz="quarter" idx="4294967295"/>
          </p:nvPr>
        </p:nvSpPr>
        <p:spPr>
          <a:xfrm>
            <a:off x="11506200" y="6438900"/>
            <a:ext cx="685800" cy="419100"/>
          </a:xfrm>
        </p:spPr>
        <p:txBody>
          <a:bodyPr/>
          <a:lstStyle/>
          <a:p>
            <a:fld id="{9842F93E-C71B-4C37-9164-F0488A1DAA02}" type="slidenum">
              <a:rPr lang="es-ES" smtClean="0"/>
              <a:pPr/>
              <a:t>63</a:t>
            </a:fld>
            <a:endParaRPr lang="es-ES"/>
          </a:p>
        </p:txBody>
      </p:sp>
      <p:sp>
        <p:nvSpPr>
          <p:cNvPr id="5" name="TextBox 3"/>
          <p:cNvSpPr txBox="1">
            <a:spLocks noChangeArrowheads="1"/>
          </p:cNvSpPr>
          <p:nvPr/>
        </p:nvSpPr>
        <p:spPr bwMode="auto">
          <a:xfrm>
            <a:off x="1951434" y="1818224"/>
            <a:ext cx="5181600" cy="430887"/>
          </a:xfrm>
          <a:prstGeom prst="rect">
            <a:avLst/>
          </a:prstGeom>
          <a:noFill/>
          <a:ln w="9525">
            <a:noFill/>
            <a:miter lim="800000"/>
            <a:headEnd/>
            <a:tailEnd/>
          </a:ln>
        </p:spPr>
        <p:txBody>
          <a:bodyPr>
            <a:spAutoFit/>
          </a:bodyPr>
          <a:lstStyle/>
          <a:p>
            <a:r>
              <a:rPr lang="en-US" sz="2200" b="1" u="sng" dirty="0" err="1">
                <a:latin typeface="Calibri" panose="020F0502020204030204" pitchFamily="34" charset="0"/>
                <a:cs typeface="Calibri" panose="020F0502020204030204" pitchFamily="34" charset="0"/>
              </a:rPr>
              <a:t>Jurnal</a:t>
            </a:r>
            <a:r>
              <a:rPr lang="en-US" sz="2200" b="1" u="sng" dirty="0">
                <a:latin typeface="Calibri" panose="020F0502020204030204" pitchFamily="34" charset="0"/>
                <a:cs typeface="Calibri" panose="020F0502020204030204" pitchFamily="34" charset="0"/>
              </a:rPr>
              <a:t> </a:t>
            </a:r>
            <a:r>
              <a:rPr lang="en-US" sz="2200" b="1" u="sng" dirty="0" err="1">
                <a:latin typeface="Calibri" panose="020F0502020204030204" pitchFamily="34" charset="0"/>
                <a:cs typeface="Calibri" panose="020F0502020204030204" pitchFamily="34" charset="0"/>
              </a:rPr>
              <a:t>penyusutan</a:t>
            </a:r>
            <a:r>
              <a:rPr lang="en-US" sz="2200" b="1" u="sng" dirty="0">
                <a:latin typeface="Calibri" panose="020F0502020204030204" pitchFamily="34" charset="0"/>
                <a:cs typeface="Calibri" panose="020F0502020204030204" pitchFamily="34" charset="0"/>
              </a:rPr>
              <a:t> – 31 </a:t>
            </a:r>
            <a:r>
              <a:rPr lang="en-US" sz="2200" b="1" u="sng" dirty="0" err="1">
                <a:latin typeface="Calibri" panose="020F0502020204030204" pitchFamily="34" charset="0"/>
                <a:cs typeface="Calibri" panose="020F0502020204030204" pitchFamily="34" charset="0"/>
              </a:rPr>
              <a:t>Desember</a:t>
            </a:r>
            <a:r>
              <a:rPr lang="en-US" sz="2200" b="1" u="sng" dirty="0">
                <a:latin typeface="Calibri" panose="020F0502020204030204" pitchFamily="34" charset="0"/>
                <a:cs typeface="Calibri" panose="020F0502020204030204" pitchFamily="34" charset="0"/>
              </a:rPr>
              <a:t> 2018</a:t>
            </a:r>
            <a:endParaRPr lang="en-US" sz="2200" u="sng" dirty="0">
              <a:latin typeface="Calibri" panose="020F0502020204030204" pitchFamily="34" charset="0"/>
              <a:cs typeface="Calibri" panose="020F0502020204030204" pitchFamily="34" charset="0"/>
            </a:endParaRPr>
          </a:p>
        </p:txBody>
      </p:sp>
      <p:graphicFrame>
        <p:nvGraphicFramePr>
          <p:cNvPr id="6" name="Table 5"/>
          <p:cNvGraphicFramePr>
            <a:graphicFrameLocks noGrp="1"/>
          </p:cNvGraphicFramePr>
          <p:nvPr/>
        </p:nvGraphicFramePr>
        <p:xfrm>
          <a:off x="1951434" y="2333151"/>
          <a:ext cx="8335566" cy="1229868"/>
        </p:xfrm>
        <a:graphic>
          <a:graphicData uri="http://schemas.openxmlformats.org/drawingml/2006/table">
            <a:tbl>
              <a:tblPr>
                <a:tableStyleId>{5DA37D80-6434-44D0-A028-1B22A696006F}</a:tableStyleId>
              </a:tblPr>
              <a:tblGrid>
                <a:gridCol w="5268707">
                  <a:extLst>
                    <a:ext uri="{9D8B030D-6E8A-4147-A177-3AD203B41FA5}">
                      <a16:colId xmlns:a16="http://schemas.microsoft.com/office/drawing/2014/main" val="20000"/>
                    </a:ext>
                  </a:extLst>
                </a:gridCol>
                <a:gridCol w="1651386">
                  <a:extLst>
                    <a:ext uri="{9D8B030D-6E8A-4147-A177-3AD203B41FA5}">
                      <a16:colId xmlns:a16="http://schemas.microsoft.com/office/drawing/2014/main" val="20001"/>
                    </a:ext>
                  </a:extLst>
                </a:gridCol>
                <a:gridCol w="1415473">
                  <a:extLst>
                    <a:ext uri="{9D8B030D-6E8A-4147-A177-3AD203B41FA5}">
                      <a16:colId xmlns:a16="http://schemas.microsoft.com/office/drawing/2014/main" val="20002"/>
                    </a:ext>
                  </a:extLst>
                </a:gridCol>
              </a:tblGrid>
              <a:tr h="0">
                <a:tc>
                  <a:txBody>
                    <a:bodyPr/>
                    <a:lstStyle/>
                    <a:p>
                      <a:pPr marL="0" marR="0" algn="ctr">
                        <a:lnSpc>
                          <a:spcPct val="150000"/>
                        </a:lnSpc>
                        <a:spcBef>
                          <a:spcPts val="0"/>
                        </a:spcBef>
                        <a:spcAft>
                          <a:spcPts val="0"/>
                        </a:spcAft>
                      </a:pPr>
                      <a:r>
                        <a:rPr lang="en-US" sz="2000" b="1" dirty="0" err="1">
                          <a:latin typeface="Calibri" panose="020F0502020204030204" pitchFamily="34" charset="0"/>
                          <a:cs typeface="Calibri" panose="020F0502020204030204" pitchFamily="34" charset="0"/>
                        </a:rPr>
                        <a:t>Akun</a:t>
                      </a:r>
                      <a:endParaRPr lang="en-US" sz="2000" b="1" dirty="0">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r>
                        <a:rPr lang="en-US" sz="2000" b="1" dirty="0" err="1">
                          <a:latin typeface="Calibri" panose="020F0502020204030204" pitchFamily="34" charset="0"/>
                          <a:cs typeface="Calibri" panose="020F0502020204030204" pitchFamily="34" charset="0"/>
                        </a:rPr>
                        <a:t>Debet</a:t>
                      </a:r>
                      <a:endParaRPr lang="en-US" sz="2000" b="1" dirty="0">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r>
                        <a:rPr lang="en-US" sz="2000" b="1" err="1">
                          <a:latin typeface="Calibri" panose="020F0502020204030204" pitchFamily="34" charset="0"/>
                          <a:cs typeface="Calibri" panose="020F0502020204030204" pitchFamily="34" charset="0"/>
                        </a:rPr>
                        <a:t>Kredit</a:t>
                      </a:r>
                      <a:endParaRPr lang="en-US" sz="2000" b="1">
                        <a:latin typeface="Calibri" panose="020F0502020204030204" pitchFamily="34" charset="0"/>
                        <a:ea typeface="Calibri"/>
                        <a:cs typeface="Calibri" panose="020F0502020204030204" pitchFamily="34" charset="0"/>
                      </a:endParaRPr>
                    </a:p>
                  </a:txBody>
                  <a:tcPr marL="68580" marR="68580" marT="0" marB="0"/>
                </a:tc>
                <a:extLst>
                  <a:ext uri="{0D108BD9-81ED-4DB2-BD59-A6C34878D82A}">
                    <a16:rowId xmlns:a16="http://schemas.microsoft.com/office/drawing/2014/main" val="10000"/>
                  </a:ext>
                </a:extLst>
              </a:tr>
              <a:tr h="0">
                <a:tc>
                  <a:txBody>
                    <a:bodyPr/>
                    <a:lstStyle/>
                    <a:p>
                      <a:pPr marL="0" marR="0" algn="just">
                        <a:lnSpc>
                          <a:spcPct val="150000"/>
                        </a:lnSpc>
                        <a:spcBef>
                          <a:spcPts val="0"/>
                        </a:spcBef>
                        <a:spcAft>
                          <a:spcPts val="0"/>
                        </a:spcAft>
                      </a:pPr>
                      <a:r>
                        <a:rPr lang="en-US" sz="2000" dirty="0">
                          <a:latin typeface="Calibri" panose="020F0502020204030204" pitchFamily="34" charset="0"/>
                          <a:cs typeface="Calibri" panose="020F0502020204030204" pitchFamily="34" charset="0"/>
                        </a:rPr>
                        <a:t>Beban </a:t>
                      </a:r>
                      <a:r>
                        <a:rPr lang="en-US" sz="2000" dirty="0" err="1">
                          <a:latin typeface="Calibri" panose="020F0502020204030204" pitchFamily="34" charset="0"/>
                          <a:cs typeface="Calibri" panose="020F0502020204030204" pitchFamily="34" charset="0"/>
                        </a:rPr>
                        <a:t>penyusutan</a:t>
                      </a:r>
                      <a:r>
                        <a:rPr lang="en-US" sz="2000" dirty="0">
                          <a:latin typeface="Calibri" panose="020F0502020204030204" pitchFamily="34" charset="0"/>
                          <a:cs typeface="Calibri" panose="020F0502020204030204" pitchFamily="34" charset="0"/>
                        </a:rPr>
                        <a:t> – </a:t>
                      </a:r>
                      <a:r>
                        <a:rPr lang="en-US" sz="2000" dirty="0" err="1">
                          <a:latin typeface="Calibri" panose="020F0502020204030204" pitchFamily="34" charset="0"/>
                          <a:cs typeface="Calibri" panose="020F0502020204030204" pitchFamily="34" charset="0"/>
                        </a:rPr>
                        <a:t>Properti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Investasi</a:t>
                      </a:r>
                      <a:endParaRPr lang="en-US" sz="2000" b="1" dirty="0">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r>
                        <a:rPr lang="en-US" sz="2000" dirty="0">
                          <a:latin typeface="Calibri" panose="020F0502020204030204" pitchFamily="34" charset="0"/>
                          <a:cs typeface="Calibri" panose="020F0502020204030204" pitchFamily="34" charset="0"/>
                        </a:rPr>
                        <a:t>30.000.000</a:t>
                      </a:r>
                      <a:endParaRPr lang="en-US" sz="2000" b="1" dirty="0">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endParaRPr lang="en-US" sz="2000" b="1">
                        <a:solidFill>
                          <a:srgbClr val="000000"/>
                        </a:solidFill>
                        <a:latin typeface="Calibri" panose="020F0502020204030204" pitchFamily="34" charset="0"/>
                        <a:ea typeface="Calibri"/>
                        <a:cs typeface="Calibri" panose="020F0502020204030204" pitchFamily="34" charset="0"/>
                      </a:endParaRPr>
                    </a:p>
                  </a:txBody>
                  <a:tcPr marL="68580" marR="68580" marT="0" marB="0"/>
                </a:tc>
                <a:extLst>
                  <a:ext uri="{0D108BD9-81ED-4DB2-BD59-A6C34878D82A}">
                    <a16:rowId xmlns:a16="http://schemas.microsoft.com/office/drawing/2014/main" val="10001"/>
                  </a:ext>
                </a:extLst>
              </a:tr>
              <a:tr h="0">
                <a:tc>
                  <a:txBody>
                    <a:bodyPr/>
                    <a:lstStyle/>
                    <a:p>
                      <a:pPr marL="0" marR="0" algn="just">
                        <a:lnSpc>
                          <a:spcPct val="150000"/>
                        </a:lnSpc>
                        <a:spcBef>
                          <a:spcPts val="0"/>
                        </a:spcBef>
                        <a:spcAft>
                          <a:spcPts val="0"/>
                        </a:spcAft>
                      </a:pPr>
                      <a:r>
                        <a:rPr lang="en-US" sz="2000" dirty="0" err="1">
                          <a:latin typeface="Calibri" panose="020F0502020204030204" pitchFamily="34" charset="0"/>
                          <a:cs typeface="Calibri" panose="020F0502020204030204" pitchFamily="34" charset="0"/>
                        </a:rPr>
                        <a:t>Akumulasi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Penyusutan</a:t>
                      </a:r>
                      <a:r>
                        <a:rPr lang="en-US" sz="2000" dirty="0">
                          <a:latin typeface="Calibri" panose="020F0502020204030204" pitchFamily="34" charset="0"/>
                          <a:cs typeface="Calibri" panose="020F0502020204030204" pitchFamily="34" charset="0"/>
                        </a:rPr>
                        <a:t> – </a:t>
                      </a:r>
                      <a:r>
                        <a:rPr lang="en-US" sz="2000" dirty="0" err="1">
                          <a:latin typeface="Calibri" panose="020F0502020204030204" pitchFamily="34" charset="0"/>
                          <a:cs typeface="Calibri" panose="020F0502020204030204" pitchFamily="34" charset="0"/>
                        </a:rPr>
                        <a:t>Properti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Investasi</a:t>
                      </a:r>
                      <a:r>
                        <a:rPr lang="en-US" sz="2000" dirty="0">
                          <a:latin typeface="Calibri" panose="020F0502020204030204" pitchFamily="34" charset="0"/>
                          <a:cs typeface="Calibri" panose="020F0502020204030204" pitchFamily="34" charset="0"/>
                        </a:rPr>
                        <a:t> </a:t>
                      </a:r>
                      <a:endParaRPr lang="en-US" sz="2000" b="1" dirty="0">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endParaRPr lang="en-US" sz="2000" b="1" dirty="0">
                        <a:solidFill>
                          <a:srgbClr val="000000"/>
                        </a:solidFill>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r>
                        <a:rPr lang="en-US" sz="2000" dirty="0">
                          <a:latin typeface="Calibri" panose="020F0502020204030204" pitchFamily="34" charset="0"/>
                          <a:cs typeface="Calibri" panose="020F0502020204030204" pitchFamily="34" charset="0"/>
                        </a:rPr>
                        <a:t>30.000.000</a:t>
                      </a:r>
                      <a:endParaRPr lang="en-US" sz="2000" b="1" dirty="0">
                        <a:latin typeface="Calibri" panose="020F0502020204030204" pitchFamily="34" charset="0"/>
                        <a:ea typeface="Calibri"/>
                        <a:cs typeface="Calibri" panose="020F0502020204030204" pitchFamily="34" charset="0"/>
                      </a:endParaRPr>
                    </a:p>
                  </a:txBody>
                  <a:tcPr marL="68580" marR="68580" marT="0" marB="0"/>
                </a:tc>
                <a:extLst>
                  <a:ext uri="{0D108BD9-81ED-4DB2-BD59-A6C34878D82A}">
                    <a16:rowId xmlns:a16="http://schemas.microsoft.com/office/drawing/2014/main" val="10002"/>
                  </a:ext>
                </a:extLst>
              </a:tr>
            </a:tbl>
          </a:graphicData>
        </a:graphic>
      </p:graphicFrame>
      <p:sp>
        <p:nvSpPr>
          <p:cNvPr id="7" name="TextBox 5"/>
          <p:cNvSpPr txBox="1">
            <a:spLocks noChangeArrowheads="1"/>
          </p:cNvSpPr>
          <p:nvPr/>
        </p:nvSpPr>
        <p:spPr bwMode="auto">
          <a:xfrm>
            <a:off x="1951434" y="3927483"/>
            <a:ext cx="5943600" cy="430887"/>
          </a:xfrm>
          <a:prstGeom prst="rect">
            <a:avLst/>
          </a:prstGeom>
          <a:noFill/>
          <a:ln w="9525">
            <a:noFill/>
            <a:miter lim="800000"/>
            <a:headEnd/>
            <a:tailEnd/>
          </a:ln>
        </p:spPr>
        <p:txBody>
          <a:bodyPr>
            <a:spAutoFit/>
          </a:bodyPr>
          <a:lstStyle/>
          <a:p>
            <a:r>
              <a:rPr lang="en-US" sz="2200" b="1" u="sng" dirty="0">
                <a:latin typeface="Calibri" panose="020F0502020204030204" pitchFamily="34" charset="0"/>
                <a:cs typeface="Calibri" panose="020F0502020204030204" pitchFamily="34" charset="0"/>
              </a:rPr>
              <a:t>Nilai </a:t>
            </a:r>
            <a:r>
              <a:rPr lang="en-US" sz="2200" b="1" u="sng" dirty="0" err="1">
                <a:latin typeface="Calibri" panose="020F0502020204030204" pitchFamily="34" charset="0"/>
                <a:cs typeface="Calibri" panose="020F0502020204030204" pitchFamily="34" charset="0"/>
              </a:rPr>
              <a:t>Properti</a:t>
            </a:r>
            <a:r>
              <a:rPr lang="en-US" sz="2200" b="1" u="sng" dirty="0">
                <a:latin typeface="Calibri" panose="020F0502020204030204" pitchFamily="34" charset="0"/>
                <a:cs typeface="Calibri" panose="020F0502020204030204" pitchFamily="34" charset="0"/>
              </a:rPr>
              <a:t> </a:t>
            </a:r>
            <a:r>
              <a:rPr lang="en-US" sz="2200" b="1" u="sng" dirty="0" err="1">
                <a:latin typeface="Calibri" panose="020F0502020204030204" pitchFamily="34" charset="0"/>
                <a:cs typeface="Calibri" panose="020F0502020204030204" pitchFamily="34" charset="0"/>
              </a:rPr>
              <a:t>Investasi</a:t>
            </a:r>
            <a:r>
              <a:rPr lang="en-US" sz="2200" b="1" u="sng" dirty="0">
                <a:latin typeface="Calibri" panose="020F0502020204030204" pitchFamily="34" charset="0"/>
                <a:cs typeface="Calibri" panose="020F0502020204030204" pitchFamily="34" charset="0"/>
              </a:rPr>
              <a:t> per 31 </a:t>
            </a:r>
            <a:r>
              <a:rPr lang="en-US" sz="2200" b="1" u="sng" dirty="0" err="1">
                <a:latin typeface="Calibri" panose="020F0502020204030204" pitchFamily="34" charset="0"/>
                <a:cs typeface="Calibri" panose="020F0502020204030204" pitchFamily="34" charset="0"/>
              </a:rPr>
              <a:t>Desember</a:t>
            </a:r>
            <a:r>
              <a:rPr lang="en-US" sz="2200" b="1" u="sng" dirty="0">
                <a:latin typeface="Calibri" panose="020F0502020204030204" pitchFamily="34" charset="0"/>
                <a:cs typeface="Calibri" panose="020F0502020204030204" pitchFamily="34" charset="0"/>
              </a:rPr>
              <a:t> 2018</a:t>
            </a:r>
            <a:endParaRPr lang="en-US" sz="2200" u="sng" dirty="0">
              <a:latin typeface="Calibri" panose="020F0502020204030204" pitchFamily="34" charset="0"/>
              <a:cs typeface="Calibri" panose="020F0502020204030204" pitchFamily="34" charset="0"/>
            </a:endParaRPr>
          </a:p>
        </p:txBody>
      </p:sp>
      <p:graphicFrame>
        <p:nvGraphicFramePr>
          <p:cNvPr id="8" name="Table 7"/>
          <p:cNvGraphicFramePr>
            <a:graphicFrameLocks noGrp="1"/>
          </p:cNvGraphicFramePr>
          <p:nvPr/>
        </p:nvGraphicFramePr>
        <p:xfrm>
          <a:off x="3359697" y="4472307"/>
          <a:ext cx="7056785" cy="1776093"/>
        </p:xfrm>
        <a:graphic>
          <a:graphicData uri="http://schemas.openxmlformats.org/drawingml/2006/table">
            <a:tbl>
              <a:tblPr>
                <a:tableStyleId>{5DA37D80-6434-44D0-A028-1B22A696006F}</a:tableStyleId>
              </a:tblPr>
              <a:tblGrid>
                <a:gridCol w="5472608">
                  <a:extLst>
                    <a:ext uri="{9D8B030D-6E8A-4147-A177-3AD203B41FA5}">
                      <a16:colId xmlns:a16="http://schemas.microsoft.com/office/drawing/2014/main" val="20000"/>
                    </a:ext>
                  </a:extLst>
                </a:gridCol>
                <a:gridCol w="1584177">
                  <a:extLst>
                    <a:ext uri="{9D8B030D-6E8A-4147-A177-3AD203B41FA5}">
                      <a16:colId xmlns:a16="http://schemas.microsoft.com/office/drawing/2014/main" val="20001"/>
                    </a:ext>
                  </a:extLst>
                </a:gridCol>
              </a:tblGrid>
              <a:tr h="546225">
                <a:tc>
                  <a:txBody>
                    <a:bodyPr/>
                    <a:lstStyle/>
                    <a:p>
                      <a:pPr marL="0" marR="0" algn="ctr">
                        <a:lnSpc>
                          <a:spcPct val="150000"/>
                        </a:lnSpc>
                        <a:spcBef>
                          <a:spcPts val="0"/>
                        </a:spcBef>
                        <a:spcAft>
                          <a:spcPts val="0"/>
                        </a:spcAft>
                      </a:pPr>
                      <a:r>
                        <a:rPr lang="en-US" sz="2000" b="1" dirty="0" err="1">
                          <a:latin typeface="Calibri" panose="020F0502020204030204" pitchFamily="34" charset="0"/>
                          <a:cs typeface="Calibri" panose="020F0502020204030204" pitchFamily="34" charset="0"/>
                        </a:rPr>
                        <a:t>Akun</a:t>
                      </a:r>
                      <a:endParaRPr lang="en-US" sz="2000" b="1" dirty="0">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r>
                        <a:rPr lang="en-US" sz="2000" b="1" err="1">
                          <a:latin typeface="Calibri" panose="020F0502020204030204" pitchFamily="34" charset="0"/>
                          <a:cs typeface="Calibri" panose="020F0502020204030204" pitchFamily="34" charset="0"/>
                        </a:rPr>
                        <a:t>Jumlah</a:t>
                      </a:r>
                      <a:endParaRPr lang="en-US" sz="2000" b="1">
                        <a:latin typeface="Calibri" panose="020F0502020204030204" pitchFamily="34" charset="0"/>
                        <a:ea typeface="Calibri"/>
                        <a:cs typeface="Calibri" panose="020F0502020204030204" pitchFamily="34" charset="0"/>
                      </a:endParaRPr>
                    </a:p>
                  </a:txBody>
                  <a:tcPr marL="68580" marR="68580" marT="0" marB="0"/>
                </a:tc>
                <a:extLst>
                  <a:ext uri="{0D108BD9-81ED-4DB2-BD59-A6C34878D82A}">
                    <a16:rowId xmlns:a16="http://schemas.microsoft.com/office/drawing/2014/main" val="10000"/>
                  </a:ext>
                </a:extLst>
              </a:tr>
              <a:tr h="0">
                <a:tc>
                  <a:txBody>
                    <a:bodyPr/>
                    <a:lstStyle/>
                    <a:p>
                      <a:pPr marL="0" marR="0">
                        <a:lnSpc>
                          <a:spcPct val="150000"/>
                        </a:lnSpc>
                        <a:spcBef>
                          <a:spcPts val="0"/>
                        </a:spcBef>
                        <a:spcAft>
                          <a:spcPts val="0"/>
                        </a:spcAft>
                      </a:pPr>
                      <a:r>
                        <a:rPr lang="en-US" sz="2000" dirty="0" err="1">
                          <a:latin typeface="Calibri" panose="020F0502020204030204" pitchFamily="34" charset="0"/>
                          <a:cs typeface="Calibri" panose="020F0502020204030204" pitchFamily="34" charset="0"/>
                        </a:rPr>
                        <a:t>Properti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Investasi</a:t>
                      </a:r>
                      <a:endParaRPr lang="en-US" sz="2000" b="1" dirty="0">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r>
                        <a:rPr lang="en-US" sz="2000" dirty="0">
                          <a:latin typeface="Calibri" panose="020F0502020204030204" pitchFamily="34" charset="0"/>
                          <a:cs typeface="Calibri" panose="020F0502020204030204" pitchFamily="34" charset="0"/>
                        </a:rPr>
                        <a:t>640.000.000</a:t>
                      </a:r>
                      <a:endParaRPr lang="en-US" sz="2000" b="1" dirty="0">
                        <a:latin typeface="Calibri" panose="020F0502020204030204" pitchFamily="34" charset="0"/>
                        <a:ea typeface="Calibri"/>
                        <a:cs typeface="Calibri" panose="020F0502020204030204" pitchFamily="34" charset="0"/>
                      </a:endParaRPr>
                    </a:p>
                  </a:txBody>
                  <a:tcPr marL="68580" marR="68580" marT="0" marB="0"/>
                </a:tc>
                <a:extLst>
                  <a:ext uri="{0D108BD9-81ED-4DB2-BD59-A6C34878D82A}">
                    <a16:rowId xmlns:a16="http://schemas.microsoft.com/office/drawing/2014/main" val="10001"/>
                  </a:ext>
                </a:extLst>
              </a:tr>
              <a:tr h="0">
                <a:tc>
                  <a:txBody>
                    <a:bodyPr/>
                    <a:lstStyle/>
                    <a:p>
                      <a:pPr marL="0" marR="0">
                        <a:lnSpc>
                          <a:spcPct val="150000"/>
                        </a:lnSpc>
                        <a:spcBef>
                          <a:spcPts val="0"/>
                        </a:spcBef>
                        <a:spcAft>
                          <a:spcPts val="0"/>
                        </a:spcAft>
                      </a:pPr>
                      <a:r>
                        <a:rPr lang="en-US" sz="2000" err="1">
                          <a:latin typeface="Calibri" panose="020F0502020204030204" pitchFamily="34" charset="0"/>
                          <a:cs typeface="Calibri" panose="020F0502020204030204" pitchFamily="34" charset="0"/>
                        </a:rPr>
                        <a:t>Akumulasi</a:t>
                      </a:r>
                      <a:r>
                        <a:rPr lang="en-US" sz="2000">
                          <a:latin typeface="Calibri" panose="020F0502020204030204" pitchFamily="34" charset="0"/>
                          <a:cs typeface="Calibri" panose="020F0502020204030204" pitchFamily="34" charset="0"/>
                        </a:rPr>
                        <a:t> </a:t>
                      </a:r>
                      <a:r>
                        <a:rPr lang="en-US" sz="2000" err="1">
                          <a:latin typeface="Calibri" panose="020F0502020204030204" pitchFamily="34" charset="0"/>
                          <a:cs typeface="Calibri" panose="020F0502020204030204" pitchFamily="34" charset="0"/>
                        </a:rPr>
                        <a:t>Penyusutan</a:t>
                      </a:r>
                      <a:r>
                        <a:rPr lang="en-US" sz="2000">
                          <a:latin typeface="Calibri" panose="020F0502020204030204" pitchFamily="34" charset="0"/>
                          <a:cs typeface="Calibri" panose="020F0502020204030204" pitchFamily="34" charset="0"/>
                        </a:rPr>
                        <a:t> – </a:t>
                      </a:r>
                      <a:r>
                        <a:rPr lang="en-US" sz="2000" err="1">
                          <a:latin typeface="Calibri" panose="020F0502020204030204" pitchFamily="34" charset="0"/>
                          <a:cs typeface="Calibri" panose="020F0502020204030204" pitchFamily="34" charset="0"/>
                        </a:rPr>
                        <a:t>Properti</a:t>
                      </a:r>
                      <a:r>
                        <a:rPr lang="en-US" sz="2000">
                          <a:latin typeface="Calibri" panose="020F0502020204030204" pitchFamily="34" charset="0"/>
                          <a:cs typeface="Calibri" panose="020F0502020204030204" pitchFamily="34" charset="0"/>
                        </a:rPr>
                        <a:t> </a:t>
                      </a:r>
                      <a:r>
                        <a:rPr lang="en-US" sz="2000" err="1">
                          <a:latin typeface="Calibri" panose="020F0502020204030204" pitchFamily="34" charset="0"/>
                          <a:cs typeface="Calibri" panose="020F0502020204030204" pitchFamily="34" charset="0"/>
                        </a:rPr>
                        <a:t>Investasi</a:t>
                      </a:r>
                      <a:endParaRPr lang="en-US" sz="2000" b="1">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r>
                        <a:rPr lang="en-US" sz="2000" dirty="0">
                          <a:latin typeface="Calibri" panose="020F0502020204030204" pitchFamily="34" charset="0"/>
                          <a:cs typeface="Calibri" panose="020F0502020204030204" pitchFamily="34" charset="0"/>
                        </a:rPr>
                        <a:t>(30.000.000)</a:t>
                      </a:r>
                      <a:endParaRPr lang="en-US" sz="2000" b="1" dirty="0">
                        <a:latin typeface="Calibri" panose="020F0502020204030204" pitchFamily="34" charset="0"/>
                        <a:ea typeface="Calibri"/>
                        <a:cs typeface="Calibri" panose="020F0502020204030204" pitchFamily="34" charset="0"/>
                      </a:endParaRPr>
                    </a:p>
                  </a:txBody>
                  <a:tcPr marL="68580" marR="68580" marT="0" marB="0"/>
                </a:tc>
                <a:extLst>
                  <a:ext uri="{0D108BD9-81ED-4DB2-BD59-A6C34878D82A}">
                    <a16:rowId xmlns:a16="http://schemas.microsoft.com/office/drawing/2014/main" val="10002"/>
                  </a:ext>
                </a:extLst>
              </a:tr>
              <a:tr h="0">
                <a:tc>
                  <a:txBody>
                    <a:bodyPr/>
                    <a:lstStyle/>
                    <a:p>
                      <a:pPr marL="0" marR="0" algn="ctr">
                        <a:lnSpc>
                          <a:spcPct val="150000"/>
                        </a:lnSpc>
                        <a:spcBef>
                          <a:spcPts val="0"/>
                        </a:spcBef>
                        <a:spcAft>
                          <a:spcPts val="0"/>
                        </a:spcAft>
                      </a:pPr>
                      <a:r>
                        <a:rPr lang="en-US" sz="2000" b="1" err="1">
                          <a:latin typeface="Calibri" panose="020F0502020204030204" pitchFamily="34" charset="0"/>
                          <a:cs typeface="Calibri" panose="020F0502020204030204" pitchFamily="34" charset="0"/>
                        </a:rPr>
                        <a:t>Nilai</a:t>
                      </a:r>
                      <a:r>
                        <a:rPr lang="en-US" sz="2000" b="1">
                          <a:latin typeface="Calibri" panose="020F0502020204030204" pitchFamily="34" charset="0"/>
                          <a:cs typeface="Calibri" panose="020F0502020204030204" pitchFamily="34" charset="0"/>
                        </a:rPr>
                        <a:t> </a:t>
                      </a:r>
                      <a:r>
                        <a:rPr lang="en-US" sz="2000" b="1" err="1">
                          <a:latin typeface="Calibri" panose="020F0502020204030204" pitchFamily="34" charset="0"/>
                          <a:cs typeface="Calibri" panose="020F0502020204030204" pitchFamily="34" charset="0"/>
                        </a:rPr>
                        <a:t>Tercatat</a:t>
                      </a:r>
                      <a:endParaRPr lang="en-US" sz="2000" b="1">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r>
                        <a:rPr lang="en-US" sz="2000" b="1" dirty="0">
                          <a:latin typeface="Calibri" panose="020F0502020204030204" pitchFamily="34" charset="0"/>
                          <a:cs typeface="Calibri" panose="020F0502020204030204" pitchFamily="34" charset="0"/>
                        </a:rPr>
                        <a:t>610.000.000</a:t>
                      </a:r>
                      <a:endParaRPr lang="en-US" sz="2000" b="1" dirty="0">
                        <a:latin typeface="Calibri" panose="020F0502020204030204" pitchFamily="34" charset="0"/>
                        <a:ea typeface="Calibri"/>
                        <a:cs typeface="Calibri" panose="020F0502020204030204" pitchFamily="34" charset="0"/>
                      </a:endParaRPr>
                    </a:p>
                  </a:txBody>
                  <a:tcPr marL="68580" marR="68580" marT="0" marB="0"/>
                </a:tc>
                <a:extLst>
                  <a:ext uri="{0D108BD9-81ED-4DB2-BD59-A6C34878D82A}">
                    <a16:rowId xmlns:a16="http://schemas.microsoft.com/office/drawing/2014/main" val="10003"/>
                  </a:ext>
                </a:extLst>
              </a:tr>
            </a:tbl>
          </a:graphicData>
        </a:graphic>
      </p:graphicFrame>
      <p:pic>
        <p:nvPicPr>
          <p:cNvPr id="9" name="Picture 7" descr="C:\Program Files\Microsoft Office\Clipart\standard\stddir2\ed00319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4682332"/>
            <a:ext cx="1657350"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79857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1506200" y="6438900"/>
            <a:ext cx="685800" cy="419100"/>
          </a:xfrm>
        </p:spPr>
        <p:txBody>
          <a:bodyPr/>
          <a:lstStyle/>
          <a:p>
            <a:fld id="{9842F93E-C71B-4C37-9164-F0488A1DAA02}" type="slidenum">
              <a:rPr lang="es-ES" smtClean="0"/>
              <a:pPr/>
              <a:t>64</a:t>
            </a:fld>
            <a:endParaRPr lang="es-ES"/>
          </a:p>
        </p:txBody>
      </p:sp>
      <p:graphicFrame>
        <p:nvGraphicFramePr>
          <p:cNvPr id="5" name="Table 4"/>
          <p:cNvGraphicFramePr>
            <a:graphicFrameLocks noGrp="1"/>
          </p:cNvGraphicFramePr>
          <p:nvPr/>
        </p:nvGraphicFramePr>
        <p:xfrm>
          <a:off x="1828799" y="2079973"/>
          <a:ext cx="8001001" cy="1229868"/>
        </p:xfrm>
        <a:graphic>
          <a:graphicData uri="http://schemas.openxmlformats.org/drawingml/2006/table">
            <a:tbl>
              <a:tblPr>
                <a:tableStyleId>{5DA37D80-6434-44D0-A028-1B22A696006F}</a:tableStyleId>
              </a:tblPr>
              <a:tblGrid>
                <a:gridCol w="4613514">
                  <a:extLst>
                    <a:ext uri="{9D8B030D-6E8A-4147-A177-3AD203B41FA5}">
                      <a16:colId xmlns:a16="http://schemas.microsoft.com/office/drawing/2014/main" val="20000"/>
                    </a:ext>
                  </a:extLst>
                </a:gridCol>
                <a:gridCol w="1703950">
                  <a:extLst>
                    <a:ext uri="{9D8B030D-6E8A-4147-A177-3AD203B41FA5}">
                      <a16:colId xmlns:a16="http://schemas.microsoft.com/office/drawing/2014/main" val="20001"/>
                    </a:ext>
                  </a:extLst>
                </a:gridCol>
                <a:gridCol w="1683537">
                  <a:extLst>
                    <a:ext uri="{9D8B030D-6E8A-4147-A177-3AD203B41FA5}">
                      <a16:colId xmlns:a16="http://schemas.microsoft.com/office/drawing/2014/main" val="20002"/>
                    </a:ext>
                  </a:extLst>
                </a:gridCol>
              </a:tblGrid>
              <a:tr h="0">
                <a:tc>
                  <a:txBody>
                    <a:bodyPr/>
                    <a:lstStyle/>
                    <a:p>
                      <a:pPr marL="0" marR="0" algn="ctr">
                        <a:lnSpc>
                          <a:spcPct val="150000"/>
                        </a:lnSpc>
                        <a:spcBef>
                          <a:spcPts val="0"/>
                        </a:spcBef>
                        <a:spcAft>
                          <a:spcPts val="0"/>
                        </a:spcAft>
                      </a:pPr>
                      <a:r>
                        <a:rPr lang="en-US" sz="2000" b="1" dirty="0" err="1">
                          <a:latin typeface="Calibri" panose="020F0502020204030204" pitchFamily="34" charset="0"/>
                          <a:cs typeface="Calibri" panose="020F0502020204030204" pitchFamily="34" charset="0"/>
                        </a:rPr>
                        <a:t>Akun</a:t>
                      </a:r>
                      <a:endParaRPr lang="en-US" sz="2000" b="1" dirty="0">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r>
                        <a:rPr lang="en-US" sz="2000" b="1" err="1">
                          <a:latin typeface="Calibri" panose="020F0502020204030204" pitchFamily="34" charset="0"/>
                          <a:cs typeface="Calibri" panose="020F0502020204030204" pitchFamily="34" charset="0"/>
                        </a:rPr>
                        <a:t>Debet</a:t>
                      </a:r>
                      <a:endParaRPr lang="en-US" sz="2000" b="1">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r>
                        <a:rPr lang="en-US" sz="2000" b="1" err="1">
                          <a:latin typeface="Calibri" panose="020F0502020204030204" pitchFamily="34" charset="0"/>
                          <a:cs typeface="Calibri" panose="020F0502020204030204" pitchFamily="34" charset="0"/>
                        </a:rPr>
                        <a:t>Kredit</a:t>
                      </a:r>
                      <a:endParaRPr lang="en-US" sz="2000" b="1">
                        <a:latin typeface="Calibri" panose="020F0502020204030204" pitchFamily="34" charset="0"/>
                        <a:ea typeface="Calibri"/>
                        <a:cs typeface="Calibri" panose="020F0502020204030204" pitchFamily="34" charset="0"/>
                      </a:endParaRPr>
                    </a:p>
                  </a:txBody>
                  <a:tcPr marL="68580" marR="68580" marT="0" marB="0"/>
                </a:tc>
                <a:extLst>
                  <a:ext uri="{0D108BD9-81ED-4DB2-BD59-A6C34878D82A}">
                    <a16:rowId xmlns:a16="http://schemas.microsoft.com/office/drawing/2014/main" val="10000"/>
                  </a:ext>
                </a:extLst>
              </a:tr>
              <a:tr h="0">
                <a:tc>
                  <a:txBody>
                    <a:bodyPr/>
                    <a:lstStyle/>
                    <a:p>
                      <a:pPr marL="0" marR="0" algn="just">
                        <a:lnSpc>
                          <a:spcPct val="150000"/>
                        </a:lnSpc>
                        <a:spcBef>
                          <a:spcPts val="0"/>
                        </a:spcBef>
                        <a:spcAft>
                          <a:spcPts val="0"/>
                        </a:spcAft>
                      </a:pPr>
                      <a:r>
                        <a:rPr lang="en-US" sz="2000" dirty="0" err="1">
                          <a:latin typeface="Calibri" panose="020F0502020204030204" pitchFamily="34" charset="0"/>
                          <a:cs typeface="Calibri" panose="020F0502020204030204" pitchFamily="34" charset="0"/>
                        </a:rPr>
                        <a:t>Properti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Investasi</a:t>
                      </a:r>
                      <a:endParaRPr lang="en-US" sz="2000" dirty="0">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r>
                        <a:rPr lang="en-US" sz="2000" dirty="0">
                          <a:latin typeface="Calibri" panose="020F0502020204030204" pitchFamily="34" charset="0"/>
                          <a:cs typeface="Calibri" panose="020F0502020204030204" pitchFamily="34" charset="0"/>
                        </a:rPr>
                        <a:t>15.000.000</a:t>
                      </a:r>
                      <a:endParaRPr lang="en-US" sz="2000" dirty="0">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endParaRPr lang="en-US" sz="2000">
                        <a:solidFill>
                          <a:srgbClr val="000000"/>
                        </a:solidFill>
                        <a:latin typeface="Calibri" panose="020F0502020204030204" pitchFamily="34" charset="0"/>
                        <a:ea typeface="Calibri"/>
                        <a:cs typeface="Calibri" panose="020F0502020204030204" pitchFamily="34" charset="0"/>
                      </a:endParaRPr>
                    </a:p>
                  </a:txBody>
                  <a:tcPr marL="68580" marR="68580" marT="0" marB="0"/>
                </a:tc>
                <a:extLst>
                  <a:ext uri="{0D108BD9-81ED-4DB2-BD59-A6C34878D82A}">
                    <a16:rowId xmlns:a16="http://schemas.microsoft.com/office/drawing/2014/main" val="10001"/>
                  </a:ext>
                </a:extLst>
              </a:tr>
              <a:tr h="0">
                <a:tc>
                  <a:txBody>
                    <a:bodyPr/>
                    <a:lstStyle/>
                    <a:p>
                      <a:pPr marL="0" marR="0" algn="just">
                        <a:lnSpc>
                          <a:spcPct val="150000"/>
                        </a:lnSpc>
                        <a:spcBef>
                          <a:spcPts val="0"/>
                        </a:spcBef>
                        <a:spcAft>
                          <a:spcPts val="0"/>
                        </a:spcAft>
                      </a:pPr>
                      <a:r>
                        <a:rPr lang="en-US" sz="2000" err="1">
                          <a:latin typeface="Calibri" panose="020F0502020204030204" pitchFamily="34" charset="0"/>
                          <a:cs typeface="Calibri" panose="020F0502020204030204" pitchFamily="34" charset="0"/>
                        </a:rPr>
                        <a:t>Laba</a:t>
                      </a:r>
                      <a:r>
                        <a:rPr lang="en-US" sz="2000">
                          <a:latin typeface="Calibri" panose="020F0502020204030204" pitchFamily="34" charset="0"/>
                          <a:cs typeface="Calibri" panose="020F0502020204030204" pitchFamily="34" charset="0"/>
                        </a:rPr>
                        <a:t> </a:t>
                      </a:r>
                      <a:r>
                        <a:rPr lang="en-US" sz="2000" err="1">
                          <a:latin typeface="Calibri" panose="020F0502020204030204" pitchFamily="34" charset="0"/>
                          <a:cs typeface="Calibri" panose="020F0502020204030204" pitchFamily="34" charset="0"/>
                        </a:rPr>
                        <a:t>Penyesuaian</a:t>
                      </a:r>
                      <a:r>
                        <a:rPr lang="en-US" sz="2000">
                          <a:latin typeface="Calibri" panose="020F0502020204030204" pitchFamily="34" charset="0"/>
                          <a:cs typeface="Calibri" panose="020F0502020204030204" pitchFamily="34" charset="0"/>
                        </a:rPr>
                        <a:t> </a:t>
                      </a:r>
                      <a:r>
                        <a:rPr lang="en-US" sz="2000" err="1">
                          <a:latin typeface="Calibri" panose="020F0502020204030204" pitchFamily="34" charset="0"/>
                          <a:cs typeface="Calibri" panose="020F0502020204030204" pitchFamily="34" charset="0"/>
                        </a:rPr>
                        <a:t>Nilai</a:t>
                      </a:r>
                      <a:r>
                        <a:rPr lang="en-US" sz="2000">
                          <a:latin typeface="Calibri" panose="020F0502020204030204" pitchFamily="34" charset="0"/>
                          <a:cs typeface="Calibri" panose="020F0502020204030204" pitchFamily="34" charset="0"/>
                        </a:rPr>
                        <a:t> </a:t>
                      </a:r>
                      <a:r>
                        <a:rPr lang="en-US" sz="2000" err="1">
                          <a:latin typeface="Calibri" panose="020F0502020204030204" pitchFamily="34" charset="0"/>
                          <a:cs typeface="Calibri" panose="020F0502020204030204" pitchFamily="34" charset="0"/>
                        </a:rPr>
                        <a:t>Wajar</a:t>
                      </a:r>
                      <a:endParaRPr lang="en-US" sz="2000">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endParaRPr lang="en-US" sz="2000" dirty="0">
                        <a:solidFill>
                          <a:srgbClr val="000000"/>
                        </a:solidFill>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r>
                        <a:rPr lang="en-US" sz="2000" dirty="0">
                          <a:latin typeface="Calibri" panose="020F0502020204030204" pitchFamily="34" charset="0"/>
                          <a:cs typeface="Calibri" panose="020F0502020204030204" pitchFamily="34" charset="0"/>
                        </a:rPr>
                        <a:t>15.000.000</a:t>
                      </a:r>
                      <a:endParaRPr lang="en-US" sz="2000" dirty="0">
                        <a:latin typeface="Calibri" panose="020F0502020204030204" pitchFamily="34" charset="0"/>
                        <a:ea typeface="Calibri"/>
                        <a:cs typeface="Calibri" panose="020F0502020204030204" pitchFamily="34" charset="0"/>
                      </a:endParaRPr>
                    </a:p>
                  </a:txBody>
                  <a:tcPr marL="68580" marR="68580" marT="0" marB="0"/>
                </a:tc>
                <a:extLst>
                  <a:ext uri="{0D108BD9-81ED-4DB2-BD59-A6C34878D82A}">
                    <a16:rowId xmlns:a16="http://schemas.microsoft.com/office/drawing/2014/main" val="10002"/>
                  </a:ext>
                </a:extLst>
              </a:tr>
            </a:tbl>
          </a:graphicData>
        </a:graphic>
      </p:graphicFrame>
      <p:sp>
        <p:nvSpPr>
          <p:cNvPr id="6" name="TextBox 4"/>
          <p:cNvSpPr txBox="1">
            <a:spLocks noChangeArrowheads="1"/>
          </p:cNvSpPr>
          <p:nvPr/>
        </p:nvSpPr>
        <p:spPr bwMode="auto">
          <a:xfrm>
            <a:off x="1676400" y="1550641"/>
            <a:ext cx="8305800" cy="430887"/>
          </a:xfrm>
          <a:prstGeom prst="rect">
            <a:avLst/>
          </a:prstGeom>
          <a:noFill/>
          <a:ln w="9525">
            <a:noFill/>
            <a:miter lim="800000"/>
            <a:headEnd/>
            <a:tailEnd/>
          </a:ln>
        </p:spPr>
        <p:txBody>
          <a:bodyPr wrap="square">
            <a:spAutoFit/>
          </a:bodyPr>
          <a:lstStyle/>
          <a:p>
            <a:r>
              <a:rPr lang="en-US" sz="2200" b="1" u="sng" dirty="0" err="1">
                <a:latin typeface="Calibri" panose="020F0502020204030204" pitchFamily="34" charset="0"/>
                <a:cs typeface="Calibri" panose="020F0502020204030204" pitchFamily="34" charset="0"/>
              </a:rPr>
              <a:t>Jurnal</a:t>
            </a:r>
            <a:r>
              <a:rPr lang="en-US" sz="2200" b="1" u="sng" dirty="0">
                <a:latin typeface="Calibri" panose="020F0502020204030204" pitchFamily="34" charset="0"/>
                <a:cs typeface="Calibri" panose="020F0502020204030204" pitchFamily="34" charset="0"/>
              </a:rPr>
              <a:t> </a:t>
            </a:r>
            <a:r>
              <a:rPr lang="en-US" sz="2200" b="1" u="sng" dirty="0" err="1">
                <a:latin typeface="Calibri" panose="020F0502020204030204" pitchFamily="34" charset="0"/>
                <a:cs typeface="Calibri" panose="020F0502020204030204" pitchFamily="34" charset="0"/>
              </a:rPr>
              <a:t>penyesuaian</a:t>
            </a:r>
            <a:r>
              <a:rPr lang="en-US" sz="2200" b="1" u="sng" dirty="0">
                <a:latin typeface="Calibri" panose="020F0502020204030204" pitchFamily="34" charset="0"/>
                <a:cs typeface="Calibri" panose="020F0502020204030204" pitchFamily="34" charset="0"/>
              </a:rPr>
              <a:t> </a:t>
            </a:r>
            <a:r>
              <a:rPr lang="en-US" sz="2200" b="1" u="sng" dirty="0" err="1">
                <a:latin typeface="Calibri" panose="020F0502020204030204" pitchFamily="34" charset="0"/>
                <a:cs typeface="Calibri" panose="020F0502020204030204" pitchFamily="34" charset="0"/>
              </a:rPr>
              <a:t>terhadap</a:t>
            </a:r>
            <a:r>
              <a:rPr lang="en-US" sz="2200" b="1" u="sng" dirty="0">
                <a:latin typeface="Calibri" panose="020F0502020204030204" pitchFamily="34" charset="0"/>
                <a:cs typeface="Calibri" panose="020F0502020204030204" pitchFamily="34" charset="0"/>
              </a:rPr>
              <a:t> </a:t>
            </a:r>
            <a:r>
              <a:rPr lang="en-US" sz="2200" b="1" u="sng" dirty="0" err="1">
                <a:latin typeface="Calibri" panose="020F0502020204030204" pitchFamily="34" charset="0"/>
                <a:cs typeface="Calibri" panose="020F0502020204030204" pitchFamily="34" charset="0"/>
              </a:rPr>
              <a:t>nilai</a:t>
            </a:r>
            <a:r>
              <a:rPr lang="en-US" sz="2200" b="1" u="sng" dirty="0">
                <a:latin typeface="Calibri" panose="020F0502020204030204" pitchFamily="34" charset="0"/>
                <a:cs typeface="Calibri" panose="020F0502020204030204" pitchFamily="34" charset="0"/>
              </a:rPr>
              <a:t> </a:t>
            </a:r>
            <a:r>
              <a:rPr lang="en-US" sz="2200" b="1" u="sng" dirty="0" err="1">
                <a:latin typeface="Calibri" panose="020F0502020204030204" pitchFamily="34" charset="0"/>
                <a:cs typeface="Calibri" panose="020F0502020204030204" pitchFamily="34" charset="0"/>
              </a:rPr>
              <a:t>wajar</a:t>
            </a:r>
            <a:r>
              <a:rPr lang="en-US" sz="2200" b="1" u="sng" dirty="0">
                <a:latin typeface="Calibri" panose="020F0502020204030204" pitchFamily="34" charset="0"/>
                <a:cs typeface="Calibri" panose="020F0502020204030204" pitchFamily="34" charset="0"/>
              </a:rPr>
              <a:t> – 31 </a:t>
            </a:r>
            <a:r>
              <a:rPr lang="en-US" sz="2200" b="1" u="sng" dirty="0" err="1">
                <a:latin typeface="Calibri" panose="020F0502020204030204" pitchFamily="34" charset="0"/>
                <a:cs typeface="Calibri" panose="020F0502020204030204" pitchFamily="34" charset="0"/>
              </a:rPr>
              <a:t>Desember</a:t>
            </a:r>
            <a:r>
              <a:rPr lang="en-US" sz="2200" b="1" u="sng" dirty="0">
                <a:latin typeface="Calibri" panose="020F0502020204030204" pitchFamily="34" charset="0"/>
                <a:cs typeface="Calibri" panose="020F0502020204030204" pitchFamily="34" charset="0"/>
              </a:rPr>
              <a:t> 2018</a:t>
            </a:r>
            <a:endParaRPr lang="en-US" sz="2200" u="sng" dirty="0">
              <a:latin typeface="Calibri" panose="020F0502020204030204" pitchFamily="34" charset="0"/>
              <a:cs typeface="Calibri" panose="020F0502020204030204" pitchFamily="34" charset="0"/>
            </a:endParaRPr>
          </a:p>
        </p:txBody>
      </p:sp>
      <p:graphicFrame>
        <p:nvGraphicFramePr>
          <p:cNvPr id="7" name="Table 6"/>
          <p:cNvGraphicFramePr>
            <a:graphicFrameLocks noGrp="1"/>
          </p:cNvGraphicFramePr>
          <p:nvPr/>
        </p:nvGraphicFramePr>
        <p:xfrm>
          <a:off x="3692924" y="5045348"/>
          <a:ext cx="6289277" cy="819912"/>
        </p:xfrm>
        <a:graphic>
          <a:graphicData uri="http://schemas.openxmlformats.org/drawingml/2006/table">
            <a:tbl>
              <a:tblPr>
                <a:tableStyleId>{5DA37D80-6434-44D0-A028-1B22A696006F}</a:tableStyleId>
              </a:tblPr>
              <a:tblGrid>
                <a:gridCol w="4612876">
                  <a:extLst>
                    <a:ext uri="{9D8B030D-6E8A-4147-A177-3AD203B41FA5}">
                      <a16:colId xmlns:a16="http://schemas.microsoft.com/office/drawing/2014/main" val="20000"/>
                    </a:ext>
                  </a:extLst>
                </a:gridCol>
                <a:gridCol w="1676401">
                  <a:extLst>
                    <a:ext uri="{9D8B030D-6E8A-4147-A177-3AD203B41FA5}">
                      <a16:colId xmlns:a16="http://schemas.microsoft.com/office/drawing/2014/main" val="20001"/>
                    </a:ext>
                  </a:extLst>
                </a:gridCol>
              </a:tblGrid>
              <a:tr h="0">
                <a:tc>
                  <a:txBody>
                    <a:bodyPr/>
                    <a:lstStyle/>
                    <a:p>
                      <a:pPr marL="0" marR="0" algn="ctr">
                        <a:lnSpc>
                          <a:spcPct val="150000"/>
                        </a:lnSpc>
                        <a:spcBef>
                          <a:spcPts val="0"/>
                        </a:spcBef>
                        <a:spcAft>
                          <a:spcPts val="0"/>
                        </a:spcAft>
                      </a:pPr>
                      <a:r>
                        <a:rPr lang="en-US" sz="2000" b="1" dirty="0" err="1">
                          <a:latin typeface="Calibri" panose="020F0502020204030204" pitchFamily="34" charset="0"/>
                          <a:cs typeface="Calibri" panose="020F0502020204030204" pitchFamily="34" charset="0"/>
                        </a:rPr>
                        <a:t>Akun</a:t>
                      </a:r>
                      <a:endParaRPr lang="en-US" sz="2000" b="1" dirty="0">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r>
                        <a:rPr lang="en-US" sz="2000" b="1" err="1">
                          <a:latin typeface="Calibri" panose="020F0502020204030204" pitchFamily="34" charset="0"/>
                          <a:cs typeface="Calibri" panose="020F0502020204030204" pitchFamily="34" charset="0"/>
                        </a:rPr>
                        <a:t>Jumlah</a:t>
                      </a:r>
                      <a:endParaRPr lang="en-US" sz="2000" b="1">
                        <a:latin typeface="Calibri" panose="020F0502020204030204" pitchFamily="34" charset="0"/>
                        <a:ea typeface="Calibri"/>
                        <a:cs typeface="Calibri" panose="020F0502020204030204" pitchFamily="34" charset="0"/>
                      </a:endParaRPr>
                    </a:p>
                  </a:txBody>
                  <a:tcPr marL="68580" marR="68580" marT="0" marB="0"/>
                </a:tc>
                <a:extLst>
                  <a:ext uri="{0D108BD9-81ED-4DB2-BD59-A6C34878D82A}">
                    <a16:rowId xmlns:a16="http://schemas.microsoft.com/office/drawing/2014/main" val="10000"/>
                  </a:ext>
                </a:extLst>
              </a:tr>
              <a:tr h="0">
                <a:tc>
                  <a:txBody>
                    <a:bodyPr/>
                    <a:lstStyle/>
                    <a:p>
                      <a:pPr marL="0" marR="0">
                        <a:lnSpc>
                          <a:spcPct val="150000"/>
                        </a:lnSpc>
                        <a:spcBef>
                          <a:spcPts val="0"/>
                        </a:spcBef>
                        <a:spcAft>
                          <a:spcPts val="0"/>
                        </a:spcAft>
                      </a:pPr>
                      <a:r>
                        <a:rPr lang="en-US" sz="2000" dirty="0" err="1">
                          <a:latin typeface="Calibri" panose="020F0502020204030204" pitchFamily="34" charset="0"/>
                          <a:cs typeface="Calibri" panose="020F0502020204030204" pitchFamily="34" charset="0"/>
                        </a:rPr>
                        <a:t>Properti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Investasi</a:t>
                      </a:r>
                      <a:r>
                        <a:rPr lang="en-US" sz="2000" dirty="0">
                          <a:latin typeface="Calibri" panose="020F0502020204030204" pitchFamily="34" charset="0"/>
                          <a:cs typeface="Calibri" panose="020F0502020204030204" pitchFamily="34" charset="0"/>
                        </a:rPr>
                        <a:t> </a:t>
                      </a:r>
                      <a:endParaRPr lang="en-US" sz="2000" b="1" dirty="0">
                        <a:latin typeface="Calibri" panose="020F0502020204030204" pitchFamily="34" charset="0"/>
                        <a:ea typeface="Calibri"/>
                        <a:cs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pPr>
                      <a:r>
                        <a:rPr lang="en-US" sz="2000" dirty="0">
                          <a:latin typeface="Calibri" panose="020F0502020204030204" pitchFamily="34" charset="0"/>
                          <a:cs typeface="Calibri" panose="020F0502020204030204" pitchFamily="34" charset="0"/>
                        </a:rPr>
                        <a:t>655.000.000</a:t>
                      </a:r>
                      <a:endParaRPr lang="en-US" sz="2000" b="1" dirty="0">
                        <a:latin typeface="Calibri" panose="020F0502020204030204" pitchFamily="34" charset="0"/>
                        <a:ea typeface="Calibri"/>
                        <a:cs typeface="Calibri" panose="020F0502020204030204" pitchFamily="34" charset="0"/>
                      </a:endParaRPr>
                    </a:p>
                  </a:txBody>
                  <a:tcPr marL="68580" marR="68580" marT="0" marB="0"/>
                </a:tc>
                <a:extLst>
                  <a:ext uri="{0D108BD9-81ED-4DB2-BD59-A6C34878D82A}">
                    <a16:rowId xmlns:a16="http://schemas.microsoft.com/office/drawing/2014/main" val="10001"/>
                  </a:ext>
                </a:extLst>
              </a:tr>
            </a:tbl>
          </a:graphicData>
        </a:graphic>
      </p:graphicFrame>
      <p:sp>
        <p:nvSpPr>
          <p:cNvPr id="8" name="TextBox 6"/>
          <p:cNvSpPr txBox="1">
            <a:spLocks noChangeArrowheads="1"/>
          </p:cNvSpPr>
          <p:nvPr/>
        </p:nvSpPr>
        <p:spPr bwMode="auto">
          <a:xfrm>
            <a:off x="3656625" y="4487521"/>
            <a:ext cx="6934200" cy="430887"/>
          </a:xfrm>
          <a:prstGeom prst="rect">
            <a:avLst/>
          </a:prstGeom>
          <a:noFill/>
          <a:ln w="9525">
            <a:noFill/>
            <a:miter lim="800000"/>
            <a:headEnd/>
            <a:tailEnd/>
          </a:ln>
        </p:spPr>
        <p:txBody>
          <a:bodyPr>
            <a:spAutoFit/>
          </a:bodyPr>
          <a:lstStyle/>
          <a:p>
            <a:r>
              <a:rPr lang="en-US" sz="2200" b="1" u="sng" dirty="0">
                <a:latin typeface="Calibri" panose="020F0502020204030204" pitchFamily="34" charset="0"/>
                <a:cs typeface="Calibri" panose="020F0502020204030204" pitchFamily="34" charset="0"/>
              </a:rPr>
              <a:t>Nilai </a:t>
            </a:r>
            <a:r>
              <a:rPr lang="en-US" sz="2200" b="1" u="sng" dirty="0" err="1">
                <a:latin typeface="Calibri" panose="020F0502020204030204" pitchFamily="34" charset="0"/>
                <a:cs typeface="Calibri" panose="020F0502020204030204" pitchFamily="34" charset="0"/>
              </a:rPr>
              <a:t>Properti</a:t>
            </a:r>
            <a:r>
              <a:rPr lang="en-US" sz="2200" b="1" u="sng" dirty="0">
                <a:latin typeface="Calibri" panose="020F0502020204030204" pitchFamily="34" charset="0"/>
                <a:cs typeface="Calibri" panose="020F0502020204030204" pitchFamily="34" charset="0"/>
              </a:rPr>
              <a:t> </a:t>
            </a:r>
            <a:r>
              <a:rPr lang="en-US" sz="2200" b="1" u="sng" dirty="0" err="1">
                <a:latin typeface="Calibri" panose="020F0502020204030204" pitchFamily="34" charset="0"/>
                <a:cs typeface="Calibri" panose="020F0502020204030204" pitchFamily="34" charset="0"/>
              </a:rPr>
              <a:t>Investasi</a:t>
            </a:r>
            <a:r>
              <a:rPr lang="en-US" sz="2200" b="1" u="sng" dirty="0">
                <a:latin typeface="Calibri" panose="020F0502020204030204" pitchFamily="34" charset="0"/>
                <a:cs typeface="Calibri" panose="020F0502020204030204" pitchFamily="34" charset="0"/>
              </a:rPr>
              <a:t> per 31 </a:t>
            </a:r>
            <a:r>
              <a:rPr lang="en-US" sz="2200" b="1" u="sng" dirty="0" err="1">
                <a:latin typeface="Calibri" panose="020F0502020204030204" pitchFamily="34" charset="0"/>
                <a:cs typeface="Calibri" panose="020F0502020204030204" pitchFamily="34" charset="0"/>
              </a:rPr>
              <a:t>Desember</a:t>
            </a:r>
            <a:r>
              <a:rPr lang="en-US" sz="2200" b="1" u="sng" dirty="0">
                <a:latin typeface="Calibri" panose="020F0502020204030204" pitchFamily="34" charset="0"/>
                <a:cs typeface="Calibri" panose="020F0502020204030204" pitchFamily="34" charset="0"/>
              </a:rPr>
              <a:t> 2018</a:t>
            </a:r>
            <a:endParaRPr lang="en-US" sz="2200" u="sng" dirty="0">
              <a:latin typeface="Calibri" panose="020F0502020204030204" pitchFamily="34" charset="0"/>
              <a:cs typeface="Calibri" panose="020F0502020204030204" pitchFamily="34" charset="0"/>
            </a:endParaRPr>
          </a:p>
        </p:txBody>
      </p:sp>
      <p:sp>
        <p:nvSpPr>
          <p:cNvPr id="9" name="Title 1"/>
          <p:cNvSpPr txBox="1">
            <a:spLocks/>
          </p:cNvSpPr>
          <p:nvPr/>
        </p:nvSpPr>
        <p:spPr bwMode="auto">
          <a:xfrm>
            <a:off x="1251125" y="202790"/>
            <a:ext cx="964547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id-ID" sz="3600" b="1" dirty="0">
                <a:solidFill>
                  <a:schemeClr val="tx1"/>
                </a:solidFill>
                <a:latin typeface="Fjalla One" panose="02000506040000020004" pitchFamily="2" charset="0"/>
              </a:rPr>
              <a:t>Contoh Pengukuran Selanjutnya</a:t>
            </a:r>
            <a:br>
              <a:rPr lang="id-ID" sz="3600" b="1" dirty="0">
                <a:solidFill>
                  <a:schemeClr val="tx1"/>
                </a:solidFill>
                <a:latin typeface="Fjalla One" panose="02000506040000020004" pitchFamily="2" charset="0"/>
              </a:rPr>
            </a:br>
            <a:r>
              <a:rPr lang="id-ID" sz="3600" b="1" dirty="0">
                <a:solidFill>
                  <a:schemeClr val="tx1"/>
                </a:solidFill>
                <a:latin typeface="Fjalla One" panose="02000506040000020004" pitchFamily="2" charset="0"/>
              </a:rPr>
              <a:t>Model Nilai Wajar</a:t>
            </a:r>
            <a:endParaRPr lang="id-ID" sz="3600" dirty="0">
              <a:solidFill>
                <a:schemeClr val="tx1"/>
              </a:solidFill>
              <a:latin typeface="Fjalla One" panose="02000506040000020004" pitchFamily="2" charset="0"/>
            </a:endParaRPr>
          </a:p>
        </p:txBody>
      </p:sp>
      <p:pic>
        <p:nvPicPr>
          <p:cNvPr id="10" name="Picture 7" descr="C:\Program Files\Microsoft Office\Clipart\standard\stddir2\ed00319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4612755"/>
            <a:ext cx="1657350"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Oval Callout 10"/>
          <p:cNvSpPr/>
          <p:nvPr/>
        </p:nvSpPr>
        <p:spPr>
          <a:xfrm>
            <a:off x="5663952" y="3579972"/>
            <a:ext cx="2736304" cy="504056"/>
          </a:xfrm>
          <a:prstGeom prst="wedgeEllipseCallout">
            <a:avLst>
              <a:gd name="adj1" fmla="val -67305"/>
              <a:gd name="adj2" fmla="val -130246"/>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id-ID" sz="2800" b="1">
                <a:solidFill>
                  <a:schemeClr val="tx1"/>
                </a:solidFill>
              </a:rPr>
              <a:t>Laba Rugi</a:t>
            </a:r>
          </a:p>
        </p:txBody>
      </p:sp>
    </p:spTree>
    <p:extLst>
      <p:ext uri="{BB962C8B-B14F-4D97-AF65-F5344CB8AC3E}">
        <p14:creationId xmlns:p14="http://schemas.microsoft.com/office/powerpoint/2010/main" val="18452618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79500" y="350837"/>
            <a:ext cx="10261600" cy="759583"/>
          </a:xfrm>
        </p:spPr>
        <p:txBody>
          <a:bodyPr/>
          <a:lstStyle/>
          <a:p>
            <a:pPr algn="ctr"/>
            <a:r>
              <a:rPr lang="id-ID" sz="3600" b="1" dirty="0">
                <a:latin typeface="Fjalla One" panose="02000506040000020004" pitchFamily="2" charset="0"/>
              </a:rPr>
              <a:t>Transfer Properti Investasi</a:t>
            </a:r>
          </a:p>
        </p:txBody>
      </p:sp>
      <p:sp>
        <p:nvSpPr>
          <p:cNvPr id="3" name="Content Placeholder 2"/>
          <p:cNvSpPr>
            <a:spLocks noGrp="1"/>
          </p:cNvSpPr>
          <p:nvPr>
            <p:ph idx="4294967295"/>
          </p:nvPr>
        </p:nvSpPr>
        <p:spPr>
          <a:xfrm>
            <a:off x="1371600" y="1417638"/>
            <a:ext cx="9829800" cy="4708525"/>
          </a:xfrm>
        </p:spPr>
        <p:txBody>
          <a:bodyPr/>
          <a:lstStyle/>
          <a:p>
            <a:r>
              <a:rPr lang="id-ID" sz="2200" dirty="0">
                <a:latin typeface="Calibri" panose="020F0502020204030204" pitchFamily="34" charset="0"/>
                <a:cs typeface="Calibri" panose="020F0502020204030204" pitchFamily="34" charset="0"/>
              </a:rPr>
              <a:t>       Transfer dari atau ke properti investasi dikarenakan </a:t>
            </a:r>
            <a:r>
              <a:rPr lang="id-ID" sz="2200" u="sng" dirty="0">
                <a:solidFill>
                  <a:schemeClr val="accent2"/>
                </a:solidFill>
                <a:latin typeface="Calibri" panose="020F0502020204030204" pitchFamily="34" charset="0"/>
                <a:cs typeface="Calibri" panose="020F0502020204030204" pitchFamily="34" charset="0"/>
              </a:rPr>
              <a:t>perubahan penggunaan</a:t>
            </a:r>
            <a:r>
              <a:rPr lang="id-ID" sz="2200" dirty="0">
                <a:solidFill>
                  <a:schemeClr val="accent2"/>
                </a:solidFill>
                <a:latin typeface="Calibri" panose="020F0502020204030204" pitchFamily="34" charset="0"/>
                <a:cs typeface="Calibri" panose="020F0502020204030204" pitchFamily="34" charset="0"/>
              </a:rPr>
              <a:t>.</a:t>
            </a:r>
          </a:p>
        </p:txBody>
      </p:sp>
      <p:sp>
        <p:nvSpPr>
          <p:cNvPr id="4" name="Slide Number Placeholder 3"/>
          <p:cNvSpPr>
            <a:spLocks noGrp="1"/>
          </p:cNvSpPr>
          <p:nvPr>
            <p:ph type="sldNum" sz="quarter" idx="4294967295"/>
          </p:nvPr>
        </p:nvSpPr>
        <p:spPr>
          <a:xfrm>
            <a:off x="11506200" y="6438900"/>
            <a:ext cx="685800" cy="419100"/>
          </a:xfrm>
        </p:spPr>
        <p:txBody>
          <a:bodyPr/>
          <a:lstStyle/>
          <a:p>
            <a:fld id="{9842F93E-C71B-4C37-9164-F0488A1DAA02}" type="slidenum">
              <a:rPr lang="es-ES" smtClean="0"/>
              <a:pPr/>
              <a:t>65</a:t>
            </a:fld>
            <a:endParaRPr lang="es-ES"/>
          </a:p>
        </p:txBody>
      </p:sp>
      <p:sp>
        <p:nvSpPr>
          <p:cNvPr id="5" name="Rectangle 97"/>
          <p:cNvSpPr>
            <a:spLocks noChangeArrowheads="1"/>
          </p:cNvSpPr>
          <p:nvPr/>
        </p:nvSpPr>
        <p:spPr bwMode="auto">
          <a:xfrm>
            <a:off x="1981200" y="3675856"/>
            <a:ext cx="8458200" cy="2057400"/>
          </a:xfrm>
          <a:prstGeom prst="rect">
            <a:avLst/>
          </a:prstGeom>
          <a:noFill/>
          <a:ln w="28575">
            <a:solidFill>
              <a:schemeClr val="tx1"/>
            </a:solidFill>
            <a:miter lim="800000"/>
            <a:headEnd/>
            <a:tailEnd/>
          </a:ln>
        </p:spPr>
        <p:txBody>
          <a:bodyPr wrap="none" anchor="ct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en-GB"/>
          </a:p>
        </p:txBody>
      </p:sp>
      <p:sp>
        <p:nvSpPr>
          <p:cNvPr id="6" name="Rectangle 98"/>
          <p:cNvSpPr>
            <a:spLocks noChangeArrowheads="1"/>
          </p:cNvSpPr>
          <p:nvPr/>
        </p:nvSpPr>
        <p:spPr bwMode="auto">
          <a:xfrm>
            <a:off x="1981200" y="1916832"/>
            <a:ext cx="8458200" cy="1759024"/>
          </a:xfrm>
          <a:prstGeom prst="rect">
            <a:avLst/>
          </a:prstGeom>
          <a:noFill/>
          <a:ln w="28575">
            <a:solidFill>
              <a:schemeClr val="tx1"/>
            </a:solidFill>
            <a:miter lim="800000"/>
            <a:headEnd/>
            <a:tailEnd/>
          </a:ln>
        </p:spPr>
        <p:txBody>
          <a:bodyPr wrap="none" anchor="ct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en-GB"/>
          </a:p>
        </p:txBody>
      </p:sp>
      <p:sp>
        <p:nvSpPr>
          <p:cNvPr id="7" name="AutoShape 15"/>
          <p:cNvSpPr>
            <a:spLocks noChangeArrowheads="1"/>
          </p:cNvSpPr>
          <p:nvPr/>
        </p:nvSpPr>
        <p:spPr bwMode="auto">
          <a:xfrm>
            <a:off x="1752600" y="5794649"/>
            <a:ext cx="3581400" cy="712514"/>
          </a:xfrm>
          <a:prstGeom prst="roundRect">
            <a:avLst>
              <a:gd name="adj" fmla="val 44245"/>
            </a:avLst>
          </a:prstGeom>
          <a:gradFill rotWithShape="0">
            <a:gsLst>
              <a:gs pos="0">
                <a:srgbClr val="FFCCCC"/>
              </a:gs>
              <a:gs pos="50000">
                <a:schemeClr val="bg1"/>
              </a:gs>
              <a:gs pos="100000">
                <a:srgbClr val="FFCCCC"/>
              </a:gs>
            </a:gsLst>
            <a:lin ang="18900000" scaled="1"/>
          </a:gradFill>
          <a:ln w="9525">
            <a:solidFill>
              <a:srgbClr val="FF3300"/>
            </a:solidFill>
            <a:round/>
            <a:headEnd/>
            <a:tailEnd/>
          </a:ln>
          <a:effectLst>
            <a:outerShdw dist="107763" dir="2700000" algn="ctr" rotWithShape="0">
              <a:srgbClr val="808080"/>
            </a:outerShdw>
          </a:effectLst>
        </p:spPr>
        <p:txBody>
          <a:bodyPr anchor="ctr"/>
          <a:lstStyle/>
          <a:p>
            <a:pPr algn="ctr">
              <a:buFontTx/>
              <a:buNone/>
              <a:defRPr/>
            </a:pPr>
            <a:r>
              <a:rPr lang="id-ID" sz="2400" dirty="0">
                <a:latin typeface="Calibri" panose="020F0502020204030204" pitchFamily="34" charset="0"/>
                <a:cs typeface="Calibri" panose="020F0502020204030204" pitchFamily="34" charset="0"/>
              </a:rPr>
              <a:t>Pengukuran pada saat transfer?</a:t>
            </a:r>
            <a:endParaRPr lang="en-US" sz="2400" dirty="0">
              <a:latin typeface="Calibri" panose="020F0502020204030204" pitchFamily="34" charset="0"/>
              <a:cs typeface="Calibri" panose="020F0502020204030204" pitchFamily="34" charset="0"/>
            </a:endParaRPr>
          </a:p>
        </p:txBody>
      </p:sp>
      <p:grpSp>
        <p:nvGrpSpPr>
          <p:cNvPr id="8" name="Group 66"/>
          <p:cNvGrpSpPr>
            <a:grpSpLocks/>
          </p:cNvGrpSpPr>
          <p:nvPr/>
        </p:nvGrpSpPr>
        <p:grpSpPr bwMode="auto">
          <a:xfrm>
            <a:off x="7696200" y="2602632"/>
            <a:ext cx="685800" cy="609600"/>
            <a:chOff x="3984" y="1836"/>
            <a:chExt cx="432" cy="384"/>
          </a:xfrm>
        </p:grpSpPr>
        <p:cxnSp>
          <p:nvCxnSpPr>
            <p:cNvPr id="9" name="AutoShape 32"/>
            <p:cNvCxnSpPr>
              <a:cxnSpLocks noChangeShapeType="1"/>
            </p:cNvCxnSpPr>
            <p:nvPr/>
          </p:nvCxnSpPr>
          <p:spPr bwMode="auto">
            <a:xfrm flipH="1" flipV="1">
              <a:off x="3984" y="1836"/>
              <a:ext cx="432" cy="192"/>
            </a:xfrm>
            <a:prstGeom prst="straightConnector1">
              <a:avLst/>
            </a:prstGeom>
            <a:noFill/>
            <a:ln w="28575">
              <a:solidFill>
                <a:schemeClr val="accent2"/>
              </a:solidFill>
              <a:round/>
              <a:headEnd/>
              <a:tailEnd type="stealth" w="lg" len="lg"/>
            </a:ln>
            <a:extLst>
              <a:ext uri="{909E8E84-426E-40DD-AFC4-6F175D3DCCD1}">
                <a14:hiddenFill xmlns:a14="http://schemas.microsoft.com/office/drawing/2010/main">
                  <a:noFill/>
                </a14:hiddenFill>
              </a:ext>
            </a:extLst>
          </p:spPr>
        </p:cxnSp>
        <p:cxnSp>
          <p:nvCxnSpPr>
            <p:cNvPr id="10" name="AutoShape 37"/>
            <p:cNvCxnSpPr>
              <a:cxnSpLocks noChangeShapeType="1"/>
            </p:cNvCxnSpPr>
            <p:nvPr/>
          </p:nvCxnSpPr>
          <p:spPr bwMode="auto">
            <a:xfrm flipH="1">
              <a:off x="3984" y="2028"/>
              <a:ext cx="432" cy="192"/>
            </a:xfrm>
            <a:prstGeom prst="straightConnector1">
              <a:avLst/>
            </a:prstGeom>
            <a:noFill/>
            <a:ln w="28575">
              <a:solidFill>
                <a:schemeClr val="accent2"/>
              </a:solidFill>
              <a:round/>
              <a:headEnd/>
              <a:tailEnd type="stealth" w="lg" len="lg"/>
            </a:ln>
            <a:extLst>
              <a:ext uri="{909E8E84-426E-40DD-AFC4-6F175D3DCCD1}">
                <a14:hiddenFill xmlns:a14="http://schemas.microsoft.com/office/drawing/2010/main">
                  <a:noFill/>
                </a14:hiddenFill>
              </a:ext>
            </a:extLst>
          </p:spPr>
        </p:cxnSp>
      </p:grpSp>
      <p:sp>
        <p:nvSpPr>
          <p:cNvPr id="11" name="Rectangle 64"/>
          <p:cNvSpPr>
            <a:spLocks noChangeArrowheads="1"/>
          </p:cNvSpPr>
          <p:nvPr/>
        </p:nvSpPr>
        <p:spPr bwMode="auto">
          <a:xfrm>
            <a:off x="2057400" y="2297832"/>
            <a:ext cx="3810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0988" indent="-280988" eaLnBrk="0" hangingPunct="0">
              <a:tabLst>
                <a:tab pos="3944938" algn="l"/>
              </a:tabLst>
              <a:defRPr sz="2000">
                <a:solidFill>
                  <a:schemeClr val="tx1"/>
                </a:solidFill>
                <a:latin typeface="Arial" panose="020B0604020202020204" pitchFamily="34" charset="0"/>
              </a:defRPr>
            </a:lvl1pPr>
            <a:lvl2pPr marL="742950" indent="-285750" eaLnBrk="0" hangingPunct="0">
              <a:tabLst>
                <a:tab pos="3944938" algn="l"/>
              </a:tabLst>
              <a:defRPr sz="2000">
                <a:solidFill>
                  <a:schemeClr val="tx1"/>
                </a:solidFill>
                <a:latin typeface="Arial" panose="020B0604020202020204" pitchFamily="34" charset="0"/>
              </a:defRPr>
            </a:lvl2pPr>
            <a:lvl3pPr marL="1143000" indent="-228600" eaLnBrk="0" hangingPunct="0">
              <a:tabLst>
                <a:tab pos="3944938" algn="l"/>
              </a:tabLst>
              <a:defRPr sz="2000">
                <a:solidFill>
                  <a:schemeClr val="tx1"/>
                </a:solidFill>
                <a:latin typeface="Arial" panose="020B0604020202020204" pitchFamily="34" charset="0"/>
              </a:defRPr>
            </a:lvl3pPr>
            <a:lvl4pPr marL="1600200" indent="-228600" eaLnBrk="0" hangingPunct="0">
              <a:tabLst>
                <a:tab pos="3944938" algn="l"/>
              </a:tabLst>
              <a:defRPr sz="2000">
                <a:solidFill>
                  <a:schemeClr val="tx1"/>
                </a:solidFill>
                <a:latin typeface="Arial" panose="020B0604020202020204" pitchFamily="34" charset="0"/>
              </a:defRPr>
            </a:lvl4pPr>
            <a:lvl5pPr marL="2057400" indent="-228600" eaLnBrk="0" hangingPunct="0">
              <a:tabLst>
                <a:tab pos="3944938"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944938"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944938"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944938"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944938" algn="l"/>
              </a:tabLst>
              <a:defRPr sz="2000">
                <a:solidFill>
                  <a:schemeClr val="tx1"/>
                </a:solidFill>
                <a:latin typeface="Arial" panose="020B0604020202020204" pitchFamily="34" charset="0"/>
              </a:defRPr>
            </a:lvl9pPr>
          </a:lstStyle>
          <a:p>
            <a:pPr eaLnBrk="1" hangingPunct="1">
              <a:lnSpc>
                <a:spcPct val="90000"/>
              </a:lnSpc>
              <a:buFontTx/>
              <a:buAutoNum type="alphaLcParenR"/>
            </a:pPr>
            <a:r>
              <a:rPr lang="en-US" sz="1700" dirty="0" err="1">
                <a:latin typeface="Calibri" panose="020F0502020204030204" pitchFamily="34" charset="0"/>
                <a:cs typeface="Calibri" panose="020F0502020204030204" pitchFamily="34" charset="0"/>
              </a:rPr>
              <a:t>Dimulainya</a:t>
            </a:r>
            <a:r>
              <a:rPr lang="en-US" sz="1700" dirty="0">
                <a:latin typeface="Calibri" panose="020F0502020204030204" pitchFamily="34" charset="0"/>
                <a:cs typeface="Calibri" panose="020F0502020204030204" pitchFamily="34" charset="0"/>
              </a:rPr>
              <a:t> </a:t>
            </a:r>
            <a:r>
              <a:rPr lang="en-US" sz="1700" dirty="0" err="1">
                <a:latin typeface="Calibri" panose="020F0502020204030204" pitchFamily="34" charset="0"/>
                <a:cs typeface="Calibri" panose="020F0502020204030204" pitchFamily="34" charset="0"/>
              </a:rPr>
              <a:t>penggunaan</a:t>
            </a:r>
            <a:r>
              <a:rPr lang="en-US" sz="1700" dirty="0">
                <a:latin typeface="Calibri" panose="020F0502020204030204" pitchFamily="34" charset="0"/>
                <a:cs typeface="Calibri" panose="020F0502020204030204" pitchFamily="34" charset="0"/>
              </a:rPr>
              <a:t> oleh </a:t>
            </a:r>
            <a:r>
              <a:rPr lang="en-US" sz="1700" dirty="0" err="1">
                <a:latin typeface="Calibri" panose="020F0502020204030204" pitchFamily="34" charset="0"/>
                <a:cs typeface="Calibri" panose="020F0502020204030204" pitchFamily="34" charset="0"/>
              </a:rPr>
              <a:t>pemilik</a:t>
            </a:r>
            <a:endParaRPr lang="id-ID" sz="1700" dirty="0">
              <a:latin typeface="Calibri" panose="020F0502020204030204" pitchFamily="34" charset="0"/>
              <a:cs typeface="Calibri" panose="020F0502020204030204" pitchFamily="34" charset="0"/>
            </a:endParaRPr>
          </a:p>
          <a:p>
            <a:pPr eaLnBrk="1" hangingPunct="1">
              <a:lnSpc>
                <a:spcPct val="90000"/>
              </a:lnSpc>
              <a:buFontTx/>
              <a:buAutoNum type="alphaLcParenR"/>
            </a:pPr>
            <a:endParaRPr lang="id-ID" sz="1700" dirty="0">
              <a:latin typeface="Calibri" panose="020F0502020204030204" pitchFamily="34" charset="0"/>
              <a:cs typeface="Calibri" panose="020F0502020204030204" pitchFamily="34" charset="0"/>
            </a:endParaRPr>
          </a:p>
          <a:p>
            <a:pPr eaLnBrk="1" hangingPunct="1">
              <a:lnSpc>
                <a:spcPct val="90000"/>
              </a:lnSpc>
              <a:buFontTx/>
              <a:buAutoNum type="alphaLcParenR"/>
            </a:pPr>
            <a:r>
              <a:rPr lang="en-US" sz="1700" dirty="0" err="1">
                <a:latin typeface="Calibri" panose="020F0502020204030204" pitchFamily="34" charset="0"/>
                <a:cs typeface="Calibri" panose="020F0502020204030204" pitchFamily="34" charset="0"/>
              </a:rPr>
              <a:t>Dimulainya</a:t>
            </a:r>
            <a:r>
              <a:rPr lang="en-US" sz="1700" dirty="0">
                <a:latin typeface="Calibri" panose="020F0502020204030204" pitchFamily="34" charset="0"/>
                <a:cs typeface="Calibri" panose="020F0502020204030204" pitchFamily="34" charset="0"/>
              </a:rPr>
              <a:t> </a:t>
            </a:r>
            <a:r>
              <a:rPr lang="en-US" sz="1700" dirty="0" err="1">
                <a:latin typeface="Calibri" panose="020F0502020204030204" pitchFamily="34" charset="0"/>
                <a:cs typeface="Calibri" panose="020F0502020204030204" pitchFamily="34" charset="0"/>
              </a:rPr>
              <a:t>pengembangan</a:t>
            </a:r>
            <a:r>
              <a:rPr lang="en-US" sz="1700" dirty="0">
                <a:latin typeface="Calibri" panose="020F0502020204030204" pitchFamily="34" charset="0"/>
                <a:cs typeface="Calibri" panose="020F0502020204030204" pitchFamily="34" charset="0"/>
              </a:rPr>
              <a:t> </a:t>
            </a:r>
            <a:r>
              <a:rPr lang="en-US" sz="1700" dirty="0" err="1">
                <a:latin typeface="Calibri" panose="020F0502020204030204" pitchFamily="34" charset="0"/>
                <a:cs typeface="Calibri" panose="020F0502020204030204" pitchFamily="34" charset="0"/>
              </a:rPr>
              <a:t>untuk</a:t>
            </a:r>
            <a:r>
              <a:rPr lang="en-US" sz="1700" dirty="0">
                <a:latin typeface="Calibri" panose="020F0502020204030204" pitchFamily="34" charset="0"/>
                <a:cs typeface="Calibri" panose="020F0502020204030204" pitchFamily="34" charset="0"/>
              </a:rPr>
              <a:t> </a:t>
            </a:r>
            <a:r>
              <a:rPr lang="en-US" sz="1700" dirty="0" err="1">
                <a:latin typeface="Calibri" panose="020F0502020204030204" pitchFamily="34" charset="0"/>
                <a:cs typeface="Calibri" panose="020F0502020204030204" pitchFamily="34" charset="0"/>
              </a:rPr>
              <a:t>dijual</a:t>
            </a:r>
            <a:endParaRPr lang="en-US" sz="1700" u="sng" dirty="0">
              <a:latin typeface="Calibri" panose="020F0502020204030204" pitchFamily="34" charset="0"/>
              <a:cs typeface="Calibri" panose="020F0502020204030204" pitchFamily="34" charset="0"/>
            </a:endParaRPr>
          </a:p>
        </p:txBody>
      </p:sp>
      <p:sp>
        <p:nvSpPr>
          <p:cNvPr id="12" name="Rectangle 65"/>
          <p:cNvSpPr>
            <a:spLocks noChangeArrowheads="1"/>
          </p:cNvSpPr>
          <p:nvPr/>
        </p:nvSpPr>
        <p:spPr bwMode="auto">
          <a:xfrm>
            <a:off x="2057400" y="1916832"/>
            <a:ext cx="807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tabLst>
                <a:tab pos="3662363" algn="l"/>
              </a:tabLst>
              <a:defRPr sz="2000">
                <a:solidFill>
                  <a:schemeClr val="tx1"/>
                </a:solidFill>
                <a:latin typeface="Arial" panose="020B0604020202020204" pitchFamily="34" charset="0"/>
              </a:defRPr>
            </a:lvl1pPr>
            <a:lvl2pPr marL="742950" indent="-285750" eaLnBrk="0" hangingPunct="0">
              <a:tabLst>
                <a:tab pos="3662363" algn="l"/>
              </a:tabLst>
              <a:defRPr sz="2000">
                <a:solidFill>
                  <a:schemeClr val="tx1"/>
                </a:solidFill>
                <a:latin typeface="Arial" panose="020B0604020202020204" pitchFamily="34" charset="0"/>
              </a:defRPr>
            </a:lvl2pPr>
            <a:lvl3pPr marL="1143000" indent="-228600" eaLnBrk="0" hangingPunct="0">
              <a:tabLst>
                <a:tab pos="3662363" algn="l"/>
              </a:tabLst>
              <a:defRPr sz="2000">
                <a:solidFill>
                  <a:schemeClr val="tx1"/>
                </a:solidFill>
                <a:latin typeface="Arial" panose="020B0604020202020204" pitchFamily="34" charset="0"/>
              </a:defRPr>
            </a:lvl3pPr>
            <a:lvl4pPr marL="1600200" indent="-228600" eaLnBrk="0" hangingPunct="0">
              <a:tabLst>
                <a:tab pos="3662363" algn="l"/>
              </a:tabLst>
              <a:defRPr sz="2000">
                <a:solidFill>
                  <a:schemeClr val="tx1"/>
                </a:solidFill>
                <a:latin typeface="Arial" panose="020B0604020202020204" pitchFamily="34" charset="0"/>
              </a:defRPr>
            </a:lvl4pPr>
            <a:lvl5pPr marL="2057400" indent="-228600" eaLnBrk="0" hangingPunct="0">
              <a:tabLst>
                <a:tab pos="3662363"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662363"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662363"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662363"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662363" algn="l"/>
              </a:tabLst>
              <a:defRPr sz="2000">
                <a:solidFill>
                  <a:schemeClr val="tx1"/>
                </a:solidFill>
                <a:latin typeface="Arial" panose="020B0604020202020204" pitchFamily="34" charset="0"/>
              </a:defRPr>
            </a:lvl9pPr>
          </a:lstStyle>
          <a:p>
            <a:pPr eaLnBrk="1" hangingPunct="1">
              <a:lnSpc>
                <a:spcPct val="90000"/>
              </a:lnSpc>
              <a:buFontTx/>
              <a:buNone/>
            </a:pPr>
            <a:r>
              <a:rPr lang="id-ID" b="1" u="sng" dirty="0">
                <a:solidFill>
                  <a:schemeClr val="tx1">
                    <a:lumMod val="95000"/>
                    <a:lumOff val="5000"/>
                  </a:schemeClr>
                </a:solidFill>
                <a:latin typeface="Calibri" panose="020F0502020204030204" pitchFamily="34" charset="0"/>
                <a:cs typeface="Calibri" panose="020F0502020204030204" pitchFamily="34" charset="0"/>
              </a:rPr>
              <a:t>Perubahan penggunaan</a:t>
            </a:r>
            <a:r>
              <a:rPr lang="en-US" dirty="0">
                <a:solidFill>
                  <a:schemeClr val="tx1">
                    <a:lumMod val="95000"/>
                    <a:lumOff val="5000"/>
                  </a:schemeClr>
                </a:solidFill>
                <a:latin typeface="Calibri" panose="020F0502020204030204" pitchFamily="34" charset="0"/>
                <a:cs typeface="Calibri" panose="020F0502020204030204" pitchFamily="34" charset="0"/>
              </a:rPr>
              <a:t>	</a:t>
            </a:r>
            <a:r>
              <a:rPr lang="en-US" b="1" u="sng" dirty="0">
                <a:solidFill>
                  <a:schemeClr val="tx1">
                    <a:lumMod val="95000"/>
                    <a:lumOff val="5000"/>
                  </a:schemeClr>
                </a:solidFill>
                <a:latin typeface="Calibri" panose="020F0502020204030204" pitchFamily="34" charset="0"/>
                <a:cs typeface="Calibri" panose="020F0502020204030204" pitchFamily="34" charset="0"/>
              </a:rPr>
              <a:t>Transfer </a:t>
            </a:r>
            <a:r>
              <a:rPr lang="id-ID" b="1" u="sng" dirty="0">
                <a:solidFill>
                  <a:srgbClr val="FF0000"/>
                </a:solidFill>
                <a:latin typeface="Calibri" panose="020F0502020204030204" pitchFamily="34" charset="0"/>
                <a:cs typeface="Calibri" panose="020F0502020204030204" pitchFamily="34" charset="0"/>
              </a:rPr>
              <a:t>dari</a:t>
            </a:r>
            <a:r>
              <a:rPr lang="id-ID" b="1" u="sng" dirty="0">
                <a:solidFill>
                  <a:schemeClr val="tx1">
                    <a:lumMod val="95000"/>
                    <a:lumOff val="5000"/>
                  </a:schemeClr>
                </a:solidFill>
                <a:latin typeface="Calibri" panose="020F0502020204030204" pitchFamily="34" charset="0"/>
                <a:cs typeface="Calibri" panose="020F0502020204030204" pitchFamily="34" charset="0"/>
              </a:rPr>
              <a:t> properti investasi</a:t>
            </a:r>
            <a:endParaRPr lang="en-US" b="1" u="sng" dirty="0">
              <a:solidFill>
                <a:schemeClr val="tx1">
                  <a:lumMod val="95000"/>
                  <a:lumOff val="5000"/>
                </a:schemeClr>
              </a:solidFill>
              <a:latin typeface="Calibri" panose="020F0502020204030204" pitchFamily="34" charset="0"/>
              <a:cs typeface="Calibri" panose="020F0502020204030204" pitchFamily="34" charset="0"/>
            </a:endParaRPr>
          </a:p>
        </p:txBody>
      </p:sp>
      <p:sp>
        <p:nvSpPr>
          <p:cNvPr id="13" name="Rectangle 67"/>
          <p:cNvSpPr>
            <a:spLocks noChangeArrowheads="1"/>
          </p:cNvSpPr>
          <p:nvPr/>
        </p:nvSpPr>
        <p:spPr bwMode="auto">
          <a:xfrm>
            <a:off x="2057400" y="4056856"/>
            <a:ext cx="3733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0988" indent="-280988" eaLnBrk="0" hangingPunct="0">
              <a:tabLst>
                <a:tab pos="3944938" algn="l"/>
              </a:tabLst>
              <a:defRPr sz="2000">
                <a:solidFill>
                  <a:schemeClr val="tx1"/>
                </a:solidFill>
                <a:latin typeface="Arial" panose="020B0604020202020204" pitchFamily="34" charset="0"/>
              </a:defRPr>
            </a:lvl1pPr>
            <a:lvl2pPr marL="742950" indent="-285750" eaLnBrk="0" hangingPunct="0">
              <a:tabLst>
                <a:tab pos="3944938" algn="l"/>
              </a:tabLst>
              <a:defRPr sz="2000">
                <a:solidFill>
                  <a:schemeClr val="tx1"/>
                </a:solidFill>
                <a:latin typeface="Arial" panose="020B0604020202020204" pitchFamily="34" charset="0"/>
              </a:defRPr>
            </a:lvl2pPr>
            <a:lvl3pPr marL="1143000" indent="-228600" eaLnBrk="0" hangingPunct="0">
              <a:tabLst>
                <a:tab pos="3944938" algn="l"/>
              </a:tabLst>
              <a:defRPr sz="2000">
                <a:solidFill>
                  <a:schemeClr val="tx1"/>
                </a:solidFill>
                <a:latin typeface="Arial" panose="020B0604020202020204" pitchFamily="34" charset="0"/>
              </a:defRPr>
            </a:lvl3pPr>
            <a:lvl4pPr marL="1600200" indent="-228600" eaLnBrk="0" hangingPunct="0">
              <a:tabLst>
                <a:tab pos="3944938" algn="l"/>
              </a:tabLst>
              <a:defRPr sz="2000">
                <a:solidFill>
                  <a:schemeClr val="tx1"/>
                </a:solidFill>
                <a:latin typeface="Arial" panose="020B0604020202020204" pitchFamily="34" charset="0"/>
              </a:defRPr>
            </a:lvl4pPr>
            <a:lvl5pPr marL="2057400" indent="-228600" eaLnBrk="0" hangingPunct="0">
              <a:tabLst>
                <a:tab pos="3944938"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944938"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944938"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944938"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944938" algn="l"/>
              </a:tabLst>
              <a:defRPr sz="2000">
                <a:solidFill>
                  <a:schemeClr val="tx1"/>
                </a:solidFill>
                <a:latin typeface="Arial" panose="020B0604020202020204" pitchFamily="34" charset="0"/>
              </a:defRPr>
            </a:lvl9pPr>
          </a:lstStyle>
          <a:p>
            <a:pPr eaLnBrk="1" hangingPunct="1">
              <a:lnSpc>
                <a:spcPct val="90000"/>
              </a:lnSpc>
              <a:buFontTx/>
              <a:buAutoNum type="alphaLcParenR"/>
            </a:pPr>
            <a:r>
              <a:rPr lang="en-US" sz="1800" dirty="0" err="1">
                <a:latin typeface="Calibri" panose="020F0502020204030204" pitchFamily="34" charset="0"/>
                <a:cs typeface="Calibri" panose="020F0502020204030204" pitchFamily="34" charset="0"/>
              </a:rPr>
              <a:t>Berakhirnya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pemakaian</a:t>
            </a:r>
            <a:r>
              <a:rPr lang="en-US" sz="1800" dirty="0">
                <a:latin typeface="Calibri" panose="020F0502020204030204" pitchFamily="34" charset="0"/>
                <a:cs typeface="Calibri" panose="020F0502020204030204" pitchFamily="34" charset="0"/>
              </a:rPr>
              <a:t> oleh </a:t>
            </a:r>
            <a:r>
              <a:rPr lang="en-US" sz="1800" dirty="0" err="1">
                <a:latin typeface="Calibri" panose="020F0502020204030204" pitchFamily="34" charset="0"/>
                <a:cs typeface="Calibri" panose="020F0502020204030204" pitchFamily="34" charset="0"/>
              </a:rPr>
              <a:t>pemilik</a:t>
            </a:r>
            <a:br>
              <a:rPr lang="en-US" sz="1800" dirty="0">
                <a:latin typeface="Calibri" panose="020F0502020204030204" pitchFamily="34" charset="0"/>
                <a:cs typeface="Calibri" panose="020F0502020204030204" pitchFamily="34" charset="0"/>
              </a:rPr>
            </a:br>
            <a:endParaRPr lang="en-US" sz="1800" dirty="0">
              <a:latin typeface="Calibri" panose="020F0502020204030204" pitchFamily="34" charset="0"/>
              <a:cs typeface="Calibri" panose="020F0502020204030204" pitchFamily="34" charset="0"/>
            </a:endParaRPr>
          </a:p>
          <a:p>
            <a:pPr eaLnBrk="1" hangingPunct="1">
              <a:lnSpc>
                <a:spcPct val="90000"/>
              </a:lnSpc>
              <a:buFontTx/>
              <a:buAutoNum type="alphaLcParenR"/>
            </a:pPr>
            <a:r>
              <a:rPr lang="en-US" sz="1800" dirty="0" err="1">
                <a:latin typeface="Calibri" panose="020F0502020204030204" pitchFamily="34" charset="0"/>
                <a:cs typeface="Calibri" panose="020F0502020204030204" pitchFamily="34" charset="0"/>
              </a:rPr>
              <a:t>Dimulainya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sewa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operasi</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ke</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pihak</a:t>
            </a:r>
            <a:r>
              <a:rPr lang="en-US" sz="1800" dirty="0">
                <a:latin typeface="Calibri" panose="020F0502020204030204" pitchFamily="34" charset="0"/>
                <a:cs typeface="Calibri" panose="020F0502020204030204" pitchFamily="34" charset="0"/>
              </a:rPr>
              <a:t> lain</a:t>
            </a:r>
            <a:endParaRPr lang="id-ID" sz="1800" dirty="0">
              <a:latin typeface="Calibri" panose="020F0502020204030204" pitchFamily="34" charset="0"/>
              <a:cs typeface="Calibri" panose="020F0502020204030204" pitchFamily="34" charset="0"/>
            </a:endParaRPr>
          </a:p>
          <a:p>
            <a:pPr eaLnBrk="1" hangingPunct="1">
              <a:lnSpc>
                <a:spcPct val="90000"/>
              </a:lnSpc>
              <a:buFontTx/>
              <a:buAutoNum type="alphaLcParenR"/>
            </a:pPr>
            <a:endParaRPr lang="id-ID" sz="1800" dirty="0">
              <a:latin typeface="Calibri" panose="020F0502020204030204" pitchFamily="34" charset="0"/>
              <a:cs typeface="Calibri" panose="020F0502020204030204" pitchFamily="34" charset="0"/>
            </a:endParaRPr>
          </a:p>
        </p:txBody>
      </p:sp>
      <p:sp>
        <p:nvSpPr>
          <p:cNvPr id="14" name="Rectangle 68"/>
          <p:cNvSpPr>
            <a:spLocks noChangeArrowheads="1"/>
          </p:cNvSpPr>
          <p:nvPr/>
        </p:nvSpPr>
        <p:spPr bwMode="auto">
          <a:xfrm>
            <a:off x="2057400" y="3675856"/>
            <a:ext cx="807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tabLst>
                <a:tab pos="3662363" algn="l"/>
              </a:tabLst>
              <a:defRPr sz="2000">
                <a:solidFill>
                  <a:schemeClr val="tx1"/>
                </a:solidFill>
                <a:latin typeface="Arial" panose="020B0604020202020204" pitchFamily="34" charset="0"/>
              </a:defRPr>
            </a:lvl1pPr>
            <a:lvl2pPr marL="742950" indent="-285750" eaLnBrk="0" hangingPunct="0">
              <a:tabLst>
                <a:tab pos="3662363" algn="l"/>
              </a:tabLst>
              <a:defRPr sz="2000">
                <a:solidFill>
                  <a:schemeClr val="tx1"/>
                </a:solidFill>
                <a:latin typeface="Arial" panose="020B0604020202020204" pitchFamily="34" charset="0"/>
              </a:defRPr>
            </a:lvl2pPr>
            <a:lvl3pPr marL="1143000" indent="-228600" eaLnBrk="0" hangingPunct="0">
              <a:tabLst>
                <a:tab pos="3662363" algn="l"/>
              </a:tabLst>
              <a:defRPr sz="2000">
                <a:solidFill>
                  <a:schemeClr val="tx1"/>
                </a:solidFill>
                <a:latin typeface="Arial" panose="020B0604020202020204" pitchFamily="34" charset="0"/>
              </a:defRPr>
            </a:lvl3pPr>
            <a:lvl4pPr marL="1600200" indent="-228600" eaLnBrk="0" hangingPunct="0">
              <a:tabLst>
                <a:tab pos="3662363" algn="l"/>
              </a:tabLst>
              <a:defRPr sz="2000">
                <a:solidFill>
                  <a:schemeClr val="tx1"/>
                </a:solidFill>
                <a:latin typeface="Arial" panose="020B0604020202020204" pitchFamily="34" charset="0"/>
              </a:defRPr>
            </a:lvl4pPr>
            <a:lvl5pPr marL="2057400" indent="-228600" eaLnBrk="0" hangingPunct="0">
              <a:tabLst>
                <a:tab pos="3662363"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662363"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662363"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662363"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662363" algn="l"/>
              </a:tabLst>
              <a:defRPr sz="2000">
                <a:solidFill>
                  <a:schemeClr val="tx1"/>
                </a:solidFill>
                <a:latin typeface="Arial" panose="020B0604020202020204" pitchFamily="34" charset="0"/>
              </a:defRPr>
            </a:lvl9pPr>
          </a:lstStyle>
          <a:p>
            <a:pPr eaLnBrk="1" hangingPunct="1">
              <a:lnSpc>
                <a:spcPct val="90000"/>
              </a:lnSpc>
              <a:buFontTx/>
              <a:buNone/>
            </a:pPr>
            <a:r>
              <a:rPr lang="id-ID" b="1" u="sng" dirty="0">
                <a:latin typeface="Calibri" panose="020F0502020204030204" pitchFamily="34" charset="0"/>
                <a:cs typeface="Calibri" panose="020F0502020204030204" pitchFamily="34" charset="0"/>
              </a:rPr>
              <a:t>Perubahan penggunaan</a:t>
            </a:r>
            <a:r>
              <a:rPr lang="en-US" dirty="0">
                <a:solidFill>
                  <a:schemeClr val="accent2"/>
                </a:solidFill>
                <a:latin typeface="Calibri" panose="020F0502020204030204" pitchFamily="34" charset="0"/>
                <a:cs typeface="Calibri" panose="020F0502020204030204" pitchFamily="34" charset="0"/>
              </a:rPr>
              <a:t>	</a:t>
            </a:r>
            <a:r>
              <a:rPr lang="en-US" b="1" u="sng" dirty="0">
                <a:solidFill>
                  <a:schemeClr val="tx1">
                    <a:lumMod val="95000"/>
                    <a:lumOff val="5000"/>
                  </a:schemeClr>
                </a:solidFill>
                <a:latin typeface="Calibri" panose="020F0502020204030204" pitchFamily="34" charset="0"/>
                <a:cs typeface="Calibri" panose="020F0502020204030204" pitchFamily="34" charset="0"/>
              </a:rPr>
              <a:t>Transfer </a:t>
            </a:r>
            <a:r>
              <a:rPr lang="id-ID" b="1" u="sng" dirty="0">
                <a:solidFill>
                  <a:srgbClr val="FF0000"/>
                </a:solidFill>
                <a:latin typeface="Calibri" panose="020F0502020204030204" pitchFamily="34" charset="0"/>
                <a:cs typeface="Calibri" panose="020F0502020204030204" pitchFamily="34" charset="0"/>
              </a:rPr>
              <a:t>ke</a:t>
            </a:r>
            <a:r>
              <a:rPr lang="id-ID" b="1" u="sng" dirty="0">
                <a:solidFill>
                  <a:schemeClr val="tx1">
                    <a:lumMod val="95000"/>
                    <a:lumOff val="5000"/>
                  </a:schemeClr>
                </a:solidFill>
                <a:latin typeface="Calibri" panose="020F0502020204030204" pitchFamily="34" charset="0"/>
                <a:cs typeface="Calibri" panose="020F0502020204030204" pitchFamily="34" charset="0"/>
              </a:rPr>
              <a:t> properti investasi</a:t>
            </a:r>
            <a:endParaRPr lang="en-US" b="1" u="sng" dirty="0">
              <a:solidFill>
                <a:schemeClr val="tx1">
                  <a:lumMod val="95000"/>
                  <a:lumOff val="5000"/>
                </a:schemeClr>
              </a:solidFill>
              <a:latin typeface="Calibri" panose="020F0502020204030204" pitchFamily="34" charset="0"/>
              <a:cs typeface="Calibri" panose="020F0502020204030204" pitchFamily="34" charset="0"/>
            </a:endParaRPr>
          </a:p>
        </p:txBody>
      </p:sp>
      <p:grpSp>
        <p:nvGrpSpPr>
          <p:cNvPr id="15" name="Group 93"/>
          <p:cNvGrpSpPr>
            <a:grpSpLocks/>
          </p:cNvGrpSpPr>
          <p:nvPr/>
        </p:nvGrpSpPr>
        <p:grpSpPr bwMode="auto">
          <a:xfrm>
            <a:off x="7696200" y="4380709"/>
            <a:ext cx="685800" cy="884238"/>
            <a:chOff x="3984" y="2892"/>
            <a:chExt cx="432" cy="557"/>
          </a:xfrm>
        </p:grpSpPr>
        <p:cxnSp>
          <p:nvCxnSpPr>
            <p:cNvPr id="16" name="AutoShape 87"/>
            <p:cNvCxnSpPr>
              <a:cxnSpLocks noChangeShapeType="1"/>
            </p:cNvCxnSpPr>
            <p:nvPr/>
          </p:nvCxnSpPr>
          <p:spPr bwMode="auto">
            <a:xfrm>
              <a:off x="3984" y="2892"/>
              <a:ext cx="432" cy="180"/>
            </a:xfrm>
            <a:prstGeom prst="curvedConnector3">
              <a:avLst>
                <a:gd name="adj1" fmla="val 50000"/>
              </a:avLst>
            </a:prstGeom>
            <a:noFill/>
            <a:ln w="28575">
              <a:solidFill>
                <a:srgbClr val="FF3300"/>
              </a:solidFill>
              <a:round/>
              <a:headEnd/>
              <a:tailEnd type="stealth" w="lg" len="lg"/>
            </a:ln>
            <a:extLst>
              <a:ext uri="{909E8E84-426E-40DD-AFC4-6F175D3DCCD1}">
                <a14:hiddenFill xmlns:a14="http://schemas.microsoft.com/office/drawing/2010/main">
                  <a:noFill/>
                </a14:hiddenFill>
              </a:ext>
            </a:extLst>
          </p:spPr>
        </p:cxnSp>
        <p:cxnSp>
          <p:nvCxnSpPr>
            <p:cNvPr id="18" name="AutoShape 90"/>
            <p:cNvCxnSpPr>
              <a:cxnSpLocks noChangeShapeType="1"/>
            </p:cNvCxnSpPr>
            <p:nvPr/>
          </p:nvCxnSpPr>
          <p:spPr bwMode="auto">
            <a:xfrm flipV="1">
              <a:off x="3984" y="3245"/>
              <a:ext cx="432" cy="204"/>
            </a:xfrm>
            <a:prstGeom prst="curvedConnector3">
              <a:avLst>
                <a:gd name="adj1" fmla="val 50000"/>
              </a:avLst>
            </a:prstGeom>
            <a:noFill/>
            <a:ln w="28575">
              <a:solidFill>
                <a:srgbClr val="FF3300"/>
              </a:solidFill>
              <a:round/>
              <a:headEnd/>
              <a:tailEnd type="stealth" w="lg" len="lg"/>
            </a:ln>
            <a:extLst>
              <a:ext uri="{909E8E84-426E-40DD-AFC4-6F175D3DCCD1}">
                <a14:hiddenFill xmlns:a14="http://schemas.microsoft.com/office/drawing/2010/main">
                  <a:noFill/>
                </a14:hiddenFill>
              </a:ext>
            </a:extLst>
          </p:spPr>
        </p:cxnSp>
      </p:grpSp>
      <p:sp>
        <p:nvSpPr>
          <p:cNvPr id="19" name="Rectangle 96"/>
          <p:cNvSpPr>
            <a:spLocks noChangeArrowheads="1"/>
          </p:cNvSpPr>
          <p:nvPr/>
        </p:nvSpPr>
        <p:spPr bwMode="auto">
          <a:xfrm>
            <a:off x="5486400" y="5870848"/>
            <a:ext cx="5029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0000"/>
              </a:lnSpc>
              <a:buFontTx/>
              <a:buNone/>
            </a:pPr>
            <a:r>
              <a:rPr lang="id-ID" sz="1800" b="1" dirty="0">
                <a:solidFill>
                  <a:schemeClr val="accent2"/>
                </a:solidFill>
                <a:latin typeface="Calibri" panose="020F0502020204030204" pitchFamily="34" charset="0"/>
                <a:cs typeface="Calibri" panose="020F0502020204030204" pitchFamily="34" charset="0"/>
              </a:rPr>
              <a:t>Tergantung model yang digunakan</a:t>
            </a:r>
            <a:r>
              <a:rPr lang="en-US" sz="1800" b="1" dirty="0">
                <a:solidFill>
                  <a:schemeClr val="accent2"/>
                </a:solidFill>
                <a:latin typeface="Calibri" panose="020F0502020204030204" pitchFamily="34" charset="0"/>
                <a:cs typeface="Calibri" panose="020F0502020204030204" pitchFamily="34" charset="0"/>
              </a:rPr>
              <a:t>……</a:t>
            </a:r>
          </a:p>
        </p:txBody>
      </p:sp>
      <p:grpSp>
        <p:nvGrpSpPr>
          <p:cNvPr id="20" name="Group 106"/>
          <p:cNvGrpSpPr>
            <a:grpSpLocks/>
          </p:cNvGrpSpPr>
          <p:nvPr/>
        </p:nvGrpSpPr>
        <p:grpSpPr bwMode="auto">
          <a:xfrm>
            <a:off x="5791200" y="2374032"/>
            <a:ext cx="1905000" cy="990600"/>
            <a:chOff x="2784" y="1728"/>
            <a:chExt cx="1200" cy="624"/>
          </a:xfrm>
        </p:grpSpPr>
        <p:sp>
          <p:nvSpPr>
            <p:cNvPr id="21" name="AutoShape 99"/>
            <p:cNvSpPr>
              <a:spLocks noChangeArrowheads="1"/>
            </p:cNvSpPr>
            <p:nvPr/>
          </p:nvSpPr>
          <p:spPr bwMode="auto">
            <a:xfrm>
              <a:off x="2784" y="1728"/>
              <a:ext cx="1200" cy="288"/>
            </a:xfrm>
            <a:prstGeom prst="roundRect">
              <a:avLst>
                <a:gd name="adj" fmla="val 16667"/>
              </a:avLst>
            </a:prstGeom>
            <a:gradFill rotWithShape="0">
              <a:gsLst>
                <a:gs pos="0">
                  <a:srgbClr val="FFFF00"/>
                </a:gs>
                <a:gs pos="50000">
                  <a:srgbClr val="FFFFFF"/>
                </a:gs>
                <a:gs pos="100000">
                  <a:srgbClr val="FFFF00"/>
                </a:gs>
              </a:gsLst>
              <a:lin ang="2700000" scaled="1"/>
            </a:gradFill>
            <a:ln w="9525">
              <a:solidFill>
                <a:srgbClr val="FFFF00"/>
              </a:solidFill>
              <a:round/>
              <a:headEnd/>
              <a:tailEnd/>
            </a:ln>
            <a:effectLst>
              <a:outerShdw dist="63500" dir="3187806" algn="ctr" rotWithShape="0">
                <a:schemeClr val="bg2"/>
              </a:outerShdw>
            </a:effectLst>
          </p:spPr>
          <p:txBody>
            <a:bodyPr lIns="0" rIns="0" anchor="ctr"/>
            <a:lstStyle/>
            <a:p>
              <a:pPr algn="ctr">
                <a:lnSpc>
                  <a:spcPct val="90000"/>
                </a:lnSpc>
                <a:buFontTx/>
                <a:buNone/>
                <a:defRPr/>
              </a:pPr>
              <a:r>
                <a:rPr lang="id-ID" sz="1600" b="1" dirty="0">
                  <a:latin typeface="Calibri" panose="020F0502020204030204" pitchFamily="34" charset="0"/>
                  <a:cs typeface="Calibri" panose="020F0502020204030204" pitchFamily="34" charset="0"/>
                </a:rPr>
                <a:t>Aset Tetap</a:t>
              </a:r>
              <a:endParaRPr lang="en-US" sz="1600" b="1" dirty="0">
                <a:latin typeface="Calibri" panose="020F0502020204030204" pitchFamily="34" charset="0"/>
                <a:cs typeface="Calibri" panose="020F0502020204030204" pitchFamily="34" charset="0"/>
              </a:endParaRPr>
            </a:p>
          </p:txBody>
        </p:sp>
        <p:sp>
          <p:nvSpPr>
            <p:cNvPr id="22" name="AutoShape 100"/>
            <p:cNvSpPr>
              <a:spLocks noChangeArrowheads="1"/>
            </p:cNvSpPr>
            <p:nvPr/>
          </p:nvSpPr>
          <p:spPr bwMode="auto">
            <a:xfrm>
              <a:off x="2784" y="2064"/>
              <a:ext cx="1200" cy="288"/>
            </a:xfrm>
            <a:prstGeom prst="roundRect">
              <a:avLst>
                <a:gd name="adj" fmla="val 16667"/>
              </a:avLst>
            </a:prstGeom>
            <a:gradFill rotWithShape="0">
              <a:gsLst>
                <a:gs pos="0">
                  <a:srgbClr val="FF99FF"/>
                </a:gs>
                <a:gs pos="50000">
                  <a:srgbClr val="FFFFFF"/>
                </a:gs>
                <a:gs pos="100000">
                  <a:srgbClr val="FF99FF"/>
                </a:gs>
              </a:gsLst>
              <a:lin ang="2700000" scaled="1"/>
            </a:gradFill>
            <a:ln w="9525">
              <a:solidFill>
                <a:srgbClr val="FF99FF"/>
              </a:solidFill>
              <a:round/>
              <a:headEnd/>
              <a:tailEnd/>
            </a:ln>
            <a:effectLst>
              <a:outerShdw dist="63500" dir="3187806" algn="ctr" rotWithShape="0">
                <a:schemeClr val="bg2"/>
              </a:outerShdw>
            </a:effectLst>
          </p:spPr>
          <p:txBody>
            <a:bodyPr lIns="0" rIns="0" anchor="ctr"/>
            <a:lstStyle/>
            <a:p>
              <a:pPr algn="ctr">
                <a:lnSpc>
                  <a:spcPct val="90000"/>
                </a:lnSpc>
                <a:buFontTx/>
                <a:buNone/>
                <a:defRPr/>
              </a:pPr>
              <a:r>
                <a:rPr lang="id-ID" sz="1600" b="1">
                  <a:latin typeface="Calibri" panose="020F0502020204030204" pitchFamily="34" charset="0"/>
                  <a:cs typeface="Calibri" panose="020F0502020204030204" pitchFamily="34" charset="0"/>
                </a:rPr>
                <a:t>Persediaan</a:t>
              </a:r>
              <a:endParaRPr lang="en-US" sz="1600" b="1">
                <a:latin typeface="Calibri" panose="020F0502020204030204" pitchFamily="34" charset="0"/>
                <a:cs typeface="Calibri" panose="020F0502020204030204" pitchFamily="34" charset="0"/>
              </a:endParaRPr>
            </a:p>
          </p:txBody>
        </p:sp>
      </p:grpSp>
      <p:sp>
        <p:nvSpPr>
          <p:cNvPr id="23" name="AutoShape 101"/>
          <p:cNvSpPr>
            <a:spLocks noChangeArrowheads="1"/>
          </p:cNvSpPr>
          <p:nvPr/>
        </p:nvSpPr>
        <p:spPr bwMode="auto">
          <a:xfrm>
            <a:off x="8382000" y="2678832"/>
            <a:ext cx="1905000" cy="457200"/>
          </a:xfrm>
          <a:prstGeom prst="roundRect">
            <a:avLst>
              <a:gd name="adj" fmla="val 16667"/>
            </a:avLst>
          </a:prstGeom>
          <a:gradFill rotWithShape="0">
            <a:gsLst>
              <a:gs pos="0">
                <a:srgbClr val="99FF99"/>
              </a:gs>
              <a:gs pos="50000">
                <a:srgbClr val="FFFFFF"/>
              </a:gs>
              <a:gs pos="100000">
                <a:srgbClr val="99FF99"/>
              </a:gs>
            </a:gsLst>
            <a:lin ang="2700000" scaled="1"/>
          </a:gradFill>
          <a:ln w="9525">
            <a:solidFill>
              <a:srgbClr val="99FF99"/>
            </a:solidFill>
            <a:round/>
            <a:headEnd/>
            <a:tailEnd/>
          </a:ln>
          <a:effectLst>
            <a:outerShdw dist="63500" dir="3187806" algn="ctr" rotWithShape="0">
              <a:schemeClr val="bg2"/>
            </a:outerShdw>
          </a:effectLst>
        </p:spPr>
        <p:txBody>
          <a:bodyPr lIns="0" rIns="0" anchor="ctr"/>
          <a:lstStyle/>
          <a:p>
            <a:pPr algn="ctr">
              <a:lnSpc>
                <a:spcPct val="90000"/>
              </a:lnSpc>
              <a:buFontTx/>
              <a:buNone/>
              <a:defRPr/>
            </a:pPr>
            <a:r>
              <a:rPr lang="id-ID" sz="1600" b="1">
                <a:latin typeface="Calibri" panose="020F0502020204030204" pitchFamily="34" charset="0"/>
                <a:cs typeface="Calibri" panose="020F0502020204030204" pitchFamily="34" charset="0"/>
              </a:rPr>
              <a:t>Properti Investasi</a:t>
            </a:r>
            <a:endParaRPr lang="en-US" sz="1600" b="1">
              <a:latin typeface="Calibri" panose="020F0502020204030204" pitchFamily="34" charset="0"/>
              <a:cs typeface="Calibri" panose="020F0502020204030204" pitchFamily="34" charset="0"/>
            </a:endParaRPr>
          </a:p>
        </p:txBody>
      </p:sp>
      <p:sp>
        <p:nvSpPr>
          <p:cNvPr id="24" name="AutoShape 104"/>
          <p:cNvSpPr>
            <a:spLocks noChangeArrowheads="1"/>
          </p:cNvSpPr>
          <p:nvPr/>
        </p:nvSpPr>
        <p:spPr bwMode="auto">
          <a:xfrm>
            <a:off x="8382000" y="4666456"/>
            <a:ext cx="1905000" cy="457200"/>
          </a:xfrm>
          <a:prstGeom prst="roundRect">
            <a:avLst>
              <a:gd name="adj" fmla="val 16667"/>
            </a:avLst>
          </a:prstGeom>
          <a:gradFill rotWithShape="0">
            <a:gsLst>
              <a:gs pos="0">
                <a:srgbClr val="99FF99"/>
              </a:gs>
              <a:gs pos="50000">
                <a:srgbClr val="FFFFFF"/>
              </a:gs>
              <a:gs pos="100000">
                <a:srgbClr val="99FF99"/>
              </a:gs>
            </a:gsLst>
            <a:lin ang="2700000" scaled="1"/>
          </a:gradFill>
          <a:ln w="9525">
            <a:solidFill>
              <a:srgbClr val="99FF99"/>
            </a:solidFill>
            <a:round/>
            <a:headEnd/>
            <a:tailEnd/>
          </a:ln>
          <a:effectLst>
            <a:outerShdw dist="63500" dir="3187806" algn="ctr" rotWithShape="0">
              <a:schemeClr val="bg2"/>
            </a:outerShdw>
          </a:effectLst>
        </p:spPr>
        <p:txBody>
          <a:bodyPr lIns="0" rIns="0" anchor="ctr"/>
          <a:lstStyle/>
          <a:p>
            <a:pPr algn="ctr">
              <a:lnSpc>
                <a:spcPct val="90000"/>
              </a:lnSpc>
              <a:buFontTx/>
              <a:buNone/>
              <a:defRPr/>
            </a:pPr>
            <a:r>
              <a:rPr lang="id-ID" sz="1600" b="1">
                <a:latin typeface="Calibri" panose="020F0502020204030204" pitchFamily="34" charset="0"/>
                <a:cs typeface="Calibri" panose="020F0502020204030204" pitchFamily="34" charset="0"/>
              </a:rPr>
              <a:t>Properti Investasi</a:t>
            </a:r>
            <a:endParaRPr lang="en-US" sz="1600" b="1">
              <a:latin typeface="Calibri" panose="020F0502020204030204" pitchFamily="34" charset="0"/>
              <a:cs typeface="Calibri" panose="020F0502020204030204" pitchFamily="34" charset="0"/>
            </a:endParaRPr>
          </a:p>
        </p:txBody>
      </p:sp>
      <p:grpSp>
        <p:nvGrpSpPr>
          <p:cNvPr id="25" name="Group 107"/>
          <p:cNvGrpSpPr>
            <a:grpSpLocks/>
          </p:cNvGrpSpPr>
          <p:nvPr/>
        </p:nvGrpSpPr>
        <p:grpSpPr bwMode="auto">
          <a:xfrm>
            <a:off x="5791200" y="4133061"/>
            <a:ext cx="1905000" cy="1168401"/>
            <a:chOff x="2784" y="2736"/>
            <a:chExt cx="1200" cy="736"/>
          </a:xfrm>
        </p:grpSpPr>
        <p:sp>
          <p:nvSpPr>
            <p:cNvPr id="26" name="AutoShape 102"/>
            <p:cNvSpPr>
              <a:spLocks noChangeArrowheads="1"/>
            </p:cNvSpPr>
            <p:nvPr/>
          </p:nvSpPr>
          <p:spPr bwMode="auto">
            <a:xfrm>
              <a:off x="2784" y="2736"/>
              <a:ext cx="1200" cy="288"/>
            </a:xfrm>
            <a:prstGeom prst="roundRect">
              <a:avLst>
                <a:gd name="adj" fmla="val 16667"/>
              </a:avLst>
            </a:prstGeom>
            <a:gradFill rotWithShape="0">
              <a:gsLst>
                <a:gs pos="0">
                  <a:srgbClr val="FFFF00"/>
                </a:gs>
                <a:gs pos="50000">
                  <a:srgbClr val="FFFFFF"/>
                </a:gs>
                <a:gs pos="100000">
                  <a:srgbClr val="FFFF00"/>
                </a:gs>
              </a:gsLst>
              <a:lin ang="2700000" scaled="1"/>
            </a:gradFill>
            <a:ln w="9525">
              <a:solidFill>
                <a:srgbClr val="FFFF00"/>
              </a:solidFill>
              <a:round/>
              <a:headEnd/>
              <a:tailEnd/>
            </a:ln>
            <a:effectLst>
              <a:outerShdw dist="63500" dir="3187806" algn="ctr" rotWithShape="0">
                <a:schemeClr val="bg2"/>
              </a:outerShdw>
            </a:effectLst>
          </p:spPr>
          <p:txBody>
            <a:bodyPr lIns="0" rIns="0" anchor="ctr"/>
            <a:lstStyle/>
            <a:p>
              <a:pPr algn="ctr">
                <a:lnSpc>
                  <a:spcPct val="90000"/>
                </a:lnSpc>
                <a:buFontTx/>
                <a:buNone/>
                <a:defRPr/>
              </a:pPr>
              <a:r>
                <a:rPr lang="id-ID" sz="1600" b="1" dirty="0">
                  <a:latin typeface="Calibri" panose="020F0502020204030204" pitchFamily="34" charset="0"/>
                  <a:cs typeface="Calibri" panose="020F0502020204030204" pitchFamily="34" charset="0"/>
                </a:rPr>
                <a:t>Aset Tetap</a:t>
              </a:r>
              <a:endParaRPr lang="en-US" sz="1600" b="1" dirty="0">
                <a:latin typeface="Calibri" panose="020F0502020204030204" pitchFamily="34" charset="0"/>
                <a:cs typeface="Calibri" panose="020F0502020204030204" pitchFamily="34" charset="0"/>
              </a:endParaRPr>
            </a:p>
          </p:txBody>
        </p:sp>
        <p:sp>
          <p:nvSpPr>
            <p:cNvPr id="27" name="AutoShape 103"/>
            <p:cNvSpPr>
              <a:spLocks noChangeArrowheads="1"/>
            </p:cNvSpPr>
            <p:nvPr/>
          </p:nvSpPr>
          <p:spPr bwMode="auto">
            <a:xfrm>
              <a:off x="2784" y="3184"/>
              <a:ext cx="1200" cy="288"/>
            </a:xfrm>
            <a:prstGeom prst="roundRect">
              <a:avLst>
                <a:gd name="adj" fmla="val 16667"/>
              </a:avLst>
            </a:prstGeom>
            <a:gradFill rotWithShape="0">
              <a:gsLst>
                <a:gs pos="0">
                  <a:srgbClr val="FF99FF"/>
                </a:gs>
                <a:gs pos="50000">
                  <a:srgbClr val="FFFFFF"/>
                </a:gs>
                <a:gs pos="100000">
                  <a:srgbClr val="FF99FF"/>
                </a:gs>
              </a:gsLst>
              <a:lin ang="2700000" scaled="1"/>
            </a:gradFill>
            <a:ln w="9525">
              <a:solidFill>
                <a:srgbClr val="FF99FF"/>
              </a:solidFill>
              <a:round/>
              <a:headEnd/>
              <a:tailEnd/>
            </a:ln>
            <a:effectLst>
              <a:outerShdw dist="63500" dir="3187806" algn="ctr" rotWithShape="0">
                <a:schemeClr val="bg2"/>
              </a:outerShdw>
            </a:effectLst>
          </p:spPr>
          <p:txBody>
            <a:bodyPr lIns="0" rIns="0" anchor="ctr"/>
            <a:lstStyle/>
            <a:p>
              <a:pPr algn="ctr">
                <a:lnSpc>
                  <a:spcPct val="90000"/>
                </a:lnSpc>
                <a:buFontTx/>
                <a:buNone/>
                <a:defRPr/>
              </a:pPr>
              <a:r>
                <a:rPr lang="id-ID" sz="1600" b="1" dirty="0">
                  <a:latin typeface="Calibri" panose="020F0502020204030204" pitchFamily="34" charset="0"/>
                  <a:cs typeface="Calibri" panose="020F0502020204030204" pitchFamily="34" charset="0"/>
                </a:rPr>
                <a:t>Persediaan</a:t>
              </a:r>
              <a:endParaRPr lang="en-US" sz="1600" b="1" dirty="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3174449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3600" b="1" dirty="0">
                <a:latin typeface="Fjalla One" panose="02000506040000020004" pitchFamily="2" charset="0"/>
              </a:rPr>
              <a:t>Transfer Properti Investasi</a:t>
            </a:r>
          </a:p>
        </p:txBody>
      </p:sp>
      <p:sp>
        <p:nvSpPr>
          <p:cNvPr id="4" name="Slide Number Placeholder 3"/>
          <p:cNvSpPr>
            <a:spLocks noGrp="1"/>
          </p:cNvSpPr>
          <p:nvPr>
            <p:ph type="sldNum" sz="quarter" idx="4294967295"/>
          </p:nvPr>
        </p:nvSpPr>
        <p:spPr>
          <a:xfrm>
            <a:off x="11506200" y="6438900"/>
            <a:ext cx="685800" cy="419100"/>
          </a:xfrm>
        </p:spPr>
        <p:txBody>
          <a:bodyPr/>
          <a:lstStyle/>
          <a:p>
            <a:fld id="{9842F93E-C71B-4C37-9164-F0488A1DAA02}" type="slidenum">
              <a:rPr lang="es-ES" smtClean="0"/>
              <a:pPr/>
              <a:t>66</a:t>
            </a:fld>
            <a:endParaRPr lang="es-ES"/>
          </a:p>
        </p:txBody>
      </p:sp>
      <p:sp>
        <p:nvSpPr>
          <p:cNvPr id="5" name="Rectangle 3"/>
          <p:cNvSpPr txBox="1">
            <a:spLocks noChangeArrowheads="1"/>
          </p:cNvSpPr>
          <p:nvPr/>
        </p:nvSpPr>
        <p:spPr bwMode="auto">
          <a:xfrm>
            <a:off x="2279576" y="1752600"/>
            <a:ext cx="8083624" cy="26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id-ID" sz="2200" dirty="0">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Ketika entitas menggunakan </a:t>
            </a:r>
            <a:r>
              <a:rPr lang="en-US" sz="2200" dirty="0">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a:t>
            </a:r>
            <a:endParaRPr lang="en-US" sz="2200" u="sng" dirty="0">
              <a:solidFill>
                <a:srgbClr val="FF3300"/>
              </a:solidFill>
              <a:latin typeface="Calibri" panose="020F0502020204030204" pitchFamily="34" charset="0"/>
              <a:ea typeface="Calibri" panose="020F0502020204030204" pitchFamily="34" charset="0"/>
              <a:cs typeface="Calibri" panose="020F0502020204030204" pitchFamily="34" charset="0"/>
            </a:endParaRPr>
          </a:p>
          <a:p>
            <a:pPr marL="628650" lvl="1" algn="just"/>
            <a:endParaRPr lang="id-ID" sz="2200" dirty="0">
              <a:latin typeface="Calibri" panose="020F0502020204030204" pitchFamily="34" charset="0"/>
              <a:ea typeface="Calibri" panose="020F0502020204030204" pitchFamily="34" charset="0"/>
              <a:cs typeface="Calibri" panose="020F0502020204030204" pitchFamily="34" charset="0"/>
            </a:endParaRPr>
          </a:p>
          <a:p>
            <a:pPr marL="628650" lvl="1" algn="just"/>
            <a:r>
              <a:rPr lang="id-ID" sz="2200" dirty="0">
                <a:latin typeface="Calibri" panose="020F0502020204030204" pitchFamily="34" charset="0"/>
                <a:ea typeface="Calibri" panose="020F0502020204030204" pitchFamily="34" charset="0"/>
                <a:cs typeface="Calibri" panose="020F0502020204030204" pitchFamily="34" charset="0"/>
              </a:rPr>
              <a:t>transfer </a:t>
            </a:r>
            <a:r>
              <a:rPr lang="id-ID" sz="2200" u="sng" dirty="0">
                <a:latin typeface="Calibri" panose="020F0502020204030204" pitchFamily="34" charset="0"/>
                <a:ea typeface="Calibri" panose="020F0502020204030204" pitchFamily="34" charset="0"/>
                <a:cs typeface="Calibri" panose="020F0502020204030204" pitchFamily="34" charset="0"/>
              </a:rPr>
              <a:t>tidak mengubah</a:t>
            </a:r>
            <a:r>
              <a:rPr lang="id-ID" sz="2200" dirty="0">
                <a:latin typeface="Calibri" panose="020F0502020204030204" pitchFamily="34" charset="0"/>
                <a:ea typeface="Calibri" panose="020F0502020204030204" pitchFamily="34" charset="0"/>
                <a:cs typeface="Calibri" panose="020F0502020204030204" pitchFamily="34" charset="0"/>
              </a:rPr>
              <a:t> nilai tercatat dari properti yang ditransfer, dan</a:t>
            </a:r>
          </a:p>
          <a:p>
            <a:pPr marL="628650" lvl="1" algn="just"/>
            <a:r>
              <a:rPr lang="id-ID" sz="2200" dirty="0">
                <a:latin typeface="Calibri" panose="020F0502020204030204" pitchFamily="34" charset="0"/>
                <a:ea typeface="Calibri" panose="020F0502020204030204" pitchFamily="34" charset="0"/>
                <a:cs typeface="Calibri" panose="020F0502020204030204" pitchFamily="34" charset="0"/>
              </a:rPr>
              <a:t>transfer </a:t>
            </a:r>
            <a:r>
              <a:rPr lang="id-ID" sz="2200" u="sng" dirty="0">
                <a:latin typeface="Calibri" panose="020F0502020204030204" pitchFamily="34" charset="0"/>
                <a:ea typeface="Calibri" panose="020F0502020204030204" pitchFamily="34" charset="0"/>
                <a:cs typeface="Calibri" panose="020F0502020204030204" pitchFamily="34" charset="0"/>
              </a:rPr>
              <a:t>tidak mengubah</a:t>
            </a:r>
            <a:r>
              <a:rPr lang="id-ID" sz="2200" dirty="0">
                <a:latin typeface="Calibri" panose="020F0502020204030204" pitchFamily="34" charset="0"/>
                <a:ea typeface="Calibri" panose="020F0502020204030204" pitchFamily="34" charset="0"/>
                <a:cs typeface="Calibri" panose="020F0502020204030204" pitchFamily="34" charset="0"/>
              </a:rPr>
              <a:t> nilai perolehan properti untuk tujuan pengukuran atau pengungkapan. </a:t>
            </a:r>
          </a:p>
        </p:txBody>
      </p:sp>
      <p:sp>
        <p:nvSpPr>
          <p:cNvPr id="7" name="AutoShape 38"/>
          <p:cNvSpPr>
            <a:spLocks noChangeArrowheads="1"/>
          </p:cNvSpPr>
          <p:nvPr/>
        </p:nvSpPr>
        <p:spPr bwMode="auto">
          <a:xfrm>
            <a:off x="6456040" y="1786198"/>
            <a:ext cx="2590800" cy="381000"/>
          </a:xfrm>
          <a:prstGeom prst="roundRect">
            <a:avLst>
              <a:gd name="adj" fmla="val 16667"/>
            </a:avLst>
          </a:prstGeom>
          <a:gradFill rotWithShape="0">
            <a:gsLst>
              <a:gs pos="0">
                <a:srgbClr val="FFFF00"/>
              </a:gs>
              <a:gs pos="50000">
                <a:schemeClr val="bg1"/>
              </a:gs>
              <a:gs pos="100000">
                <a:srgbClr val="FFFF00"/>
              </a:gs>
            </a:gsLst>
            <a:lin ang="2700000" scaled="1"/>
          </a:gradFill>
          <a:ln w="9525">
            <a:solidFill>
              <a:srgbClr val="FFFF00"/>
            </a:solidFill>
            <a:round/>
            <a:headEnd/>
            <a:tailEnd/>
          </a:ln>
          <a:effectLst>
            <a:outerShdw dist="81320" dir="3080412" algn="ctr" rotWithShape="0">
              <a:schemeClr val="bg2"/>
            </a:outerShdw>
          </a:effectLst>
        </p:spPr>
        <p:txBody>
          <a:bodyPr anchor="ctr"/>
          <a:lstStyle/>
          <a:p>
            <a:pPr marL="228600" indent="-228600" algn="ctr">
              <a:defRPr/>
            </a:pPr>
            <a:r>
              <a:rPr lang="id-ID" sz="2400" b="1" dirty="0">
                <a:latin typeface="Calibri" panose="020F0502020204030204" pitchFamily="34" charset="0"/>
                <a:cs typeface="Calibri" panose="020F0502020204030204" pitchFamily="34" charset="0"/>
              </a:rPr>
              <a:t>Model Biaya</a:t>
            </a:r>
            <a:endParaRPr lang="en-US" sz="2400" b="1" dirty="0">
              <a:latin typeface="Calibri" panose="020F0502020204030204" pitchFamily="34" charset="0"/>
              <a:cs typeface="Calibri" panose="020F0502020204030204" pitchFamily="34" charset="0"/>
            </a:endParaRPr>
          </a:p>
        </p:txBody>
      </p:sp>
      <p:pic>
        <p:nvPicPr>
          <p:cNvPr id="8" name="Picture 7" descr="C:\Program Files\Microsoft Office\Clipart\standard\stddir2\ed00319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3512" y="4435339"/>
            <a:ext cx="1657350"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65364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65200" y="543645"/>
            <a:ext cx="10261600" cy="763587"/>
          </a:xfrm>
        </p:spPr>
        <p:txBody>
          <a:bodyPr/>
          <a:lstStyle/>
          <a:p>
            <a:pPr algn="ctr"/>
            <a:r>
              <a:rPr lang="id-ID" sz="3600" b="1" dirty="0">
                <a:latin typeface="Fjalla One" panose="02000506040000020004" pitchFamily="2" charset="0"/>
              </a:rPr>
              <a:t>Transfer Dari Properti Investasi</a:t>
            </a:r>
          </a:p>
        </p:txBody>
      </p:sp>
      <p:sp>
        <p:nvSpPr>
          <p:cNvPr id="3" name="Content Placeholder 2"/>
          <p:cNvSpPr>
            <a:spLocks noGrp="1"/>
          </p:cNvSpPr>
          <p:nvPr>
            <p:ph idx="4294967295"/>
          </p:nvPr>
        </p:nvSpPr>
        <p:spPr>
          <a:xfrm>
            <a:off x="2222500" y="4285456"/>
            <a:ext cx="8229600" cy="2144713"/>
          </a:xfrm>
        </p:spPr>
        <p:txBody>
          <a:bodyPr/>
          <a:lstStyle/>
          <a:p>
            <a:pPr algn="just"/>
            <a:r>
              <a:rPr lang="id-ID" sz="1800" dirty="0">
                <a:latin typeface="Calibri" panose="020F0502020204030204" pitchFamily="34" charset="0"/>
                <a:cs typeface="Calibri" panose="020F0502020204030204" pitchFamily="34" charset="0"/>
              </a:rPr>
              <a:t>Untuk properti investasi yang dicatat pada </a:t>
            </a:r>
            <a:r>
              <a:rPr lang="id-ID" sz="1800" u="sng" dirty="0">
                <a:solidFill>
                  <a:srgbClr val="0070C0"/>
                </a:solidFill>
                <a:latin typeface="Calibri" panose="020F0502020204030204" pitchFamily="34" charset="0"/>
                <a:cs typeface="Calibri" panose="020F0502020204030204" pitchFamily="34" charset="0"/>
              </a:rPr>
              <a:t>nilai wajar</a:t>
            </a:r>
            <a:r>
              <a:rPr lang="id-ID" sz="1800" dirty="0">
                <a:latin typeface="Calibri" panose="020F0502020204030204" pitchFamily="34" charset="0"/>
                <a:cs typeface="Calibri" panose="020F0502020204030204" pitchFamily="34" charset="0"/>
              </a:rPr>
              <a:t> dan kemudian dialihkan menjadi properti yang digunakan sendiri dan persediaan:</a:t>
            </a:r>
          </a:p>
          <a:p>
            <a:pPr marL="357188" lvl="1" algn="just">
              <a:buFont typeface="Wingdings" panose="05000000000000000000" pitchFamily="2" charset="2"/>
              <a:buChar char="Ø"/>
            </a:pPr>
            <a:r>
              <a:rPr lang="id-ID" sz="1800" dirty="0">
                <a:latin typeface="Calibri" panose="020F0502020204030204" pitchFamily="34" charset="0"/>
                <a:cs typeface="Calibri" panose="020F0502020204030204" pitchFamily="34" charset="0"/>
              </a:rPr>
              <a:t>akuntansi selanjutnya mengacu PSAK </a:t>
            </a:r>
            <a:r>
              <a:rPr lang="en-US" sz="1800" dirty="0">
                <a:latin typeface="Calibri" panose="020F0502020204030204" pitchFamily="34" charset="0"/>
                <a:cs typeface="Calibri" panose="020F0502020204030204" pitchFamily="34" charset="0"/>
              </a:rPr>
              <a:t>2</a:t>
            </a:r>
            <a:r>
              <a:rPr lang="id-ID" sz="1800" dirty="0">
                <a:latin typeface="Calibri" panose="020F0502020204030204" pitchFamily="34" charset="0"/>
                <a:cs typeface="Calibri" panose="020F0502020204030204" pitchFamily="34" charset="0"/>
              </a:rPr>
              <a:t>16: Aset Tetap atau PSAK </a:t>
            </a:r>
            <a:r>
              <a:rPr lang="en-US" sz="1800" dirty="0">
                <a:latin typeface="Calibri" panose="020F0502020204030204" pitchFamily="34" charset="0"/>
                <a:cs typeface="Calibri" panose="020F0502020204030204" pitchFamily="34" charset="0"/>
              </a:rPr>
              <a:t>202</a:t>
            </a:r>
            <a:r>
              <a:rPr lang="id-ID" sz="1800" dirty="0">
                <a:latin typeface="Calibri" panose="020F0502020204030204" pitchFamily="34" charset="0"/>
                <a:cs typeface="Calibri" panose="020F0502020204030204" pitchFamily="34" charset="0"/>
              </a:rPr>
              <a:t>: Persediaan</a:t>
            </a:r>
          </a:p>
          <a:p>
            <a:pPr marL="536575" lvl="1" indent="-171450" algn="just">
              <a:buFont typeface="Wingdings" panose="05000000000000000000" pitchFamily="2" charset="2"/>
              <a:buChar char="Ø"/>
            </a:pPr>
            <a:r>
              <a:rPr lang="id-ID" sz="1800" dirty="0">
                <a:latin typeface="Calibri" panose="020F0502020204030204" pitchFamily="34" charset="0"/>
                <a:cs typeface="Calibri" panose="020F0502020204030204" pitchFamily="34" charset="0"/>
              </a:rPr>
              <a:t>biaya perolehan bawaan (</a:t>
            </a:r>
            <a:r>
              <a:rPr lang="id-ID" sz="1800" i="1" dirty="0" err="1">
                <a:latin typeface="Calibri" panose="020F0502020204030204" pitchFamily="34" charset="0"/>
                <a:cs typeface="Calibri" panose="020F0502020204030204" pitchFamily="34" charset="0"/>
              </a:rPr>
              <a:t>deemed</a:t>
            </a:r>
            <a:r>
              <a:rPr lang="id-ID" sz="1800" i="1" dirty="0">
                <a:latin typeface="Calibri" panose="020F0502020204030204" pitchFamily="34" charset="0"/>
                <a:cs typeface="Calibri" panose="020F0502020204030204" pitchFamily="34" charset="0"/>
              </a:rPr>
              <a:t> </a:t>
            </a:r>
            <a:r>
              <a:rPr lang="id-ID" sz="1800" i="1" dirty="0" err="1">
                <a:latin typeface="Calibri" panose="020F0502020204030204" pitchFamily="34" charset="0"/>
                <a:cs typeface="Calibri" panose="020F0502020204030204" pitchFamily="34" charset="0"/>
              </a:rPr>
              <a:t>cost</a:t>
            </a:r>
            <a:r>
              <a:rPr lang="id-ID" sz="1800" dirty="0">
                <a:latin typeface="Calibri" panose="020F0502020204030204" pitchFamily="34" charset="0"/>
                <a:cs typeface="Calibri" panose="020F0502020204030204" pitchFamily="34" charset="0"/>
              </a:rPr>
              <a:t>) adalah nilai wajar pada tanggal perubahan penggunaan.</a:t>
            </a:r>
          </a:p>
          <a:p>
            <a:pPr algn="just"/>
            <a:endParaRPr lang="id-ID" sz="18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4294967295"/>
          </p:nvPr>
        </p:nvSpPr>
        <p:spPr>
          <a:xfrm>
            <a:off x="11506200" y="6438900"/>
            <a:ext cx="685800" cy="419100"/>
          </a:xfrm>
        </p:spPr>
        <p:txBody>
          <a:bodyPr/>
          <a:lstStyle/>
          <a:p>
            <a:fld id="{9842F93E-C71B-4C37-9164-F0488A1DAA02}" type="slidenum">
              <a:rPr lang="es-ES" smtClean="0"/>
              <a:pPr/>
              <a:t>67</a:t>
            </a:fld>
            <a:endParaRPr lang="es-ES"/>
          </a:p>
        </p:txBody>
      </p:sp>
      <p:sp>
        <p:nvSpPr>
          <p:cNvPr id="5" name="Rectangle 98"/>
          <p:cNvSpPr>
            <a:spLocks noChangeArrowheads="1"/>
          </p:cNvSpPr>
          <p:nvPr/>
        </p:nvSpPr>
        <p:spPr bwMode="auto">
          <a:xfrm>
            <a:off x="1981200" y="1916832"/>
            <a:ext cx="8458200" cy="1759024"/>
          </a:xfrm>
          <a:prstGeom prst="rect">
            <a:avLst/>
          </a:prstGeom>
          <a:noFill/>
          <a:ln w="28575">
            <a:solidFill>
              <a:schemeClr val="tx1"/>
            </a:solidFill>
            <a:miter lim="800000"/>
            <a:headEnd/>
            <a:tailEnd/>
          </a:ln>
        </p:spPr>
        <p:txBody>
          <a:bodyPr wrap="none" anchor="ct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en-GB" dirty="0">
              <a:latin typeface="Calibri" panose="020F0502020204030204" pitchFamily="34" charset="0"/>
              <a:ea typeface="Calibri" panose="020F0502020204030204" pitchFamily="34" charset="0"/>
              <a:cs typeface="Calibri" panose="020F0502020204030204" pitchFamily="34" charset="0"/>
            </a:endParaRPr>
          </a:p>
        </p:txBody>
      </p:sp>
      <p:grpSp>
        <p:nvGrpSpPr>
          <p:cNvPr id="6" name="Group 66"/>
          <p:cNvGrpSpPr>
            <a:grpSpLocks/>
          </p:cNvGrpSpPr>
          <p:nvPr/>
        </p:nvGrpSpPr>
        <p:grpSpPr bwMode="auto">
          <a:xfrm>
            <a:off x="7696200" y="2602632"/>
            <a:ext cx="685800" cy="609600"/>
            <a:chOff x="3984" y="1836"/>
            <a:chExt cx="432" cy="384"/>
          </a:xfrm>
        </p:grpSpPr>
        <p:cxnSp>
          <p:nvCxnSpPr>
            <p:cNvPr id="7" name="AutoShape 32"/>
            <p:cNvCxnSpPr>
              <a:cxnSpLocks noChangeShapeType="1"/>
            </p:cNvCxnSpPr>
            <p:nvPr/>
          </p:nvCxnSpPr>
          <p:spPr bwMode="auto">
            <a:xfrm flipH="1" flipV="1">
              <a:off x="3984" y="1836"/>
              <a:ext cx="432" cy="192"/>
            </a:xfrm>
            <a:prstGeom prst="straightConnector1">
              <a:avLst/>
            </a:prstGeom>
            <a:noFill/>
            <a:ln w="28575">
              <a:solidFill>
                <a:schemeClr val="accent2"/>
              </a:solidFill>
              <a:round/>
              <a:headEnd/>
              <a:tailEnd type="stealth" w="lg" len="lg"/>
            </a:ln>
            <a:extLst>
              <a:ext uri="{909E8E84-426E-40DD-AFC4-6F175D3DCCD1}">
                <a14:hiddenFill xmlns:a14="http://schemas.microsoft.com/office/drawing/2010/main">
                  <a:noFill/>
                </a14:hiddenFill>
              </a:ext>
            </a:extLst>
          </p:spPr>
        </p:cxnSp>
        <p:cxnSp>
          <p:nvCxnSpPr>
            <p:cNvPr id="8" name="AutoShape 37"/>
            <p:cNvCxnSpPr>
              <a:cxnSpLocks noChangeShapeType="1"/>
            </p:cNvCxnSpPr>
            <p:nvPr/>
          </p:nvCxnSpPr>
          <p:spPr bwMode="auto">
            <a:xfrm flipH="1">
              <a:off x="3984" y="2028"/>
              <a:ext cx="432" cy="192"/>
            </a:xfrm>
            <a:prstGeom prst="straightConnector1">
              <a:avLst/>
            </a:prstGeom>
            <a:noFill/>
            <a:ln w="28575">
              <a:solidFill>
                <a:schemeClr val="accent2"/>
              </a:solidFill>
              <a:round/>
              <a:headEnd/>
              <a:tailEnd type="stealth" w="lg" len="lg"/>
            </a:ln>
            <a:extLst>
              <a:ext uri="{909E8E84-426E-40DD-AFC4-6F175D3DCCD1}">
                <a14:hiddenFill xmlns:a14="http://schemas.microsoft.com/office/drawing/2010/main">
                  <a:noFill/>
                </a14:hiddenFill>
              </a:ext>
            </a:extLst>
          </p:spPr>
        </p:cxnSp>
      </p:grpSp>
      <p:sp>
        <p:nvSpPr>
          <p:cNvPr id="9" name="Rectangle 64"/>
          <p:cNvSpPr>
            <a:spLocks noChangeArrowheads="1"/>
          </p:cNvSpPr>
          <p:nvPr/>
        </p:nvSpPr>
        <p:spPr bwMode="auto">
          <a:xfrm>
            <a:off x="2057400" y="2297832"/>
            <a:ext cx="3810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0988" indent="-280988" eaLnBrk="0" hangingPunct="0">
              <a:tabLst>
                <a:tab pos="3944938" algn="l"/>
              </a:tabLst>
              <a:defRPr sz="2000">
                <a:solidFill>
                  <a:schemeClr val="tx1"/>
                </a:solidFill>
                <a:latin typeface="Arial" panose="020B0604020202020204" pitchFamily="34" charset="0"/>
              </a:defRPr>
            </a:lvl1pPr>
            <a:lvl2pPr marL="742950" indent="-285750" eaLnBrk="0" hangingPunct="0">
              <a:tabLst>
                <a:tab pos="3944938" algn="l"/>
              </a:tabLst>
              <a:defRPr sz="2000">
                <a:solidFill>
                  <a:schemeClr val="tx1"/>
                </a:solidFill>
                <a:latin typeface="Arial" panose="020B0604020202020204" pitchFamily="34" charset="0"/>
              </a:defRPr>
            </a:lvl2pPr>
            <a:lvl3pPr marL="1143000" indent="-228600" eaLnBrk="0" hangingPunct="0">
              <a:tabLst>
                <a:tab pos="3944938" algn="l"/>
              </a:tabLst>
              <a:defRPr sz="2000">
                <a:solidFill>
                  <a:schemeClr val="tx1"/>
                </a:solidFill>
                <a:latin typeface="Arial" panose="020B0604020202020204" pitchFamily="34" charset="0"/>
              </a:defRPr>
            </a:lvl3pPr>
            <a:lvl4pPr marL="1600200" indent="-228600" eaLnBrk="0" hangingPunct="0">
              <a:tabLst>
                <a:tab pos="3944938" algn="l"/>
              </a:tabLst>
              <a:defRPr sz="2000">
                <a:solidFill>
                  <a:schemeClr val="tx1"/>
                </a:solidFill>
                <a:latin typeface="Arial" panose="020B0604020202020204" pitchFamily="34" charset="0"/>
              </a:defRPr>
            </a:lvl4pPr>
            <a:lvl5pPr marL="2057400" indent="-228600" eaLnBrk="0" hangingPunct="0">
              <a:tabLst>
                <a:tab pos="3944938"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944938"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944938"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944938"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944938" algn="l"/>
              </a:tabLst>
              <a:defRPr sz="2000">
                <a:solidFill>
                  <a:schemeClr val="tx1"/>
                </a:solidFill>
                <a:latin typeface="Arial" panose="020B0604020202020204" pitchFamily="34" charset="0"/>
              </a:defRPr>
            </a:lvl9pPr>
          </a:lstStyle>
          <a:p>
            <a:pPr eaLnBrk="1" hangingPunct="1">
              <a:lnSpc>
                <a:spcPct val="90000"/>
              </a:lnSpc>
              <a:buFontTx/>
              <a:buAutoNum type="alphaLcParenR"/>
            </a:pPr>
            <a:r>
              <a:rPr lang="en-US" sz="1700" dirty="0" err="1">
                <a:latin typeface="Calibri" panose="020F0502020204030204" pitchFamily="34" charset="0"/>
                <a:cs typeface="Calibri" panose="020F0502020204030204" pitchFamily="34" charset="0"/>
              </a:rPr>
              <a:t>Dimulainya</a:t>
            </a:r>
            <a:r>
              <a:rPr lang="en-US" sz="1700" dirty="0">
                <a:latin typeface="Calibri" panose="020F0502020204030204" pitchFamily="34" charset="0"/>
                <a:cs typeface="Calibri" panose="020F0502020204030204" pitchFamily="34" charset="0"/>
              </a:rPr>
              <a:t> </a:t>
            </a:r>
            <a:r>
              <a:rPr lang="en-US" sz="1700" dirty="0" err="1">
                <a:latin typeface="Calibri" panose="020F0502020204030204" pitchFamily="34" charset="0"/>
                <a:cs typeface="Calibri" panose="020F0502020204030204" pitchFamily="34" charset="0"/>
              </a:rPr>
              <a:t>penggunaan</a:t>
            </a:r>
            <a:r>
              <a:rPr lang="en-US" sz="1700" dirty="0">
                <a:latin typeface="Calibri" panose="020F0502020204030204" pitchFamily="34" charset="0"/>
                <a:cs typeface="Calibri" panose="020F0502020204030204" pitchFamily="34" charset="0"/>
              </a:rPr>
              <a:t> oleh </a:t>
            </a:r>
            <a:r>
              <a:rPr lang="en-US" sz="1700" dirty="0" err="1">
                <a:latin typeface="Calibri" panose="020F0502020204030204" pitchFamily="34" charset="0"/>
                <a:cs typeface="Calibri" panose="020F0502020204030204" pitchFamily="34" charset="0"/>
              </a:rPr>
              <a:t>pemilik</a:t>
            </a:r>
            <a:endParaRPr lang="id-ID" sz="1700" dirty="0">
              <a:latin typeface="Calibri" panose="020F0502020204030204" pitchFamily="34" charset="0"/>
              <a:cs typeface="Calibri" panose="020F0502020204030204" pitchFamily="34" charset="0"/>
            </a:endParaRPr>
          </a:p>
          <a:p>
            <a:pPr eaLnBrk="1" hangingPunct="1">
              <a:lnSpc>
                <a:spcPct val="90000"/>
              </a:lnSpc>
              <a:buFontTx/>
              <a:buAutoNum type="alphaLcParenR"/>
            </a:pPr>
            <a:endParaRPr lang="id-ID" sz="1700" dirty="0">
              <a:latin typeface="Calibri" panose="020F0502020204030204" pitchFamily="34" charset="0"/>
              <a:cs typeface="Calibri" panose="020F0502020204030204" pitchFamily="34" charset="0"/>
            </a:endParaRPr>
          </a:p>
          <a:p>
            <a:pPr eaLnBrk="1" hangingPunct="1">
              <a:lnSpc>
                <a:spcPct val="90000"/>
              </a:lnSpc>
              <a:buFontTx/>
              <a:buAutoNum type="alphaLcParenR"/>
            </a:pPr>
            <a:r>
              <a:rPr lang="en-US" sz="1700" dirty="0" err="1">
                <a:latin typeface="Calibri" panose="020F0502020204030204" pitchFamily="34" charset="0"/>
                <a:cs typeface="Calibri" panose="020F0502020204030204" pitchFamily="34" charset="0"/>
              </a:rPr>
              <a:t>Dimulainya</a:t>
            </a:r>
            <a:r>
              <a:rPr lang="en-US" sz="1700" dirty="0">
                <a:latin typeface="Calibri" panose="020F0502020204030204" pitchFamily="34" charset="0"/>
                <a:cs typeface="Calibri" panose="020F0502020204030204" pitchFamily="34" charset="0"/>
              </a:rPr>
              <a:t> </a:t>
            </a:r>
            <a:r>
              <a:rPr lang="en-US" sz="1700" dirty="0" err="1">
                <a:latin typeface="Calibri" panose="020F0502020204030204" pitchFamily="34" charset="0"/>
                <a:cs typeface="Calibri" panose="020F0502020204030204" pitchFamily="34" charset="0"/>
              </a:rPr>
              <a:t>pengembangan</a:t>
            </a:r>
            <a:r>
              <a:rPr lang="en-US" sz="1700" dirty="0">
                <a:latin typeface="Calibri" panose="020F0502020204030204" pitchFamily="34" charset="0"/>
                <a:cs typeface="Calibri" panose="020F0502020204030204" pitchFamily="34" charset="0"/>
              </a:rPr>
              <a:t> </a:t>
            </a:r>
            <a:r>
              <a:rPr lang="en-US" sz="1700" dirty="0" err="1">
                <a:latin typeface="Calibri" panose="020F0502020204030204" pitchFamily="34" charset="0"/>
                <a:cs typeface="Calibri" panose="020F0502020204030204" pitchFamily="34" charset="0"/>
              </a:rPr>
              <a:t>untuk</a:t>
            </a:r>
            <a:r>
              <a:rPr lang="en-US" sz="1700" dirty="0">
                <a:latin typeface="Calibri" panose="020F0502020204030204" pitchFamily="34" charset="0"/>
                <a:cs typeface="Calibri" panose="020F0502020204030204" pitchFamily="34" charset="0"/>
              </a:rPr>
              <a:t> </a:t>
            </a:r>
            <a:r>
              <a:rPr lang="en-US" sz="1700" dirty="0" err="1">
                <a:latin typeface="Calibri" panose="020F0502020204030204" pitchFamily="34" charset="0"/>
                <a:cs typeface="Calibri" panose="020F0502020204030204" pitchFamily="34" charset="0"/>
              </a:rPr>
              <a:t>dijual</a:t>
            </a:r>
            <a:endParaRPr lang="en-US" sz="1700" u="sng" dirty="0">
              <a:latin typeface="Calibri" panose="020F0502020204030204" pitchFamily="34" charset="0"/>
              <a:cs typeface="Calibri" panose="020F0502020204030204" pitchFamily="34" charset="0"/>
            </a:endParaRPr>
          </a:p>
        </p:txBody>
      </p:sp>
      <p:sp>
        <p:nvSpPr>
          <p:cNvPr id="10" name="Rectangle 65"/>
          <p:cNvSpPr>
            <a:spLocks noChangeArrowheads="1"/>
          </p:cNvSpPr>
          <p:nvPr/>
        </p:nvSpPr>
        <p:spPr bwMode="auto">
          <a:xfrm>
            <a:off x="2057400" y="1916832"/>
            <a:ext cx="807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tabLst>
                <a:tab pos="3662363" algn="l"/>
              </a:tabLst>
              <a:defRPr sz="2000">
                <a:solidFill>
                  <a:schemeClr val="tx1"/>
                </a:solidFill>
                <a:latin typeface="Arial" panose="020B0604020202020204" pitchFamily="34" charset="0"/>
              </a:defRPr>
            </a:lvl1pPr>
            <a:lvl2pPr marL="742950" indent="-285750" eaLnBrk="0" hangingPunct="0">
              <a:tabLst>
                <a:tab pos="3662363" algn="l"/>
              </a:tabLst>
              <a:defRPr sz="2000">
                <a:solidFill>
                  <a:schemeClr val="tx1"/>
                </a:solidFill>
                <a:latin typeface="Arial" panose="020B0604020202020204" pitchFamily="34" charset="0"/>
              </a:defRPr>
            </a:lvl2pPr>
            <a:lvl3pPr marL="1143000" indent="-228600" eaLnBrk="0" hangingPunct="0">
              <a:tabLst>
                <a:tab pos="3662363" algn="l"/>
              </a:tabLst>
              <a:defRPr sz="2000">
                <a:solidFill>
                  <a:schemeClr val="tx1"/>
                </a:solidFill>
                <a:latin typeface="Arial" panose="020B0604020202020204" pitchFamily="34" charset="0"/>
              </a:defRPr>
            </a:lvl3pPr>
            <a:lvl4pPr marL="1600200" indent="-228600" eaLnBrk="0" hangingPunct="0">
              <a:tabLst>
                <a:tab pos="3662363" algn="l"/>
              </a:tabLst>
              <a:defRPr sz="2000">
                <a:solidFill>
                  <a:schemeClr val="tx1"/>
                </a:solidFill>
                <a:latin typeface="Arial" panose="020B0604020202020204" pitchFamily="34" charset="0"/>
              </a:defRPr>
            </a:lvl4pPr>
            <a:lvl5pPr marL="2057400" indent="-228600" eaLnBrk="0" hangingPunct="0">
              <a:tabLst>
                <a:tab pos="3662363"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662363"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662363"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662363"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662363" algn="l"/>
              </a:tabLst>
              <a:defRPr sz="2000">
                <a:solidFill>
                  <a:schemeClr val="tx1"/>
                </a:solidFill>
                <a:latin typeface="Arial" panose="020B0604020202020204" pitchFamily="34" charset="0"/>
              </a:defRPr>
            </a:lvl9pPr>
          </a:lstStyle>
          <a:p>
            <a:pPr eaLnBrk="1" hangingPunct="1">
              <a:lnSpc>
                <a:spcPct val="90000"/>
              </a:lnSpc>
              <a:buFontTx/>
              <a:buNone/>
            </a:pPr>
            <a:r>
              <a:rPr lang="id-ID" b="1" u="sng" dirty="0">
                <a:solidFill>
                  <a:schemeClr val="tx1">
                    <a:lumMod val="95000"/>
                    <a:lumOff val="5000"/>
                  </a:schemeClr>
                </a:solidFill>
                <a:latin typeface="Calibri" panose="020F0502020204030204" pitchFamily="34" charset="0"/>
                <a:cs typeface="Calibri" panose="020F0502020204030204" pitchFamily="34" charset="0"/>
              </a:rPr>
              <a:t>Perubahan penggunaan</a:t>
            </a:r>
            <a:r>
              <a:rPr lang="en-US" b="1" dirty="0">
                <a:solidFill>
                  <a:schemeClr val="tx1">
                    <a:lumMod val="95000"/>
                    <a:lumOff val="5000"/>
                  </a:schemeClr>
                </a:solidFill>
                <a:latin typeface="Calibri" panose="020F0502020204030204" pitchFamily="34" charset="0"/>
                <a:cs typeface="Calibri" panose="020F0502020204030204" pitchFamily="34" charset="0"/>
              </a:rPr>
              <a:t>	</a:t>
            </a:r>
            <a:r>
              <a:rPr lang="en-US" b="1" u="sng" dirty="0">
                <a:solidFill>
                  <a:schemeClr val="tx1">
                    <a:lumMod val="95000"/>
                    <a:lumOff val="5000"/>
                  </a:schemeClr>
                </a:solidFill>
                <a:latin typeface="Calibri" panose="020F0502020204030204" pitchFamily="34" charset="0"/>
                <a:cs typeface="Calibri" panose="020F0502020204030204" pitchFamily="34" charset="0"/>
              </a:rPr>
              <a:t>Transfer </a:t>
            </a:r>
            <a:r>
              <a:rPr lang="id-ID" b="1" u="sng" dirty="0">
                <a:solidFill>
                  <a:srgbClr val="FF0000"/>
                </a:solidFill>
                <a:latin typeface="Calibri" panose="020F0502020204030204" pitchFamily="34" charset="0"/>
                <a:cs typeface="Calibri" panose="020F0502020204030204" pitchFamily="34" charset="0"/>
              </a:rPr>
              <a:t>dari</a:t>
            </a:r>
            <a:r>
              <a:rPr lang="id-ID" b="1" u="sng" dirty="0">
                <a:solidFill>
                  <a:schemeClr val="tx1">
                    <a:lumMod val="95000"/>
                    <a:lumOff val="5000"/>
                  </a:schemeClr>
                </a:solidFill>
                <a:latin typeface="Calibri" panose="020F0502020204030204" pitchFamily="34" charset="0"/>
                <a:cs typeface="Calibri" panose="020F0502020204030204" pitchFamily="34" charset="0"/>
              </a:rPr>
              <a:t> properti investasi</a:t>
            </a:r>
            <a:endParaRPr lang="en-US" b="1" u="sng" dirty="0">
              <a:solidFill>
                <a:schemeClr val="tx1">
                  <a:lumMod val="95000"/>
                  <a:lumOff val="5000"/>
                </a:schemeClr>
              </a:solidFill>
              <a:latin typeface="Calibri" panose="020F0502020204030204" pitchFamily="34" charset="0"/>
              <a:cs typeface="Calibri" panose="020F0502020204030204" pitchFamily="34" charset="0"/>
            </a:endParaRPr>
          </a:p>
        </p:txBody>
      </p:sp>
      <p:grpSp>
        <p:nvGrpSpPr>
          <p:cNvPr id="11" name="Group 106"/>
          <p:cNvGrpSpPr>
            <a:grpSpLocks/>
          </p:cNvGrpSpPr>
          <p:nvPr/>
        </p:nvGrpSpPr>
        <p:grpSpPr bwMode="auto">
          <a:xfrm>
            <a:off x="5791200" y="2374032"/>
            <a:ext cx="1905000" cy="990600"/>
            <a:chOff x="2784" y="1728"/>
            <a:chExt cx="1200" cy="624"/>
          </a:xfrm>
        </p:grpSpPr>
        <p:sp>
          <p:nvSpPr>
            <p:cNvPr id="12" name="AutoShape 99"/>
            <p:cNvSpPr>
              <a:spLocks noChangeArrowheads="1"/>
            </p:cNvSpPr>
            <p:nvPr/>
          </p:nvSpPr>
          <p:spPr bwMode="auto">
            <a:xfrm>
              <a:off x="2784" y="1728"/>
              <a:ext cx="1200" cy="288"/>
            </a:xfrm>
            <a:prstGeom prst="roundRect">
              <a:avLst>
                <a:gd name="adj" fmla="val 16667"/>
              </a:avLst>
            </a:prstGeom>
            <a:gradFill rotWithShape="0">
              <a:gsLst>
                <a:gs pos="0">
                  <a:srgbClr val="FFFF00"/>
                </a:gs>
                <a:gs pos="50000">
                  <a:srgbClr val="FFFFFF"/>
                </a:gs>
                <a:gs pos="100000">
                  <a:srgbClr val="FFFF00"/>
                </a:gs>
              </a:gsLst>
              <a:lin ang="2700000" scaled="1"/>
            </a:gradFill>
            <a:ln w="9525">
              <a:solidFill>
                <a:srgbClr val="FFFF00"/>
              </a:solidFill>
              <a:round/>
              <a:headEnd/>
              <a:tailEnd/>
            </a:ln>
            <a:effectLst>
              <a:outerShdw dist="63500" dir="3187806" algn="ctr" rotWithShape="0">
                <a:schemeClr val="bg2"/>
              </a:outerShdw>
            </a:effectLst>
          </p:spPr>
          <p:txBody>
            <a:bodyPr lIns="0" rIns="0" anchor="ctr"/>
            <a:lstStyle/>
            <a:p>
              <a:pPr algn="ctr">
                <a:lnSpc>
                  <a:spcPct val="90000"/>
                </a:lnSpc>
                <a:buFontTx/>
                <a:buNone/>
                <a:defRPr/>
              </a:pPr>
              <a:r>
                <a:rPr lang="id-ID" sz="1600" b="1" dirty="0">
                  <a:latin typeface="Calibri" panose="020F0502020204030204" pitchFamily="34" charset="0"/>
                  <a:cs typeface="Calibri" panose="020F0502020204030204" pitchFamily="34" charset="0"/>
                </a:rPr>
                <a:t>Aset Tetap</a:t>
              </a:r>
              <a:endParaRPr lang="en-US" sz="1600" b="1" dirty="0">
                <a:latin typeface="Calibri" panose="020F0502020204030204" pitchFamily="34" charset="0"/>
                <a:cs typeface="Calibri" panose="020F0502020204030204" pitchFamily="34" charset="0"/>
              </a:endParaRPr>
            </a:p>
          </p:txBody>
        </p:sp>
        <p:sp>
          <p:nvSpPr>
            <p:cNvPr id="13" name="AutoShape 100"/>
            <p:cNvSpPr>
              <a:spLocks noChangeArrowheads="1"/>
            </p:cNvSpPr>
            <p:nvPr/>
          </p:nvSpPr>
          <p:spPr bwMode="auto">
            <a:xfrm>
              <a:off x="2784" y="2064"/>
              <a:ext cx="1200" cy="288"/>
            </a:xfrm>
            <a:prstGeom prst="roundRect">
              <a:avLst>
                <a:gd name="adj" fmla="val 16667"/>
              </a:avLst>
            </a:prstGeom>
            <a:gradFill rotWithShape="0">
              <a:gsLst>
                <a:gs pos="0">
                  <a:srgbClr val="FF99FF"/>
                </a:gs>
                <a:gs pos="50000">
                  <a:srgbClr val="FFFFFF"/>
                </a:gs>
                <a:gs pos="100000">
                  <a:srgbClr val="FF99FF"/>
                </a:gs>
              </a:gsLst>
              <a:lin ang="2700000" scaled="1"/>
            </a:gradFill>
            <a:ln w="9525">
              <a:solidFill>
                <a:srgbClr val="FF99FF"/>
              </a:solidFill>
              <a:round/>
              <a:headEnd/>
              <a:tailEnd/>
            </a:ln>
            <a:effectLst>
              <a:outerShdw dist="63500" dir="3187806" algn="ctr" rotWithShape="0">
                <a:schemeClr val="bg2"/>
              </a:outerShdw>
            </a:effectLst>
          </p:spPr>
          <p:txBody>
            <a:bodyPr lIns="0" rIns="0" anchor="ctr"/>
            <a:lstStyle/>
            <a:p>
              <a:pPr algn="ctr">
                <a:lnSpc>
                  <a:spcPct val="90000"/>
                </a:lnSpc>
                <a:buFontTx/>
                <a:buNone/>
                <a:defRPr/>
              </a:pPr>
              <a:r>
                <a:rPr lang="id-ID" sz="1600" b="1">
                  <a:latin typeface="Calibri" panose="020F0502020204030204" pitchFamily="34" charset="0"/>
                  <a:cs typeface="Calibri" panose="020F0502020204030204" pitchFamily="34" charset="0"/>
                </a:rPr>
                <a:t>Persediaan</a:t>
              </a:r>
              <a:endParaRPr lang="en-US" sz="1600" b="1">
                <a:latin typeface="Calibri" panose="020F0502020204030204" pitchFamily="34" charset="0"/>
                <a:cs typeface="Calibri" panose="020F0502020204030204" pitchFamily="34" charset="0"/>
              </a:endParaRPr>
            </a:p>
          </p:txBody>
        </p:sp>
      </p:grpSp>
      <p:sp>
        <p:nvSpPr>
          <p:cNvPr id="14" name="AutoShape 101"/>
          <p:cNvSpPr>
            <a:spLocks noChangeArrowheads="1"/>
          </p:cNvSpPr>
          <p:nvPr/>
        </p:nvSpPr>
        <p:spPr bwMode="auto">
          <a:xfrm>
            <a:off x="8382000" y="2678832"/>
            <a:ext cx="1905000" cy="457200"/>
          </a:xfrm>
          <a:prstGeom prst="roundRect">
            <a:avLst>
              <a:gd name="adj" fmla="val 16667"/>
            </a:avLst>
          </a:prstGeom>
          <a:gradFill rotWithShape="0">
            <a:gsLst>
              <a:gs pos="0">
                <a:srgbClr val="99FF99"/>
              </a:gs>
              <a:gs pos="50000">
                <a:srgbClr val="FFFFFF"/>
              </a:gs>
              <a:gs pos="100000">
                <a:srgbClr val="99FF99"/>
              </a:gs>
            </a:gsLst>
            <a:lin ang="2700000" scaled="1"/>
          </a:gradFill>
          <a:ln w="9525">
            <a:solidFill>
              <a:srgbClr val="99FF99"/>
            </a:solidFill>
            <a:round/>
            <a:headEnd/>
            <a:tailEnd/>
          </a:ln>
          <a:effectLst>
            <a:outerShdw dist="63500" dir="3187806" algn="ctr" rotWithShape="0">
              <a:schemeClr val="bg2"/>
            </a:outerShdw>
          </a:effectLst>
        </p:spPr>
        <p:txBody>
          <a:bodyPr lIns="0" rIns="0" anchor="ctr"/>
          <a:lstStyle/>
          <a:p>
            <a:pPr algn="ctr">
              <a:lnSpc>
                <a:spcPct val="90000"/>
              </a:lnSpc>
              <a:buFontTx/>
              <a:buNone/>
              <a:defRPr/>
            </a:pPr>
            <a:r>
              <a:rPr lang="id-ID" sz="1800" b="1" dirty="0">
                <a:latin typeface="Calibri" panose="020F0502020204030204" pitchFamily="34" charset="0"/>
                <a:cs typeface="Calibri" panose="020F0502020204030204" pitchFamily="34" charset="0"/>
              </a:rPr>
              <a:t>Properti Investasi</a:t>
            </a:r>
            <a:endParaRPr lang="en-US" sz="1800" b="1" dirty="0">
              <a:latin typeface="Calibri" panose="020F0502020204030204" pitchFamily="34" charset="0"/>
              <a:cs typeface="Calibri" panose="020F0502020204030204" pitchFamily="34" charset="0"/>
            </a:endParaRPr>
          </a:p>
        </p:txBody>
      </p:sp>
      <p:sp>
        <p:nvSpPr>
          <p:cNvPr id="15" name="AutoShape 38"/>
          <p:cNvSpPr>
            <a:spLocks noChangeArrowheads="1"/>
          </p:cNvSpPr>
          <p:nvPr/>
        </p:nvSpPr>
        <p:spPr bwMode="auto">
          <a:xfrm>
            <a:off x="7672387" y="3540125"/>
            <a:ext cx="2590800" cy="381000"/>
          </a:xfrm>
          <a:prstGeom prst="roundRect">
            <a:avLst>
              <a:gd name="adj" fmla="val 16667"/>
            </a:avLst>
          </a:prstGeom>
          <a:gradFill rotWithShape="0">
            <a:gsLst>
              <a:gs pos="0">
                <a:srgbClr val="FFFF00"/>
              </a:gs>
              <a:gs pos="50000">
                <a:schemeClr val="bg1"/>
              </a:gs>
              <a:gs pos="100000">
                <a:srgbClr val="FFFF00"/>
              </a:gs>
            </a:gsLst>
            <a:lin ang="2700000" scaled="1"/>
          </a:gradFill>
          <a:ln w="9525">
            <a:solidFill>
              <a:srgbClr val="FFFF00"/>
            </a:solidFill>
            <a:round/>
            <a:headEnd/>
            <a:tailEnd/>
          </a:ln>
          <a:effectLst>
            <a:outerShdw dist="81320" dir="3080412" algn="ctr" rotWithShape="0">
              <a:schemeClr val="bg2"/>
            </a:outerShdw>
          </a:effectLst>
        </p:spPr>
        <p:txBody>
          <a:bodyPr anchor="ctr"/>
          <a:lstStyle/>
          <a:p>
            <a:pPr marL="228600" indent="-228600" algn="ctr">
              <a:defRPr/>
            </a:pPr>
            <a:r>
              <a:rPr lang="id-ID" sz="1800" b="1">
                <a:solidFill>
                  <a:schemeClr val="accent2"/>
                </a:solidFill>
                <a:latin typeface="Calibri" panose="020F0502020204030204" pitchFamily="34" charset="0"/>
                <a:cs typeface="Calibri" panose="020F0502020204030204" pitchFamily="34" charset="0"/>
              </a:rPr>
              <a:t>Model Nilai Wajar</a:t>
            </a:r>
            <a:endParaRPr lang="en-US" sz="1800" b="1">
              <a:solidFill>
                <a:schemeClr val="accent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86213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left)">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500"/>
                            </p:stCondLst>
                            <p:childTnLst>
                              <p:par>
                                <p:cTn id="19" presetID="18" presetClass="entr" presetSubtype="6"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strips(downRight)">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6"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strips(downRight)">
                                      <p:cBhvr>
                                        <p:cTn id="26" dur="500"/>
                                        <p:tgtEl>
                                          <p:spTgt spid="14"/>
                                        </p:tgtEl>
                                      </p:cBhvr>
                                    </p:animEffect>
                                  </p:childTnLst>
                                </p:cTn>
                              </p:par>
                            </p:childTnLst>
                          </p:cTn>
                        </p:par>
                        <p:par>
                          <p:cTn id="27" fill="hold">
                            <p:stCondLst>
                              <p:cond delay="500"/>
                            </p:stCondLst>
                            <p:childTnLst>
                              <p:par>
                                <p:cTn id="28" presetID="22" presetClass="entr" presetSubtype="2"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right)">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utoUpdateAnimBg="0"/>
      <p:bldP spid="10" grpId="0" build="p" bldLvl="2" autoUpdateAnimBg="0"/>
      <p:bldP spid="14" grpId="0" animBg="1"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696" y="204721"/>
            <a:ext cx="10122804" cy="763600"/>
          </a:xfrm>
        </p:spPr>
        <p:txBody>
          <a:bodyPr/>
          <a:lstStyle/>
          <a:p>
            <a:r>
              <a:rPr lang="id-ID" sz="3600" b="1" dirty="0">
                <a:latin typeface="Fjalla One" panose="02000506040000020004" pitchFamily="2" charset="0"/>
              </a:rPr>
              <a:t>Transfer Ke Properti Investasi</a:t>
            </a:r>
          </a:p>
        </p:txBody>
      </p:sp>
      <p:sp>
        <p:nvSpPr>
          <p:cNvPr id="5" name="Text Box 24"/>
          <p:cNvSpPr txBox="1">
            <a:spLocks noChangeArrowheads="1"/>
          </p:cNvSpPr>
          <p:nvPr/>
        </p:nvSpPr>
        <p:spPr bwMode="auto">
          <a:xfrm>
            <a:off x="7432104" y="2836912"/>
            <a:ext cx="3463204"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0988" indent="-280988" eaLnBrk="0" hangingPunct="0">
              <a:defRPr sz="2000">
                <a:solidFill>
                  <a:schemeClr val="tx1"/>
                </a:solidFill>
                <a:latin typeface="Arial" panose="020B0604020202020204" pitchFamily="34" charset="0"/>
              </a:defRPr>
            </a:lvl1pPr>
            <a:lvl2pPr marL="622300" indent="-227013"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342900" indent="-342900" eaLnBrk="1" hangingPunct="1">
              <a:spcBef>
                <a:spcPct val="10000"/>
              </a:spcBef>
              <a:buFont typeface="Wingdings" panose="05000000000000000000" pitchFamily="2" charset="2"/>
              <a:buChar char="§"/>
            </a:pPr>
            <a:r>
              <a:rPr lang="id-ID" dirty="0">
                <a:latin typeface="+mn-lt"/>
                <a:cs typeface="Calibri" panose="020F0502020204030204" pitchFamily="34" charset="0"/>
              </a:rPr>
              <a:t>Surplus revaluasi aset tetap </a:t>
            </a:r>
            <a:r>
              <a:rPr lang="id-ID" u="sng" dirty="0">
                <a:solidFill>
                  <a:srgbClr val="0070C0"/>
                </a:solidFill>
                <a:latin typeface="+mn-lt"/>
                <a:cs typeface="Calibri" panose="020F0502020204030204" pitchFamily="34" charset="0"/>
              </a:rPr>
              <a:t>dibekukan (</a:t>
            </a:r>
            <a:r>
              <a:rPr lang="id-ID" i="1" u="sng" dirty="0" err="1">
                <a:solidFill>
                  <a:srgbClr val="0070C0"/>
                </a:solidFill>
                <a:latin typeface="+mn-lt"/>
                <a:cs typeface="Calibri" panose="020F0502020204030204" pitchFamily="34" charset="0"/>
              </a:rPr>
              <a:t>frozen</a:t>
            </a:r>
            <a:r>
              <a:rPr lang="id-ID" dirty="0">
                <a:latin typeface="+mn-lt"/>
                <a:cs typeface="Calibri" panose="020F0502020204030204" pitchFamily="34" charset="0"/>
              </a:rPr>
              <a:t>) selama properti ditransfer menjadi properti investasi</a:t>
            </a:r>
          </a:p>
        </p:txBody>
      </p:sp>
      <p:grpSp>
        <p:nvGrpSpPr>
          <p:cNvPr id="6" name="Group 29"/>
          <p:cNvGrpSpPr>
            <a:grpSpLocks/>
          </p:cNvGrpSpPr>
          <p:nvPr/>
        </p:nvGrpSpPr>
        <p:grpSpPr bwMode="auto">
          <a:xfrm>
            <a:off x="1797803" y="2209800"/>
            <a:ext cx="4831597" cy="584480"/>
            <a:chOff x="2688" y="2736"/>
            <a:chExt cx="2832" cy="288"/>
          </a:xfrm>
        </p:grpSpPr>
        <p:cxnSp>
          <p:nvCxnSpPr>
            <p:cNvPr id="7" name="AutoShape 30"/>
            <p:cNvCxnSpPr>
              <a:cxnSpLocks noChangeShapeType="1"/>
              <a:stCxn id="9" idx="3"/>
              <a:endCxn id="8" idx="1"/>
            </p:cNvCxnSpPr>
            <p:nvPr/>
          </p:nvCxnSpPr>
          <p:spPr bwMode="auto">
            <a:xfrm>
              <a:off x="3888" y="2880"/>
              <a:ext cx="432" cy="0"/>
            </a:xfrm>
            <a:prstGeom prst="straightConnector1">
              <a:avLst/>
            </a:prstGeom>
            <a:noFill/>
            <a:ln w="28575">
              <a:solidFill>
                <a:srgbClr val="FF3300"/>
              </a:solidFill>
              <a:round/>
              <a:headEnd/>
              <a:tailEnd type="stealth" w="lg" len="lg"/>
            </a:ln>
            <a:extLst>
              <a:ext uri="{909E8E84-426E-40DD-AFC4-6F175D3DCCD1}">
                <a14:hiddenFill xmlns:a14="http://schemas.microsoft.com/office/drawing/2010/main">
                  <a:noFill/>
                </a14:hiddenFill>
              </a:ext>
            </a:extLst>
          </p:spPr>
        </p:cxnSp>
        <p:sp>
          <p:nvSpPr>
            <p:cNvPr id="8" name="AutoShape 31"/>
            <p:cNvSpPr>
              <a:spLocks noChangeArrowheads="1"/>
            </p:cNvSpPr>
            <p:nvPr/>
          </p:nvSpPr>
          <p:spPr bwMode="auto">
            <a:xfrm>
              <a:off x="4320" y="2736"/>
              <a:ext cx="1200" cy="288"/>
            </a:xfrm>
            <a:prstGeom prst="roundRect">
              <a:avLst>
                <a:gd name="adj" fmla="val 16667"/>
              </a:avLst>
            </a:prstGeom>
            <a:gradFill rotWithShape="0">
              <a:gsLst>
                <a:gs pos="0">
                  <a:srgbClr val="99FF99"/>
                </a:gs>
                <a:gs pos="50000">
                  <a:srgbClr val="FFFFFF"/>
                </a:gs>
                <a:gs pos="100000">
                  <a:srgbClr val="99FF99"/>
                </a:gs>
              </a:gsLst>
              <a:lin ang="2700000" scaled="1"/>
            </a:gradFill>
            <a:ln w="9525">
              <a:solidFill>
                <a:srgbClr val="99FF99"/>
              </a:solidFill>
              <a:round/>
              <a:headEnd/>
              <a:tailEnd/>
            </a:ln>
            <a:effectLst>
              <a:outerShdw dist="63500" dir="3187806" algn="ctr" rotWithShape="0">
                <a:schemeClr val="bg2"/>
              </a:outerShdw>
            </a:effectLst>
          </p:spPr>
          <p:txBody>
            <a:bodyPr lIns="0" rIns="0" anchor="ctr"/>
            <a:lstStyle/>
            <a:p>
              <a:pPr algn="ctr">
                <a:lnSpc>
                  <a:spcPct val="90000"/>
                </a:lnSpc>
                <a:buFontTx/>
                <a:buNone/>
                <a:defRPr/>
              </a:pPr>
              <a:r>
                <a:rPr lang="id-ID" sz="2000" b="1" dirty="0">
                  <a:cs typeface="Calibri" panose="020F0502020204030204" pitchFamily="34" charset="0"/>
                </a:rPr>
                <a:t>Properti Investasi</a:t>
              </a:r>
            </a:p>
          </p:txBody>
        </p:sp>
        <p:sp>
          <p:nvSpPr>
            <p:cNvPr id="9" name="AutoShape 32"/>
            <p:cNvSpPr>
              <a:spLocks noChangeArrowheads="1"/>
            </p:cNvSpPr>
            <p:nvPr/>
          </p:nvSpPr>
          <p:spPr bwMode="auto">
            <a:xfrm>
              <a:off x="2688" y="2736"/>
              <a:ext cx="1200" cy="288"/>
            </a:xfrm>
            <a:prstGeom prst="roundRect">
              <a:avLst>
                <a:gd name="adj" fmla="val 16667"/>
              </a:avLst>
            </a:prstGeom>
            <a:gradFill rotWithShape="0">
              <a:gsLst>
                <a:gs pos="0">
                  <a:srgbClr val="FFFF00"/>
                </a:gs>
                <a:gs pos="50000">
                  <a:srgbClr val="FFFFFF"/>
                </a:gs>
                <a:gs pos="100000">
                  <a:srgbClr val="FFFF00"/>
                </a:gs>
              </a:gsLst>
              <a:lin ang="2700000" scaled="1"/>
            </a:gradFill>
            <a:ln w="9525">
              <a:solidFill>
                <a:srgbClr val="FFFF00"/>
              </a:solidFill>
              <a:round/>
              <a:headEnd/>
              <a:tailEnd/>
            </a:ln>
            <a:effectLst>
              <a:outerShdw dist="63500" dir="3187806" algn="ctr" rotWithShape="0">
                <a:schemeClr val="bg2"/>
              </a:outerShdw>
            </a:effectLst>
          </p:spPr>
          <p:txBody>
            <a:bodyPr lIns="0" rIns="0" anchor="ctr"/>
            <a:lstStyle/>
            <a:p>
              <a:pPr algn="ctr">
                <a:lnSpc>
                  <a:spcPct val="90000"/>
                </a:lnSpc>
                <a:buFontTx/>
                <a:buNone/>
                <a:defRPr/>
              </a:pPr>
              <a:r>
                <a:rPr lang="id-ID" sz="2000" b="1" dirty="0">
                  <a:cs typeface="Calibri" panose="020F0502020204030204" pitchFamily="34" charset="0"/>
                </a:rPr>
                <a:t>Aset Tetap</a:t>
              </a:r>
            </a:p>
          </p:txBody>
        </p:sp>
      </p:grpSp>
      <p:sp>
        <p:nvSpPr>
          <p:cNvPr id="10" name="AutoShape 2"/>
          <p:cNvSpPr>
            <a:spLocks noChangeArrowheads="1"/>
          </p:cNvSpPr>
          <p:nvPr/>
        </p:nvSpPr>
        <p:spPr bwMode="auto">
          <a:xfrm>
            <a:off x="7608168" y="2039888"/>
            <a:ext cx="2590800" cy="381000"/>
          </a:xfrm>
          <a:prstGeom prst="roundRect">
            <a:avLst>
              <a:gd name="adj" fmla="val 16667"/>
            </a:avLst>
          </a:prstGeom>
          <a:gradFill rotWithShape="0">
            <a:gsLst>
              <a:gs pos="0">
                <a:srgbClr val="CCFF99"/>
              </a:gs>
              <a:gs pos="50000">
                <a:schemeClr val="bg1"/>
              </a:gs>
              <a:gs pos="100000">
                <a:srgbClr val="CCFF99"/>
              </a:gs>
            </a:gsLst>
            <a:lin ang="2700000" scaled="1"/>
          </a:gradFill>
          <a:ln w="9525">
            <a:solidFill>
              <a:srgbClr val="66FF33"/>
            </a:solidFill>
            <a:round/>
            <a:headEnd/>
            <a:tailEnd/>
          </a:ln>
          <a:effectLst>
            <a:outerShdw dist="81320" dir="3080412" algn="ctr" rotWithShape="0">
              <a:schemeClr val="bg2"/>
            </a:outerShdw>
          </a:effectLst>
        </p:spPr>
        <p:txBody>
          <a:bodyPr anchor="ctr"/>
          <a:lstStyle/>
          <a:p>
            <a:pPr marL="228600" indent="-228600" algn="ctr">
              <a:defRPr/>
            </a:pPr>
            <a:r>
              <a:rPr lang="id-ID" sz="2000" b="1" dirty="0">
                <a:solidFill>
                  <a:srgbClr val="FF0000"/>
                </a:solidFill>
                <a:cs typeface="Calibri" panose="020F0502020204030204" pitchFamily="34" charset="0"/>
              </a:rPr>
              <a:t>Model Nilai Wajar</a:t>
            </a:r>
          </a:p>
        </p:txBody>
      </p:sp>
      <p:sp>
        <p:nvSpPr>
          <p:cNvPr id="11" name="Rectangle 7"/>
          <p:cNvSpPr txBox="1">
            <a:spLocks noChangeArrowheads="1"/>
          </p:cNvSpPr>
          <p:nvPr/>
        </p:nvSpPr>
        <p:spPr bwMode="auto">
          <a:xfrm>
            <a:off x="2133600" y="2848024"/>
            <a:ext cx="5486400" cy="158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7188" lvl="2" indent="-357188">
              <a:buFont typeface="Arial" pitchFamily="34" charset="0"/>
              <a:buChar char="•"/>
            </a:pPr>
            <a:r>
              <a:rPr lang="id-ID" sz="2000" dirty="0">
                <a:cs typeface="Calibri" panose="020F0502020204030204" pitchFamily="34" charset="0"/>
              </a:rPr>
              <a:t>Entitas menerapkan PSAK </a:t>
            </a:r>
            <a:r>
              <a:rPr lang="en-US" sz="2000" dirty="0">
                <a:cs typeface="Calibri" panose="020F0502020204030204" pitchFamily="34" charset="0"/>
              </a:rPr>
              <a:t>2</a:t>
            </a:r>
            <a:r>
              <a:rPr lang="id-ID" sz="2000" dirty="0">
                <a:cs typeface="Calibri" panose="020F0502020204030204" pitchFamily="34" charset="0"/>
              </a:rPr>
              <a:t>16: Aset Tetap sampai dengan tanggal terakhir perubahan penggunaannya.</a:t>
            </a:r>
          </a:p>
          <a:p>
            <a:pPr marL="357188" lvl="2" indent="-357188">
              <a:buFont typeface="Arial" pitchFamily="34" charset="0"/>
              <a:buChar char="•"/>
            </a:pPr>
            <a:r>
              <a:rPr lang="id-ID" sz="2000" dirty="0">
                <a:cs typeface="Calibri" panose="020F0502020204030204" pitchFamily="34" charset="0"/>
              </a:rPr>
              <a:t>Entitas memperlakukan perbedaan antara jumlah tercatat berdasarkan PSAK </a:t>
            </a:r>
            <a:r>
              <a:rPr lang="en-US" sz="2000" dirty="0">
                <a:cs typeface="Calibri" panose="020F0502020204030204" pitchFamily="34" charset="0"/>
              </a:rPr>
              <a:t>2</a:t>
            </a:r>
            <a:r>
              <a:rPr lang="id-ID" sz="2000" dirty="0">
                <a:cs typeface="Calibri" panose="020F0502020204030204" pitchFamily="34" charset="0"/>
              </a:rPr>
              <a:t>16 dan nilai wajar dengan cara yang sama dengan revaluasi PSAK </a:t>
            </a:r>
            <a:r>
              <a:rPr lang="en-US" sz="2000" dirty="0">
                <a:cs typeface="Calibri" panose="020F0502020204030204" pitchFamily="34" charset="0"/>
              </a:rPr>
              <a:t>2</a:t>
            </a:r>
            <a:r>
              <a:rPr lang="id-ID" sz="2000" dirty="0">
                <a:cs typeface="Calibri" panose="020F0502020204030204" pitchFamily="34" charset="0"/>
              </a:rPr>
              <a:t>16.</a:t>
            </a:r>
          </a:p>
        </p:txBody>
      </p:sp>
      <p:sp>
        <p:nvSpPr>
          <p:cNvPr id="12" name="Rectangle 8"/>
          <p:cNvSpPr>
            <a:spLocks noChangeArrowheads="1"/>
          </p:cNvSpPr>
          <p:nvPr/>
        </p:nvSpPr>
        <p:spPr bwMode="auto">
          <a:xfrm>
            <a:off x="1664568" y="1196918"/>
            <a:ext cx="8534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eaLnBrk="1" hangingPunct="1"/>
            <a:r>
              <a:rPr lang="id-ID" dirty="0">
                <a:latin typeface="+mn-lt"/>
                <a:cs typeface="Calibri" panose="020F0502020204030204" pitchFamily="34" charset="0"/>
              </a:rPr>
              <a:t>Transfer dari aset tetap/ persediaan ke properti investasi yang akan dicatat menggunakan </a:t>
            </a:r>
            <a:r>
              <a:rPr lang="id-ID" u="sng" dirty="0">
                <a:solidFill>
                  <a:srgbClr val="0070C0"/>
                </a:solidFill>
                <a:latin typeface="+mn-lt"/>
                <a:cs typeface="Calibri" panose="020F0502020204030204" pitchFamily="34" charset="0"/>
              </a:rPr>
              <a:t>model nilai wajar.</a:t>
            </a:r>
          </a:p>
        </p:txBody>
      </p:sp>
      <p:sp>
        <p:nvSpPr>
          <p:cNvPr id="13" name="Rectangle 13"/>
          <p:cNvSpPr>
            <a:spLocks noChangeArrowheads="1"/>
          </p:cNvSpPr>
          <p:nvPr/>
        </p:nvSpPr>
        <p:spPr bwMode="auto">
          <a:xfrm>
            <a:off x="6803756" y="5355650"/>
            <a:ext cx="4091552" cy="104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0988" indent="-280988" eaLnBrk="0" hangingPunct="0">
              <a:defRPr sz="2000">
                <a:solidFill>
                  <a:schemeClr val="tx1"/>
                </a:solidFill>
                <a:latin typeface="Arial" panose="020B0604020202020204" pitchFamily="34" charset="0"/>
              </a:defRPr>
            </a:lvl1pPr>
            <a:lvl2pPr marL="625475" indent="-230188"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750888" lvl="2" indent="-350838">
              <a:buFont typeface="Wingdings" panose="05000000000000000000" pitchFamily="2" charset="2"/>
              <a:buChar char="§"/>
            </a:pPr>
            <a:r>
              <a:rPr lang="id-ID" sz="1800" dirty="0">
                <a:latin typeface="Calibri" panose="020F0502020204030204" pitchFamily="34" charset="0"/>
                <a:cs typeface="Calibri" panose="020F0502020204030204" pitchFamily="34" charset="0"/>
              </a:rPr>
              <a:t>Perbedaan nilai wajar properti pada tanggal tersebut dan jumlah tercatatnya diakui dalam </a:t>
            </a:r>
            <a:r>
              <a:rPr lang="id-ID" sz="1800" u="sng" dirty="0">
                <a:solidFill>
                  <a:srgbClr val="0070C0"/>
                </a:solidFill>
                <a:latin typeface="Calibri" panose="020F0502020204030204" pitchFamily="34" charset="0"/>
                <a:cs typeface="Calibri" panose="020F0502020204030204" pitchFamily="34" charset="0"/>
              </a:rPr>
              <a:t>laba rugi</a:t>
            </a:r>
          </a:p>
        </p:txBody>
      </p:sp>
      <p:grpSp>
        <p:nvGrpSpPr>
          <p:cNvPr id="14" name="Group 41"/>
          <p:cNvGrpSpPr>
            <a:grpSpLocks/>
          </p:cNvGrpSpPr>
          <p:nvPr/>
        </p:nvGrpSpPr>
        <p:grpSpPr bwMode="auto">
          <a:xfrm>
            <a:off x="1797803" y="5250018"/>
            <a:ext cx="5486400" cy="690113"/>
            <a:chOff x="384" y="2771"/>
            <a:chExt cx="2832" cy="301"/>
          </a:xfrm>
        </p:grpSpPr>
        <p:sp>
          <p:nvSpPr>
            <p:cNvPr id="16" name="AutoShape 35"/>
            <p:cNvSpPr>
              <a:spLocks noChangeArrowheads="1"/>
            </p:cNvSpPr>
            <p:nvPr/>
          </p:nvSpPr>
          <p:spPr bwMode="auto">
            <a:xfrm>
              <a:off x="384" y="2771"/>
              <a:ext cx="1200" cy="288"/>
            </a:xfrm>
            <a:prstGeom prst="roundRect">
              <a:avLst>
                <a:gd name="adj" fmla="val 16667"/>
              </a:avLst>
            </a:prstGeom>
            <a:gradFill rotWithShape="0">
              <a:gsLst>
                <a:gs pos="0">
                  <a:srgbClr val="FF99FF"/>
                </a:gs>
                <a:gs pos="50000">
                  <a:srgbClr val="FFFFFF"/>
                </a:gs>
                <a:gs pos="100000">
                  <a:srgbClr val="FF99FF"/>
                </a:gs>
              </a:gsLst>
              <a:lin ang="2700000" scaled="1"/>
            </a:gradFill>
            <a:ln w="9525">
              <a:solidFill>
                <a:srgbClr val="FF99FF"/>
              </a:solidFill>
              <a:round/>
              <a:headEnd/>
              <a:tailEnd/>
            </a:ln>
            <a:effectLst>
              <a:outerShdw dist="63500" dir="3187806" algn="ctr" rotWithShape="0">
                <a:schemeClr val="bg2"/>
              </a:outerShdw>
            </a:effectLst>
          </p:spPr>
          <p:txBody>
            <a:bodyPr lIns="0" rIns="0" anchor="ctr"/>
            <a:lstStyle/>
            <a:p>
              <a:pPr algn="ctr">
                <a:lnSpc>
                  <a:spcPct val="90000"/>
                </a:lnSpc>
                <a:buFontTx/>
                <a:buNone/>
                <a:defRPr/>
              </a:pPr>
              <a:r>
                <a:rPr lang="id-ID" sz="2000" b="1" dirty="0">
                  <a:cs typeface="Calibri" panose="020F0502020204030204" pitchFamily="34" charset="0"/>
                </a:rPr>
                <a:t>Persediaan</a:t>
              </a:r>
            </a:p>
          </p:txBody>
        </p:sp>
        <p:sp>
          <p:nvSpPr>
            <p:cNvPr id="17" name="AutoShape 36"/>
            <p:cNvSpPr>
              <a:spLocks noChangeArrowheads="1"/>
            </p:cNvSpPr>
            <p:nvPr/>
          </p:nvSpPr>
          <p:spPr bwMode="auto">
            <a:xfrm>
              <a:off x="2016" y="2784"/>
              <a:ext cx="1200" cy="288"/>
            </a:xfrm>
            <a:prstGeom prst="roundRect">
              <a:avLst>
                <a:gd name="adj" fmla="val 16667"/>
              </a:avLst>
            </a:prstGeom>
            <a:gradFill rotWithShape="0">
              <a:gsLst>
                <a:gs pos="0">
                  <a:srgbClr val="99FF99"/>
                </a:gs>
                <a:gs pos="50000">
                  <a:srgbClr val="FFFFFF"/>
                </a:gs>
                <a:gs pos="100000">
                  <a:srgbClr val="99FF99"/>
                </a:gs>
              </a:gsLst>
              <a:lin ang="2700000" scaled="1"/>
            </a:gradFill>
            <a:ln w="9525">
              <a:solidFill>
                <a:srgbClr val="99FF99"/>
              </a:solidFill>
              <a:round/>
              <a:headEnd/>
              <a:tailEnd/>
            </a:ln>
            <a:effectLst>
              <a:outerShdw dist="63500" dir="3187806" algn="ctr" rotWithShape="0">
                <a:schemeClr val="bg2"/>
              </a:outerShdw>
            </a:effectLst>
          </p:spPr>
          <p:txBody>
            <a:bodyPr lIns="0" rIns="0" anchor="ctr"/>
            <a:lstStyle/>
            <a:p>
              <a:pPr algn="ctr">
                <a:lnSpc>
                  <a:spcPct val="90000"/>
                </a:lnSpc>
                <a:buFontTx/>
                <a:buNone/>
                <a:defRPr/>
              </a:pPr>
              <a:r>
                <a:rPr lang="id-ID" sz="2000" b="1" dirty="0">
                  <a:cs typeface="Calibri" panose="020F0502020204030204" pitchFamily="34" charset="0"/>
                </a:rPr>
                <a:t>Properti Investasi</a:t>
              </a:r>
            </a:p>
          </p:txBody>
        </p:sp>
      </p:grpSp>
      <p:cxnSp>
        <p:nvCxnSpPr>
          <p:cNvPr id="20" name="AutoShape 30"/>
          <p:cNvCxnSpPr>
            <a:cxnSpLocks noChangeShapeType="1"/>
          </p:cNvCxnSpPr>
          <p:nvPr/>
        </p:nvCxnSpPr>
        <p:spPr bwMode="auto">
          <a:xfrm>
            <a:off x="4164030" y="5647487"/>
            <a:ext cx="685800" cy="0"/>
          </a:xfrm>
          <a:prstGeom prst="straightConnector1">
            <a:avLst/>
          </a:prstGeom>
          <a:noFill/>
          <a:ln w="28575">
            <a:solidFill>
              <a:srgbClr val="FF3300"/>
            </a:solidFill>
            <a:round/>
            <a:headEnd/>
            <a:tailEnd type="stealth" w="lg" len="lg"/>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904479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strips(downRight)">
                                      <p:cBhvr>
                                        <p:cTn id="12" dur="500"/>
                                        <p:tgtEl>
                                          <p:spTgt spid="11">
                                            <p:txEl>
                                              <p:pRg st="0" end="0"/>
                                            </p:txEl>
                                          </p:spTgt>
                                        </p:tgtEl>
                                      </p:cBhvr>
                                    </p:animEffect>
                                  </p:childTnLst>
                                </p:cTn>
                              </p:par>
                              <p:par>
                                <p:cTn id="13" presetID="18" presetClass="entr" presetSubtype="6" fill="hold" grpId="0" nodeType="with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animEffect transition="in" filter="strips(downRight)">
                                      <p:cBhvr>
                                        <p:cTn id="15" dur="500"/>
                                        <p:tgtEl>
                                          <p:spTgt spid="1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trips(downRight)">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strips(downRight)">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11" grpId="0" build="p" autoUpdateAnimBg="0"/>
      <p:bldP spid="13" grpId="0"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85800" y="404664"/>
            <a:ext cx="10261600" cy="763587"/>
          </a:xfrm>
        </p:spPr>
        <p:txBody>
          <a:bodyPr/>
          <a:lstStyle/>
          <a:p>
            <a:pPr algn="ctr"/>
            <a:r>
              <a:rPr lang="id-ID" sz="3600" b="1" dirty="0">
                <a:latin typeface="Fjalla One" panose="02000506040000020004" pitchFamily="2" charset="0"/>
              </a:rPr>
              <a:t>Penghentian Pengakuan</a:t>
            </a:r>
          </a:p>
        </p:txBody>
      </p:sp>
      <p:sp>
        <p:nvSpPr>
          <p:cNvPr id="4" name="Slide Number Placeholder 3"/>
          <p:cNvSpPr>
            <a:spLocks noGrp="1"/>
          </p:cNvSpPr>
          <p:nvPr>
            <p:ph type="sldNum" sz="quarter" idx="4294967295"/>
          </p:nvPr>
        </p:nvSpPr>
        <p:spPr>
          <a:xfrm>
            <a:off x="11506200" y="6438900"/>
            <a:ext cx="685800" cy="419100"/>
          </a:xfrm>
        </p:spPr>
        <p:txBody>
          <a:bodyPr/>
          <a:lstStyle/>
          <a:p>
            <a:fld id="{9842F93E-C71B-4C37-9164-F0488A1DAA02}" type="slidenum">
              <a:rPr lang="es-ES" smtClean="0"/>
              <a:pPr/>
              <a:t>69</a:t>
            </a:fld>
            <a:endParaRPr lang="es-ES"/>
          </a:p>
        </p:txBody>
      </p:sp>
      <p:sp>
        <p:nvSpPr>
          <p:cNvPr id="5" name="Rectangle 12"/>
          <p:cNvSpPr txBox="1">
            <a:spLocks noChangeArrowheads="1"/>
          </p:cNvSpPr>
          <p:nvPr/>
        </p:nvSpPr>
        <p:spPr bwMode="auto">
          <a:xfrm>
            <a:off x="1828800" y="1424136"/>
            <a:ext cx="85344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600"/>
              </a:spcBef>
            </a:pPr>
            <a:r>
              <a:rPr lang="id-ID" sz="2000" dirty="0">
                <a:latin typeface="Calibri" panose="020F0502020204030204" pitchFamily="34" charset="0"/>
                <a:ea typeface="Calibri" panose="020F0502020204030204" pitchFamily="34" charset="0"/>
                <a:cs typeface="Calibri" panose="020F0502020204030204" pitchFamily="34" charset="0"/>
              </a:rPr>
              <a:t>Properti investasi harus </a:t>
            </a:r>
            <a:r>
              <a:rPr lang="id-ID" sz="2000" u="sng" dirty="0">
                <a:solidFill>
                  <a:srgbClr val="025198"/>
                </a:solidFill>
                <a:latin typeface="Calibri" panose="020F0502020204030204" pitchFamily="34" charset="0"/>
                <a:ea typeface="Calibri" panose="020F0502020204030204" pitchFamily="34" charset="0"/>
                <a:cs typeface="Calibri" panose="020F0502020204030204" pitchFamily="34" charset="0"/>
              </a:rPr>
              <a:t>dihentikan pengakuannya</a:t>
            </a:r>
            <a:r>
              <a:rPr lang="id-ID" sz="2000" dirty="0">
                <a:solidFill>
                  <a:srgbClr val="025198"/>
                </a:solidFill>
                <a:latin typeface="Calibri" panose="020F0502020204030204" pitchFamily="34" charset="0"/>
                <a:ea typeface="Calibri" panose="020F0502020204030204" pitchFamily="34" charset="0"/>
                <a:cs typeface="Calibri" panose="020F0502020204030204" pitchFamily="34" charset="0"/>
              </a:rPr>
              <a:t> </a:t>
            </a:r>
            <a:r>
              <a:rPr lang="id-ID" sz="2000" dirty="0">
                <a:latin typeface="Calibri" panose="020F0502020204030204" pitchFamily="34" charset="0"/>
                <a:ea typeface="Calibri" panose="020F0502020204030204" pitchFamily="34" charset="0"/>
                <a:cs typeface="Calibri" panose="020F0502020204030204" pitchFamily="34" charset="0"/>
              </a:rPr>
              <a:t>pada saat:</a:t>
            </a:r>
          </a:p>
          <a:p>
            <a:pPr marL="800100" lvl="1" indent="-457200" algn="just">
              <a:spcBef>
                <a:spcPts val="600"/>
              </a:spcBef>
              <a:buFontTx/>
              <a:buAutoNum type="arabicPeriod"/>
            </a:pPr>
            <a:r>
              <a:rPr lang="id-ID" sz="2000" dirty="0">
                <a:latin typeface="Calibri" panose="020F0502020204030204" pitchFamily="34" charset="0"/>
                <a:ea typeface="Calibri" panose="020F0502020204030204" pitchFamily="34" charset="0"/>
                <a:cs typeface="Calibri" panose="020F0502020204030204" pitchFamily="34" charset="0"/>
              </a:rPr>
              <a:t>dilepaskan atau</a:t>
            </a:r>
          </a:p>
          <a:p>
            <a:pPr marL="800100" lvl="1" indent="-457200" algn="just">
              <a:spcBef>
                <a:spcPts val="600"/>
              </a:spcBef>
              <a:buFontTx/>
              <a:buAutoNum type="arabicPeriod"/>
            </a:pPr>
            <a:r>
              <a:rPr lang="id-ID" sz="2000" dirty="0">
                <a:latin typeface="Calibri" panose="020F0502020204030204" pitchFamily="34" charset="0"/>
                <a:ea typeface="Calibri" panose="020F0502020204030204" pitchFamily="34" charset="0"/>
                <a:cs typeface="Calibri" panose="020F0502020204030204" pitchFamily="34" charset="0"/>
              </a:rPr>
              <a:t>ketika properti investasi tidak digunakan lagi secara permanen dan tidak memiliki manfaat ekonomis masa depan yang diharapkan dari pelepasannya.</a:t>
            </a:r>
          </a:p>
          <a:p>
            <a:pPr algn="just">
              <a:spcBef>
                <a:spcPts val="600"/>
              </a:spcBef>
            </a:pPr>
            <a:r>
              <a:rPr lang="id-ID" sz="2000" u="sng" dirty="0">
                <a:solidFill>
                  <a:srgbClr val="025198"/>
                </a:solidFill>
                <a:latin typeface="Calibri" panose="020F0502020204030204" pitchFamily="34" charset="0"/>
                <a:ea typeface="Calibri" panose="020F0502020204030204" pitchFamily="34" charset="0"/>
                <a:cs typeface="Calibri" panose="020F0502020204030204" pitchFamily="34" charset="0"/>
              </a:rPr>
              <a:t>Keuntungan atau kerugian </a:t>
            </a:r>
            <a:r>
              <a:rPr lang="id-ID" sz="2000" dirty="0">
                <a:latin typeface="Calibri" panose="020F0502020204030204" pitchFamily="34" charset="0"/>
                <a:ea typeface="Calibri" panose="020F0502020204030204" pitchFamily="34" charset="0"/>
                <a:cs typeface="Calibri" panose="020F0502020204030204" pitchFamily="34" charset="0"/>
              </a:rPr>
              <a:t>yang timbul dari penghentian atau pelepasan properti investasi adalah selisih antara: </a:t>
            </a:r>
          </a:p>
          <a:p>
            <a:pPr marL="800100" indent="-457200" algn="just">
              <a:spcBef>
                <a:spcPts val="600"/>
              </a:spcBef>
              <a:buAutoNum type="arabicPeriod"/>
            </a:pPr>
            <a:r>
              <a:rPr lang="id-ID" sz="2000" dirty="0">
                <a:latin typeface="Calibri" panose="020F0502020204030204" pitchFamily="34" charset="0"/>
                <a:ea typeface="Calibri" panose="020F0502020204030204" pitchFamily="34" charset="0"/>
                <a:cs typeface="Calibri" panose="020F0502020204030204" pitchFamily="34" charset="0"/>
              </a:rPr>
              <a:t>Hasil neto pelepasan dan</a:t>
            </a:r>
          </a:p>
          <a:p>
            <a:pPr marL="800100" indent="-457200" algn="just">
              <a:spcBef>
                <a:spcPts val="600"/>
              </a:spcBef>
              <a:buAutoNum type="arabicPeriod"/>
            </a:pPr>
            <a:r>
              <a:rPr lang="id-ID" sz="2000" dirty="0">
                <a:latin typeface="Calibri" panose="020F0502020204030204" pitchFamily="34" charset="0"/>
                <a:ea typeface="Calibri" panose="020F0502020204030204" pitchFamily="34" charset="0"/>
                <a:cs typeface="Calibri" panose="020F0502020204030204" pitchFamily="34" charset="0"/>
              </a:rPr>
              <a:t>Jumlah nilai tercatat aset	</a:t>
            </a:r>
          </a:p>
          <a:p>
            <a:pPr marL="357188" lvl="1" indent="-14288" algn="just">
              <a:spcBef>
                <a:spcPts val="600"/>
              </a:spcBef>
              <a:buNone/>
            </a:pPr>
            <a:r>
              <a:rPr lang="id-ID" sz="2000" dirty="0">
                <a:latin typeface="Calibri" panose="020F0502020204030204" pitchFamily="34" charset="0"/>
                <a:ea typeface="Calibri" panose="020F0502020204030204" pitchFamily="34" charset="0"/>
                <a:cs typeface="Calibri" panose="020F0502020204030204" pitchFamily="34" charset="0"/>
              </a:rPr>
              <a:t>Keuntungan atau kerugian tersebut harus diakui di </a:t>
            </a:r>
            <a:r>
              <a:rPr lang="id-ID" sz="2000" u="sng" dirty="0">
                <a:solidFill>
                  <a:srgbClr val="025198"/>
                </a:solidFill>
                <a:latin typeface="Calibri" panose="020F0502020204030204" pitchFamily="34" charset="0"/>
                <a:ea typeface="Calibri" panose="020F0502020204030204" pitchFamily="34" charset="0"/>
                <a:cs typeface="Calibri" panose="020F0502020204030204" pitchFamily="34" charset="0"/>
              </a:rPr>
              <a:t>laba rugi </a:t>
            </a:r>
            <a:r>
              <a:rPr lang="id-ID" sz="2000" dirty="0">
                <a:latin typeface="Calibri" panose="020F0502020204030204" pitchFamily="34" charset="0"/>
                <a:ea typeface="Calibri" panose="020F0502020204030204" pitchFamily="34" charset="0"/>
                <a:cs typeface="Calibri" panose="020F0502020204030204" pitchFamily="34" charset="0"/>
              </a:rPr>
              <a:t>(kecuali PSAK </a:t>
            </a:r>
            <a:r>
              <a:rPr lang="en-US" sz="2000" dirty="0">
                <a:latin typeface="Calibri" panose="020F0502020204030204" pitchFamily="34" charset="0"/>
                <a:ea typeface="Calibri" panose="020F0502020204030204" pitchFamily="34" charset="0"/>
                <a:cs typeface="Calibri" panose="020F0502020204030204" pitchFamily="34" charset="0"/>
              </a:rPr>
              <a:t>117</a:t>
            </a:r>
            <a:r>
              <a:rPr lang="id-ID" sz="2000" dirty="0">
                <a:latin typeface="Calibri" panose="020F0502020204030204" pitchFamily="34" charset="0"/>
                <a:ea typeface="Calibri" panose="020F0502020204030204" pitchFamily="34" charset="0"/>
                <a:cs typeface="Calibri" panose="020F0502020204030204" pitchFamily="34" charset="0"/>
              </a:rPr>
              <a:t>: Sewa mensyaratkan lain dalam jual dan sewa balik) pada periode terjadinya penghentian atau pelepasan.</a:t>
            </a:r>
          </a:p>
          <a:p>
            <a:pPr marL="690563" lvl="1" indent="-347663" algn="just">
              <a:spcBef>
                <a:spcPts val="600"/>
              </a:spcBef>
              <a:buNone/>
            </a:pPr>
            <a:endParaRPr lang="id-ID"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48930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left)">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left)">
                                      <p:cBhvr>
                                        <p:cTn id="3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9"/>
          <p:cNvSpPr>
            <a:spLocks noGrp="1" noChangeArrowheads="1"/>
          </p:cNvSpPr>
          <p:nvPr>
            <p:ph type="title"/>
          </p:nvPr>
        </p:nvSpPr>
        <p:spPr>
          <a:xfrm>
            <a:off x="2410228" y="451100"/>
            <a:ext cx="7371600" cy="816800"/>
          </a:xfrm>
        </p:spPr>
        <p:txBody>
          <a:bodyPr wrap="square" anchor="t">
            <a:normAutofit/>
          </a:bodyPr>
          <a:lstStyle/>
          <a:p>
            <a:r>
              <a:rPr lang="id-ID" sz="3600" b="1" dirty="0">
                <a:latin typeface="Fjalla One" panose="02000506040000020004" pitchFamily="2" charset="0"/>
              </a:rPr>
              <a:t>Penurunan nilai</a:t>
            </a:r>
            <a:endParaRPr lang="en-US" sz="3600" b="1" dirty="0">
              <a:latin typeface="Fjalla One" panose="02000506040000020004" pitchFamily="2" charset="0"/>
            </a:endParaRPr>
          </a:p>
        </p:txBody>
      </p:sp>
      <p:sp>
        <p:nvSpPr>
          <p:cNvPr id="38915" name="Rectangle 12"/>
          <p:cNvSpPr>
            <a:spLocks noGrp="1" noChangeArrowheads="1"/>
          </p:cNvSpPr>
          <p:nvPr>
            <p:ph sz="quarter" idx="10"/>
          </p:nvPr>
        </p:nvSpPr>
        <p:spPr>
          <a:xfrm>
            <a:off x="1541586" y="1537517"/>
            <a:ext cx="8891710" cy="4858583"/>
          </a:xfrm>
        </p:spPr>
        <p:txBody>
          <a:bodyPr>
            <a:normAutofit/>
          </a:bodyPr>
          <a:lstStyle/>
          <a:p>
            <a:pPr>
              <a:spcAft>
                <a:spcPts val="600"/>
              </a:spcAft>
            </a:pPr>
            <a:r>
              <a:rPr lang="id-ID" dirty="0"/>
              <a:t>Penurunan nilai atau rugi, pembayaran kompensasi, pembelian adalah peristiwa ekonomi terpisah dan dicatat secara terpisah:</a:t>
            </a:r>
          </a:p>
          <a:p>
            <a:pPr lvl="1">
              <a:spcAft>
                <a:spcPts val="600"/>
              </a:spcAft>
            </a:pPr>
            <a:r>
              <a:rPr lang="id-ID" dirty="0"/>
              <a:t>penurunan nilai properti investasi diakui sesuai PSAK </a:t>
            </a:r>
            <a:r>
              <a:rPr lang="en-US" dirty="0"/>
              <a:t>236</a:t>
            </a:r>
            <a:endParaRPr lang="id-ID" dirty="0"/>
          </a:p>
          <a:p>
            <a:pPr lvl="1">
              <a:spcAft>
                <a:spcPts val="600"/>
              </a:spcAft>
            </a:pPr>
            <a:r>
              <a:rPr lang="id-ID" dirty="0"/>
              <a:t>penghentian atau pelepasan properti investasi diakui sebagai pelepasan menurut PSAK ini</a:t>
            </a:r>
          </a:p>
          <a:p>
            <a:pPr lvl="1">
              <a:spcAft>
                <a:spcPts val="600"/>
              </a:spcAft>
            </a:pPr>
            <a:r>
              <a:rPr lang="id-ID" dirty="0"/>
              <a:t>kompensasi dari pihak ketiga atas penurunan nilai, hilang atau diserah diakui dalam laporan laba rugi ketika kompensasi tersebut telah menjadi piutang; dan</a:t>
            </a:r>
          </a:p>
          <a:p>
            <a:pPr lvl="1">
              <a:spcAft>
                <a:spcPts val="600"/>
              </a:spcAft>
            </a:pPr>
            <a:r>
              <a:rPr lang="id-ID" dirty="0"/>
              <a:t>biaya dari aset yang direnovasi, dibeli atau dibangun sebagai penggantian ditentukan sesuai dengan ketentuan perolehan awal dalam PSAK ini.</a:t>
            </a:r>
          </a:p>
        </p:txBody>
      </p:sp>
      <p:sp>
        <p:nvSpPr>
          <p:cNvPr id="5" name="Slide Number Placeholder 4" hidden="1"/>
          <p:cNvSpPr>
            <a:spLocks noGrp="1"/>
          </p:cNvSpPr>
          <p:nvPr>
            <p:ph type="sldNum" sz="quarter" idx="4294967295"/>
          </p:nvPr>
        </p:nvSpPr>
        <p:spPr>
          <a:xfrm>
            <a:off x="11506200" y="6438900"/>
            <a:ext cx="685800" cy="419100"/>
          </a:xfrm>
        </p:spPr>
        <p:txBody>
          <a:bodyPr/>
          <a:lstStyle/>
          <a:p>
            <a:pPr>
              <a:spcAft>
                <a:spcPts val="600"/>
              </a:spcAft>
              <a:defRPr/>
            </a:pPr>
            <a:fld id="{837C2901-D43A-4637-8F1B-D3356640B219}" type="slidenum">
              <a:rPr lang="en-US" smtClean="0"/>
              <a:pPr>
                <a:spcAft>
                  <a:spcPts val="600"/>
                </a:spcAft>
                <a:defRPr/>
              </a:pPr>
              <a:t>70</a:t>
            </a:fld>
            <a:endParaRPr lang="en-US"/>
          </a:p>
        </p:txBody>
      </p:sp>
    </p:spTree>
    <p:extLst>
      <p:ext uri="{BB962C8B-B14F-4D97-AF65-F5344CB8AC3E}">
        <p14:creationId xmlns:p14="http://schemas.microsoft.com/office/powerpoint/2010/main" val="1158070616"/>
      </p:ext>
    </p:extLst>
  </p:cSld>
  <p:clrMapOvr>
    <a:masterClrMapping/>
  </p:clrMapOvr>
  <p:transition spd="slow">
    <p:strips dir="rd"/>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latin typeface="Fjalla One" panose="02000506040000020004" pitchFamily="2" charset="0"/>
              </a:rPr>
              <a:t>Pengungkapan</a:t>
            </a:r>
            <a:endParaRPr lang="id-ID" b="1" dirty="0">
              <a:latin typeface="Fjalla One" panose="02000506040000020004" pitchFamily="2" charset="0"/>
            </a:endParaRPr>
          </a:p>
        </p:txBody>
      </p:sp>
      <p:sp>
        <p:nvSpPr>
          <p:cNvPr id="3" name="Content Placeholder 2"/>
          <p:cNvSpPr>
            <a:spLocks noGrp="1"/>
          </p:cNvSpPr>
          <p:nvPr>
            <p:ph sz="quarter" idx="10"/>
          </p:nvPr>
        </p:nvSpPr>
        <p:spPr/>
        <p:txBody>
          <a:bodyPr>
            <a:normAutofit/>
          </a:bodyPr>
          <a:lstStyle/>
          <a:p>
            <a:r>
              <a:rPr lang="id-ID" sz="2000" dirty="0"/>
              <a:t>apakah entitas tersebut menerapkan model nilai wajar atau model biaya;</a:t>
            </a:r>
          </a:p>
          <a:p>
            <a:r>
              <a:rPr lang="id-ID" sz="2000" dirty="0"/>
              <a:t>Jika menerapkan  nilai wajar, apakah, dan dalam keadaan bagaimana, hak atas properti yang dikuasai dengan cara sewa operasi diklasifikasikan dan-dicatat sebagai properti investasi;</a:t>
            </a:r>
          </a:p>
          <a:p>
            <a:r>
              <a:rPr lang="id-ID" sz="2000" dirty="0"/>
              <a:t>apabila pengklasifikasian ini sulit dilakukan kriteria yang digunakan untuk membedakan properti investasi dengan properti yang digunakan sendiri dan dengan properti yang dimiliki untuk dijual dalam kegiatan usaha sehari-hari; </a:t>
            </a:r>
          </a:p>
          <a:p>
            <a:r>
              <a:rPr lang="id-ID" sz="2000" dirty="0"/>
              <a:t>metode dan asumsi signifikan yang diterapkan dalam menentukan nilai wajar dari properti investasi, </a:t>
            </a:r>
          </a:p>
          <a:p>
            <a:r>
              <a:rPr lang="id-ID" sz="2000" dirty="0">
                <a:solidFill>
                  <a:srgbClr val="FF0000"/>
                </a:solidFill>
              </a:rPr>
              <a:t>Sejauh mana penentuan nilai wajar properti investasi didasarkan atas penilaian oleh penilai independen  yang diakui dan memiliki kualifikasi profesional yang relevan serta memiliki pengalaman</a:t>
            </a:r>
            <a:r>
              <a:rPr lang="id-ID" dirty="0">
                <a:solidFill>
                  <a:srgbClr val="FF0000"/>
                </a:solidFill>
              </a:rPr>
              <a:t> </a:t>
            </a:r>
            <a:r>
              <a:rPr lang="id-ID" sz="2000" dirty="0">
                <a:solidFill>
                  <a:srgbClr val="FF0000"/>
                </a:solidFill>
              </a:rPr>
              <a:t>mutakhir di lokasi dan kategori properti investasi yang dinilai.</a:t>
            </a:r>
          </a:p>
          <a:p>
            <a:endParaRPr lang="id-ID" sz="2000" dirty="0"/>
          </a:p>
        </p:txBody>
      </p:sp>
      <p:sp>
        <p:nvSpPr>
          <p:cNvPr id="4" name="Slide Number Placeholder 3"/>
          <p:cNvSpPr>
            <a:spLocks noGrp="1"/>
          </p:cNvSpPr>
          <p:nvPr>
            <p:ph type="sldNum" sz="quarter" idx="4294967295"/>
          </p:nvPr>
        </p:nvSpPr>
        <p:spPr>
          <a:xfrm>
            <a:off x="11506200" y="6438900"/>
            <a:ext cx="685800" cy="419100"/>
          </a:xfrm>
        </p:spPr>
        <p:txBody>
          <a:bodyPr/>
          <a:lstStyle/>
          <a:p>
            <a:fld id="{C8917DDB-6779-4320-89F1-0A441ABEDE43}" type="slidenum">
              <a:rPr lang="en-US" smtClean="0"/>
              <a:pPr/>
              <a:t>71</a:t>
            </a:fld>
            <a:endParaRPr lang="en-US"/>
          </a:p>
        </p:txBody>
      </p:sp>
    </p:spTree>
    <p:extLst>
      <p:ext uri="{BB962C8B-B14F-4D97-AF65-F5344CB8AC3E}">
        <p14:creationId xmlns:p14="http://schemas.microsoft.com/office/powerpoint/2010/main" val="30355788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latin typeface="Fjalla One" panose="02000506040000020004" pitchFamily="2" charset="0"/>
              </a:rPr>
              <a:t>Pengungkapan</a:t>
            </a:r>
            <a:endParaRPr lang="id-ID" b="1" dirty="0">
              <a:latin typeface="Fjalla One" panose="02000506040000020004" pitchFamily="2" charset="0"/>
            </a:endParaRPr>
          </a:p>
        </p:txBody>
      </p:sp>
      <p:sp>
        <p:nvSpPr>
          <p:cNvPr id="3" name="Content Placeholder 2"/>
          <p:cNvSpPr>
            <a:spLocks noGrp="1"/>
          </p:cNvSpPr>
          <p:nvPr>
            <p:ph sz="quarter" idx="10"/>
          </p:nvPr>
        </p:nvSpPr>
        <p:spPr/>
        <p:txBody>
          <a:bodyPr>
            <a:normAutofit/>
          </a:bodyPr>
          <a:lstStyle/>
          <a:p>
            <a:r>
              <a:rPr lang="id-ID" sz="2400" dirty="0"/>
              <a:t>Jumlah yang diakui dalam </a:t>
            </a:r>
            <a:r>
              <a:rPr lang="id-ID" sz="2400" dirty="0" err="1"/>
              <a:t>Iaporan</a:t>
            </a:r>
            <a:r>
              <a:rPr lang="id-ID" sz="2400" dirty="0"/>
              <a:t> laba rugi untuk:</a:t>
            </a:r>
          </a:p>
          <a:p>
            <a:pPr lvl="1">
              <a:buFont typeface="System Font Regular"/>
              <a:buChar char="-"/>
            </a:pPr>
            <a:r>
              <a:rPr lang="id-ID" dirty="0"/>
              <a:t>penghasilan rental dari properti investasi; </a:t>
            </a:r>
          </a:p>
          <a:p>
            <a:pPr lvl="1">
              <a:buFont typeface="System Font Regular"/>
              <a:buChar char="-"/>
            </a:pPr>
            <a:r>
              <a:rPr lang="id-ID" dirty="0"/>
              <a:t>beban operasi langsung  yang timbul dari properti investasi yang menghasilkan rental</a:t>
            </a:r>
          </a:p>
          <a:p>
            <a:pPr lvl="1">
              <a:buFont typeface="System Font Regular"/>
              <a:buChar char="-"/>
            </a:pPr>
            <a:r>
              <a:rPr lang="id-ID" dirty="0"/>
              <a:t>beban operasi </a:t>
            </a:r>
            <a:r>
              <a:rPr lang="id-ID" dirty="0" err="1"/>
              <a:t>Iangsung</a:t>
            </a:r>
            <a:r>
              <a:rPr lang="id-ID" dirty="0"/>
              <a:t> investasi yang tidak menghasilkan pendapatan rental selama periode tersebut; dan</a:t>
            </a:r>
          </a:p>
          <a:p>
            <a:pPr lvl="1">
              <a:buFont typeface="System Font Regular"/>
              <a:buChar char="-"/>
            </a:pPr>
            <a:r>
              <a:rPr lang="id-ID" dirty="0"/>
              <a:t>perubahan kumulatif dalam nilai wajar yang diakui dalam laporan laba rugi atas penjualan properti investasi </a:t>
            </a:r>
          </a:p>
          <a:p>
            <a:r>
              <a:rPr lang="id-ID" sz="2400" dirty="0"/>
              <a:t>eksistensi dan jumlah pembatasan atas realisasi dari properti investasi atau pembayaran penghasilan dan hasil pelepasan;</a:t>
            </a:r>
          </a:p>
          <a:p>
            <a:r>
              <a:rPr lang="id-ID" sz="2400" dirty="0"/>
              <a:t>kewajiban kontraktual untuk membeli, membangun atau mengembangkan properti investasi atau untuk perbaikan, pemeliharaan atau peningkatan.</a:t>
            </a:r>
          </a:p>
        </p:txBody>
      </p:sp>
      <p:sp>
        <p:nvSpPr>
          <p:cNvPr id="4" name="Slide Number Placeholder 3"/>
          <p:cNvSpPr>
            <a:spLocks noGrp="1"/>
          </p:cNvSpPr>
          <p:nvPr>
            <p:ph type="sldNum" sz="quarter" idx="4294967295"/>
          </p:nvPr>
        </p:nvSpPr>
        <p:spPr>
          <a:xfrm>
            <a:off x="11506200" y="6438900"/>
            <a:ext cx="685800" cy="419100"/>
          </a:xfrm>
        </p:spPr>
        <p:txBody>
          <a:bodyPr/>
          <a:lstStyle/>
          <a:p>
            <a:fld id="{C8917DDB-6779-4320-89F1-0A441ABEDE43}" type="slidenum">
              <a:rPr lang="en-US" smtClean="0"/>
              <a:pPr/>
              <a:t>72</a:t>
            </a:fld>
            <a:endParaRPr lang="en-US"/>
          </a:p>
        </p:txBody>
      </p:sp>
    </p:spTree>
    <p:extLst>
      <p:ext uri="{BB962C8B-B14F-4D97-AF65-F5344CB8AC3E}">
        <p14:creationId xmlns:p14="http://schemas.microsoft.com/office/powerpoint/2010/main" val="16631820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9043" y="365125"/>
            <a:ext cx="6143378" cy="709295"/>
          </a:xfrm>
        </p:spPr>
        <p:txBody>
          <a:bodyPr>
            <a:normAutofit/>
          </a:bodyPr>
          <a:lstStyle/>
          <a:p>
            <a:r>
              <a:rPr lang="en-US" b="1" dirty="0" err="1">
                <a:latin typeface="Fjalla One" panose="02000506040000020004" pitchFamily="2" charset="0"/>
              </a:rPr>
              <a:t>Pengungkapan</a:t>
            </a:r>
            <a:endParaRPr lang="id-ID" b="1" dirty="0">
              <a:latin typeface="Fjalla One" panose="02000506040000020004" pitchFamily="2" charset="0"/>
            </a:endParaRPr>
          </a:p>
        </p:txBody>
      </p:sp>
      <p:sp>
        <p:nvSpPr>
          <p:cNvPr id="3" name="Content Placeholder 2"/>
          <p:cNvSpPr>
            <a:spLocks noGrp="1"/>
          </p:cNvSpPr>
          <p:nvPr>
            <p:ph sz="quarter" idx="10"/>
          </p:nvPr>
        </p:nvSpPr>
        <p:spPr>
          <a:xfrm>
            <a:off x="970350" y="1285860"/>
            <a:ext cx="9793444" cy="4714908"/>
          </a:xfrm>
        </p:spPr>
        <p:txBody>
          <a:bodyPr/>
          <a:lstStyle/>
          <a:p>
            <a:r>
              <a:rPr lang="id-ID" sz="2400" dirty="0"/>
              <a:t>Mengungkapkan rekonsiliasi antara jumlah tercatat properti investasi pada awal dan akhir periode, yang menunjukkan hal-hal berikut:</a:t>
            </a:r>
          </a:p>
          <a:p>
            <a:pPr lvl="1">
              <a:spcBef>
                <a:spcPts val="0"/>
              </a:spcBef>
              <a:buFont typeface="System Font Regular"/>
              <a:buChar char="-"/>
            </a:pPr>
            <a:r>
              <a:rPr lang="id-ID" dirty="0"/>
              <a:t>penambahan, pengungkapan terpisah untuk penambahan yang dihasilkan dari  akuisisi dan  penambahan yang dihasilkan dari pengeluaran  setelah perolehan yang diakui dalam jumlah tercatat aset;</a:t>
            </a:r>
          </a:p>
          <a:p>
            <a:pPr lvl="1">
              <a:spcBef>
                <a:spcPts val="0"/>
              </a:spcBef>
              <a:buFont typeface="System Font Regular"/>
              <a:buChar char="-"/>
            </a:pPr>
            <a:r>
              <a:rPr lang="id-ID" dirty="0"/>
              <a:t>penambahan yang dihasilkan dari akuisisi melalui penggabungan usaha;</a:t>
            </a:r>
          </a:p>
          <a:p>
            <a:pPr lvl="1">
              <a:spcBef>
                <a:spcPts val="0"/>
              </a:spcBef>
              <a:buFont typeface="System Font Regular"/>
              <a:buChar char="-"/>
            </a:pPr>
            <a:r>
              <a:rPr lang="id-ID" dirty="0"/>
              <a:t>aset yang diklasifikasikan sebagai dimiliki untuk  dijual atau masuk dalam kelompok aset yang akan dilepaskan yang diklasifikasikan sebagai dimiliki untuk dijual dan pelepasan lain;</a:t>
            </a:r>
          </a:p>
          <a:p>
            <a:pPr lvl="1">
              <a:spcBef>
                <a:spcPts val="0"/>
              </a:spcBef>
              <a:buFont typeface="System Font Regular"/>
              <a:buChar char="-"/>
            </a:pPr>
            <a:r>
              <a:rPr lang="id-ID" dirty="0"/>
              <a:t>laba atau rugi neto dari penyesuaian terhadap nilai wajar;</a:t>
            </a:r>
          </a:p>
          <a:p>
            <a:pPr lvl="1">
              <a:spcBef>
                <a:spcPts val="0"/>
              </a:spcBef>
              <a:buFont typeface="System Font Regular"/>
              <a:buChar char="-"/>
            </a:pPr>
            <a:r>
              <a:rPr lang="id-ID" dirty="0"/>
              <a:t>perbedaan nilai tukar neto yang timbul pada</a:t>
            </a:r>
          </a:p>
          <a:p>
            <a:pPr lvl="1">
              <a:spcBef>
                <a:spcPts val="0"/>
              </a:spcBef>
              <a:buFont typeface="System Font Regular"/>
              <a:buChar char="-"/>
            </a:pPr>
            <a:r>
              <a:rPr lang="id-ID" dirty="0"/>
              <a:t>penjabaran laporan keuangan dari mata uang fungsional </a:t>
            </a:r>
          </a:p>
          <a:p>
            <a:pPr lvl="1">
              <a:spcBef>
                <a:spcPts val="0"/>
              </a:spcBef>
              <a:buFont typeface="System Font Regular"/>
              <a:buChar char="-"/>
            </a:pPr>
            <a:r>
              <a:rPr lang="id-ID" dirty="0"/>
              <a:t>transfer ke dan dari persediaan dan properti yang digunakan sendiri; dan</a:t>
            </a:r>
          </a:p>
          <a:p>
            <a:pPr lvl="1">
              <a:spcBef>
                <a:spcPts val="0"/>
              </a:spcBef>
              <a:buFont typeface="System Font Regular"/>
              <a:buChar char="-"/>
            </a:pPr>
            <a:r>
              <a:rPr lang="id-ID" dirty="0"/>
              <a:t>perubahan lain.</a:t>
            </a:r>
          </a:p>
        </p:txBody>
      </p:sp>
      <p:sp>
        <p:nvSpPr>
          <p:cNvPr id="4" name="Slide Number Placeholder 3"/>
          <p:cNvSpPr>
            <a:spLocks noGrp="1"/>
          </p:cNvSpPr>
          <p:nvPr>
            <p:ph type="sldNum" sz="quarter" idx="4294967295"/>
          </p:nvPr>
        </p:nvSpPr>
        <p:spPr>
          <a:xfrm>
            <a:off x="11506200" y="6438900"/>
            <a:ext cx="685800" cy="419100"/>
          </a:xfrm>
        </p:spPr>
        <p:txBody>
          <a:bodyPr/>
          <a:lstStyle/>
          <a:p>
            <a:fld id="{C8917DDB-6779-4320-89F1-0A441ABEDE43}" type="slidenum">
              <a:rPr lang="en-US" smtClean="0"/>
              <a:pPr/>
              <a:t>73</a:t>
            </a:fld>
            <a:endParaRPr lang="en-US"/>
          </a:p>
        </p:txBody>
      </p:sp>
      <p:sp>
        <p:nvSpPr>
          <p:cNvPr id="5" name="AutoShape 4"/>
          <p:cNvSpPr>
            <a:spLocks noChangeArrowheads="1"/>
          </p:cNvSpPr>
          <p:nvPr/>
        </p:nvSpPr>
        <p:spPr bwMode="auto">
          <a:xfrm>
            <a:off x="8024826" y="857232"/>
            <a:ext cx="2643174" cy="428628"/>
          </a:xfrm>
          <a:prstGeom prst="roundRect">
            <a:avLst>
              <a:gd name="adj" fmla="val 13449"/>
            </a:avLst>
          </a:prstGeom>
          <a:solidFill>
            <a:srgbClr val="FF0000"/>
          </a:solidFill>
          <a:ln w="9525">
            <a:solidFill>
              <a:srgbClr val="008000"/>
            </a:solidFill>
            <a:round/>
            <a:headEnd/>
            <a:tailEnd/>
          </a:ln>
          <a:effectLst>
            <a:outerShdw dist="71842" dir="2700000" algn="ctr" rotWithShape="0">
              <a:srgbClr val="808080"/>
            </a:outerShdw>
          </a:effectLst>
        </p:spPr>
        <p:txBody>
          <a:bodyPr wrap="none" anchor="ctr"/>
          <a:lstStyle/>
          <a:p>
            <a:pPr algn="ctr">
              <a:buFontTx/>
              <a:buNone/>
              <a:defRPr/>
            </a:pPr>
            <a:r>
              <a:rPr lang="id-ID" sz="2400" b="1" dirty="0">
                <a:solidFill>
                  <a:schemeClr val="bg1"/>
                </a:solidFill>
              </a:rPr>
              <a:t>Nilai Wajar</a:t>
            </a:r>
            <a:endParaRPr lang="en-US" sz="2400" b="1" dirty="0">
              <a:solidFill>
                <a:schemeClr val="bg1"/>
              </a:solidFill>
            </a:endParaRPr>
          </a:p>
        </p:txBody>
      </p:sp>
    </p:spTree>
    <p:extLst>
      <p:ext uri="{BB962C8B-B14F-4D97-AF65-F5344CB8AC3E}">
        <p14:creationId xmlns:p14="http://schemas.microsoft.com/office/powerpoint/2010/main" val="1263123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err="1">
                <a:latin typeface="Fjalla One" panose="02000506040000020004" pitchFamily="2" charset="0"/>
              </a:rPr>
              <a:t>Pengungkapan</a:t>
            </a:r>
            <a:endParaRPr lang="id-ID" b="1">
              <a:latin typeface="Fjalla One" panose="02000506040000020004" pitchFamily="2" charset="0"/>
            </a:endParaRPr>
          </a:p>
        </p:txBody>
      </p:sp>
      <p:sp>
        <p:nvSpPr>
          <p:cNvPr id="3" name="Content Placeholder 2"/>
          <p:cNvSpPr>
            <a:spLocks noGrp="1"/>
          </p:cNvSpPr>
          <p:nvPr>
            <p:ph sz="quarter" idx="10"/>
          </p:nvPr>
        </p:nvSpPr>
        <p:spPr>
          <a:xfrm>
            <a:off x="970350" y="1670462"/>
            <a:ext cx="10251300" cy="4736434"/>
          </a:xfrm>
        </p:spPr>
        <p:txBody>
          <a:bodyPr>
            <a:normAutofit fontScale="92500" lnSpcReduction="20000"/>
          </a:bodyPr>
          <a:lstStyle/>
          <a:p>
            <a:r>
              <a:rPr lang="id-ID" sz="2400" i="1" dirty="0"/>
              <a:t>Ketika suatu penilaian terhadap properti investasi disesuaikan secara signifikan untuk tujuan pelaporan   keuangan,</a:t>
            </a:r>
            <a:r>
              <a:rPr lang="id-ID" sz="2400" dirty="0"/>
              <a:t> </a:t>
            </a:r>
            <a:r>
              <a:rPr lang="id-ID" sz="2400" i="1" dirty="0"/>
              <a:t>maka entitas tersebut mengungkapkan rekonsiliasi antara penilaian tersebut dan penilaian yang telah disesuaikan yang dilaporkan dalam laporan keuangan,  dengan menunjukkan secara terpisah jumlah agregat dari  pengakuan kewajiban sewa yang telah ditambahkan  kembali, dan penyesuaian signifikan lain.</a:t>
            </a:r>
          </a:p>
          <a:p>
            <a:r>
              <a:rPr lang="id-ID" sz="2400" i="1" dirty="0"/>
              <a:t>Pengungkapan tambahan :</a:t>
            </a:r>
          </a:p>
          <a:p>
            <a:pPr lvl="1">
              <a:buFont typeface="System Font Regular"/>
              <a:buChar char="-"/>
            </a:pPr>
            <a:r>
              <a:rPr lang="id-ID" i="1" dirty="0"/>
              <a:t>uraian mengenai properti investasi tersebut;</a:t>
            </a:r>
          </a:p>
          <a:p>
            <a:pPr lvl="1">
              <a:buFont typeface="System Font Regular"/>
              <a:buChar char="-"/>
            </a:pPr>
            <a:r>
              <a:rPr lang="id-ID" i="1" dirty="0"/>
              <a:t>penjelasan mengapa nilai wajar tidak dapat ditentukan secara andal;</a:t>
            </a:r>
          </a:p>
          <a:p>
            <a:pPr lvl="1">
              <a:buFont typeface="System Font Regular"/>
              <a:buChar char="-"/>
            </a:pPr>
            <a:r>
              <a:rPr lang="id-ID" i="1" dirty="0"/>
              <a:t>apabila mungkin, kisaran estimasi di mana nilai wajar kemungkinan besar berada dan</a:t>
            </a:r>
          </a:p>
          <a:p>
            <a:pPr lvl="1">
              <a:buFont typeface="System Font Regular"/>
              <a:buChar char="-"/>
            </a:pPr>
            <a:r>
              <a:rPr lang="id-ID" i="1" dirty="0"/>
              <a:t>untuk pelepasan properti investasi yang tidak dicatat  dengan nilai wajar:</a:t>
            </a:r>
          </a:p>
          <a:p>
            <a:pPr marL="852488" lvl="2" indent="-381000">
              <a:buFont typeface="Courier New" panose="02070309020205020404" pitchFamily="49" charset="0"/>
              <a:buChar char="o"/>
            </a:pPr>
            <a:r>
              <a:rPr lang="id-ID" i="1" dirty="0"/>
              <a:t>fakta bahwa entitas tersebut telah melepaskan properti investasi yang tidak dicatat dengan nilai wajar;</a:t>
            </a:r>
          </a:p>
          <a:p>
            <a:pPr marL="852488" lvl="2" indent="-381000">
              <a:buFont typeface="Courier New" panose="02070309020205020404" pitchFamily="49" charset="0"/>
              <a:buChar char="o"/>
            </a:pPr>
            <a:r>
              <a:rPr lang="id-ID" i="1" dirty="0"/>
              <a:t> jumlah tercatat properti investasi pada saat dijual; dan</a:t>
            </a:r>
          </a:p>
          <a:p>
            <a:pPr marL="852488" lvl="2" indent="-381000">
              <a:buFont typeface="Courier New" panose="02070309020205020404" pitchFamily="49" charset="0"/>
              <a:buChar char="o"/>
            </a:pPr>
            <a:r>
              <a:rPr lang="id-ID" i="1" dirty="0"/>
              <a:t>Jumlah </a:t>
            </a:r>
            <a:r>
              <a:rPr lang="id-ID" i="1" dirty="0" err="1"/>
              <a:t>Iaba</a:t>
            </a:r>
            <a:r>
              <a:rPr lang="id-ID" i="1" dirty="0"/>
              <a:t> atau rugi yang </a:t>
            </a:r>
            <a:r>
              <a:rPr lang="id-ID" i="1" dirty="0" err="1"/>
              <a:t>dlakui</a:t>
            </a:r>
            <a:r>
              <a:rPr lang="id-ID" i="1" dirty="0"/>
              <a:t>:</a:t>
            </a:r>
            <a:endParaRPr lang="id-ID" dirty="0"/>
          </a:p>
          <a:p>
            <a:endParaRPr lang="id-ID" sz="2400" i="1" dirty="0"/>
          </a:p>
          <a:p>
            <a:pPr lvl="1"/>
            <a:endParaRPr lang="id-ID" sz="1800" dirty="0"/>
          </a:p>
        </p:txBody>
      </p:sp>
      <p:sp>
        <p:nvSpPr>
          <p:cNvPr id="4" name="Slide Number Placeholder 3"/>
          <p:cNvSpPr>
            <a:spLocks noGrp="1"/>
          </p:cNvSpPr>
          <p:nvPr>
            <p:ph type="sldNum" sz="quarter" idx="4294967295"/>
          </p:nvPr>
        </p:nvSpPr>
        <p:spPr>
          <a:xfrm>
            <a:off x="11506200" y="6438900"/>
            <a:ext cx="685800" cy="419100"/>
          </a:xfrm>
        </p:spPr>
        <p:txBody>
          <a:bodyPr/>
          <a:lstStyle/>
          <a:p>
            <a:fld id="{C8917DDB-6779-4320-89F1-0A441ABEDE43}" type="slidenum">
              <a:rPr lang="en-US" smtClean="0"/>
              <a:pPr/>
              <a:t>74</a:t>
            </a:fld>
            <a:endParaRPr lang="en-US"/>
          </a:p>
        </p:txBody>
      </p:sp>
      <p:sp>
        <p:nvSpPr>
          <p:cNvPr id="5" name="AutoShape 4"/>
          <p:cNvSpPr>
            <a:spLocks noChangeArrowheads="1"/>
          </p:cNvSpPr>
          <p:nvPr/>
        </p:nvSpPr>
        <p:spPr bwMode="auto">
          <a:xfrm>
            <a:off x="8480059" y="620790"/>
            <a:ext cx="2643174" cy="428628"/>
          </a:xfrm>
          <a:prstGeom prst="roundRect">
            <a:avLst>
              <a:gd name="adj" fmla="val 13449"/>
            </a:avLst>
          </a:prstGeom>
          <a:solidFill>
            <a:srgbClr val="FF0000"/>
          </a:solidFill>
          <a:ln w="9525">
            <a:solidFill>
              <a:srgbClr val="008000"/>
            </a:solidFill>
            <a:round/>
            <a:headEnd/>
            <a:tailEnd/>
          </a:ln>
          <a:effectLst>
            <a:outerShdw dist="71842" dir="2700000" algn="ctr" rotWithShape="0">
              <a:srgbClr val="808080"/>
            </a:outerShdw>
          </a:effectLst>
        </p:spPr>
        <p:txBody>
          <a:bodyPr wrap="none" anchor="ctr"/>
          <a:lstStyle/>
          <a:p>
            <a:pPr algn="ctr">
              <a:buFontTx/>
              <a:buNone/>
              <a:defRPr/>
            </a:pPr>
            <a:r>
              <a:rPr lang="id-ID" sz="2400" b="1">
                <a:solidFill>
                  <a:schemeClr val="bg1"/>
                </a:solidFill>
              </a:rPr>
              <a:t>Nilai Wajar</a:t>
            </a:r>
            <a:endParaRPr lang="en-US" sz="2400" b="1">
              <a:solidFill>
                <a:schemeClr val="bg1"/>
              </a:solidFill>
            </a:endParaRPr>
          </a:p>
        </p:txBody>
      </p:sp>
    </p:spTree>
    <p:extLst>
      <p:ext uri="{BB962C8B-B14F-4D97-AF65-F5344CB8AC3E}">
        <p14:creationId xmlns:p14="http://schemas.microsoft.com/office/powerpoint/2010/main" val="12105795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latin typeface="Fjalla One" panose="02000506040000020004" pitchFamily="2" charset="0"/>
              </a:rPr>
              <a:t>Pengungkapan</a:t>
            </a:r>
            <a:endParaRPr lang="id-ID" b="1" dirty="0">
              <a:latin typeface="Fjalla One" panose="02000506040000020004" pitchFamily="2" charset="0"/>
            </a:endParaRPr>
          </a:p>
        </p:txBody>
      </p:sp>
      <p:sp>
        <p:nvSpPr>
          <p:cNvPr id="3" name="Content Placeholder 2"/>
          <p:cNvSpPr>
            <a:spLocks noGrp="1"/>
          </p:cNvSpPr>
          <p:nvPr>
            <p:ph sz="quarter" idx="10"/>
          </p:nvPr>
        </p:nvSpPr>
        <p:spPr/>
        <p:txBody>
          <a:bodyPr>
            <a:normAutofit fontScale="92500" lnSpcReduction="10000"/>
          </a:bodyPr>
          <a:lstStyle/>
          <a:p>
            <a:r>
              <a:rPr lang="id-ID" sz="2400" i="1" dirty="0"/>
              <a:t>Metode penyusutan yang digunakan;</a:t>
            </a:r>
          </a:p>
          <a:p>
            <a:r>
              <a:rPr lang="id-ID" sz="2400" i="1" dirty="0"/>
              <a:t>masa manfaat atau tarif penyusutan yang digunakan;</a:t>
            </a:r>
          </a:p>
          <a:p>
            <a:r>
              <a:rPr lang="id-ID" sz="2400" i="1" dirty="0"/>
              <a:t>Jumlah tercatat bruto dan akumulasi penyusutan (agregat  dengan akumulasi  rugi penurunan nilai) pada awal dan akhir periode;</a:t>
            </a:r>
          </a:p>
          <a:p>
            <a:r>
              <a:rPr lang="id-ID" sz="2400" i="1" dirty="0"/>
              <a:t>Rekonsiliasi jumlah tercatat properti investasi pada awal dan. akhir periode, yang menunjukkan:</a:t>
            </a:r>
          </a:p>
          <a:p>
            <a:pPr lvl="1">
              <a:spcBef>
                <a:spcPts val="300"/>
              </a:spcBef>
              <a:buFont typeface="System Font Regular"/>
              <a:buChar char="-"/>
            </a:pPr>
            <a:r>
              <a:rPr lang="id-ID" i="1" dirty="0"/>
              <a:t>Penambahan</a:t>
            </a:r>
          </a:p>
          <a:p>
            <a:pPr lvl="1">
              <a:spcBef>
                <a:spcPts val="300"/>
              </a:spcBef>
              <a:buFont typeface="System Font Regular"/>
              <a:buChar char="-"/>
            </a:pPr>
            <a:r>
              <a:rPr lang="id-ID" i="1" dirty="0"/>
              <a:t>Penambahan dari akuisisi dan penggabungan usaha</a:t>
            </a:r>
          </a:p>
          <a:p>
            <a:pPr lvl="1">
              <a:spcBef>
                <a:spcPts val="300"/>
              </a:spcBef>
              <a:buFont typeface="System Font Regular"/>
              <a:buChar char="-"/>
            </a:pPr>
            <a:r>
              <a:rPr lang="id-ID" i="1" dirty="0"/>
              <a:t>Aset  diklasifikasikan untuk dijual</a:t>
            </a:r>
          </a:p>
          <a:p>
            <a:pPr lvl="1">
              <a:spcBef>
                <a:spcPts val="300"/>
              </a:spcBef>
              <a:buFont typeface="System Font Regular"/>
              <a:buChar char="-"/>
            </a:pPr>
            <a:r>
              <a:rPr lang="id-ID" i="1" dirty="0"/>
              <a:t>Penyusutan</a:t>
            </a:r>
          </a:p>
          <a:p>
            <a:pPr lvl="1">
              <a:spcBef>
                <a:spcPts val="300"/>
              </a:spcBef>
              <a:buFont typeface="System Font Regular"/>
              <a:buChar char="-"/>
            </a:pPr>
            <a:r>
              <a:rPr lang="id-ID" i="1" dirty="0"/>
              <a:t>Penurunan nilai</a:t>
            </a:r>
          </a:p>
          <a:p>
            <a:pPr lvl="1">
              <a:spcBef>
                <a:spcPts val="300"/>
              </a:spcBef>
              <a:buFont typeface="System Font Regular"/>
              <a:buChar char="-"/>
            </a:pPr>
            <a:r>
              <a:rPr lang="id-ID" i="1" dirty="0"/>
              <a:t>Transfer ke klasifikasi lain</a:t>
            </a:r>
          </a:p>
          <a:p>
            <a:r>
              <a:rPr lang="id-ID" sz="2400" i="1" dirty="0"/>
              <a:t>Nilai wajar properti investasi dalam kasus dikecualikan</a:t>
            </a:r>
          </a:p>
          <a:p>
            <a:pPr lvl="1"/>
            <a:endParaRPr lang="id-ID" dirty="0"/>
          </a:p>
        </p:txBody>
      </p:sp>
      <p:sp>
        <p:nvSpPr>
          <p:cNvPr id="4" name="Slide Number Placeholder 3"/>
          <p:cNvSpPr>
            <a:spLocks noGrp="1"/>
          </p:cNvSpPr>
          <p:nvPr>
            <p:ph type="sldNum" sz="quarter" idx="4294967295"/>
          </p:nvPr>
        </p:nvSpPr>
        <p:spPr>
          <a:xfrm>
            <a:off x="11506200" y="6438900"/>
            <a:ext cx="685800" cy="419100"/>
          </a:xfrm>
        </p:spPr>
        <p:txBody>
          <a:bodyPr/>
          <a:lstStyle/>
          <a:p>
            <a:fld id="{C8917DDB-6779-4320-89F1-0A441ABEDE43}" type="slidenum">
              <a:rPr lang="en-US" smtClean="0"/>
              <a:pPr/>
              <a:t>75</a:t>
            </a:fld>
            <a:endParaRPr lang="en-US"/>
          </a:p>
        </p:txBody>
      </p:sp>
      <p:sp>
        <p:nvSpPr>
          <p:cNvPr id="5" name="AutoShape 4"/>
          <p:cNvSpPr>
            <a:spLocks noChangeArrowheads="1"/>
          </p:cNvSpPr>
          <p:nvPr/>
        </p:nvSpPr>
        <p:spPr bwMode="auto">
          <a:xfrm>
            <a:off x="8153400" y="870053"/>
            <a:ext cx="2643174" cy="428628"/>
          </a:xfrm>
          <a:prstGeom prst="roundRect">
            <a:avLst>
              <a:gd name="adj" fmla="val 13449"/>
            </a:avLst>
          </a:prstGeom>
          <a:solidFill>
            <a:srgbClr val="FF0000"/>
          </a:solidFill>
          <a:ln w="9525">
            <a:solidFill>
              <a:srgbClr val="008000"/>
            </a:solidFill>
            <a:round/>
            <a:headEnd/>
            <a:tailEnd/>
          </a:ln>
          <a:effectLst>
            <a:outerShdw dist="71842" dir="2700000" algn="ctr" rotWithShape="0">
              <a:srgbClr val="808080"/>
            </a:outerShdw>
          </a:effectLst>
        </p:spPr>
        <p:txBody>
          <a:bodyPr wrap="none" anchor="ctr"/>
          <a:lstStyle/>
          <a:p>
            <a:pPr algn="ctr">
              <a:buFontTx/>
              <a:buNone/>
              <a:defRPr/>
            </a:pPr>
            <a:r>
              <a:rPr lang="id-ID" sz="2400" b="1" dirty="0">
                <a:solidFill>
                  <a:schemeClr val="bg1"/>
                </a:solidFill>
              </a:rPr>
              <a:t>Nilai Biaya</a:t>
            </a:r>
            <a:endParaRPr lang="en-US" sz="2400" b="1" dirty="0">
              <a:solidFill>
                <a:schemeClr val="bg1"/>
              </a:solidFill>
            </a:endParaRPr>
          </a:p>
        </p:txBody>
      </p:sp>
    </p:spTree>
    <p:extLst>
      <p:ext uri="{BB962C8B-B14F-4D97-AF65-F5344CB8AC3E}">
        <p14:creationId xmlns:p14="http://schemas.microsoft.com/office/powerpoint/2010/main" val="9069953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1884" name="Google Shape;1884;p35"/>
          <p:cNvSpPr txBox="1">
            <a:spLocks noGrp="1"/>
          </p:cNvSpPr>
          <p:nvPr>
            <p:ph type="ctrTitle"/>
          </p:nvPr>
        </p:nvSpPr>
        <p:spPr>
          <a:xfrm>
            <a:off x="5656881" y="1637078"/>
            <a:ext cx="6170908" cy="2847674"/>
          </a:xfrm>
          <a:prstGeom prst="rect">
            <a:avLst/>
          </a:prstGeom>
        </p:spPr>
        <p:txBody>
          <a:bodyPr spcFirstLastPara="1" wrap="square" lIns="121900" tIns="121900" rIns="121900" bIns="121900" anchor="b" anchorCtr="0">
            <a:noAutofit/>
          </a:bodyPr>
          <a:lstStyle/>
          <a:p>
            <a:r>
              <a:rPr lang="en" sz="6000" b="1" dirty="0">
                <a:latin typeface="Fjalla One" panose="02000506040000020004" pitchFamily="2" charset="0"/>
              </a:rPr>
              <a:t>ASET TETAP DAN PROPERTI INVESTASI DALAM SAKEP</a:t>
            </a:r>
            <a:endParaRPr sz="6000" b="1" dirty="0">
              <a:latin typeface="Fjalla One" panose="02000506040000020004" pitchFamily="2" charset="0"/>
            </a:endParaRPr>
          </a:p>
        </p:txBody>
      </p:sp>
      <p:pic>
        <p:nvPicPr>
          <p:cNvPr id="8" name="Picture 7" descr="Icon&#10;&#10;Description automatically generated">
            <a:extLst>
              <a:ext uri="{FF2B5EF4-FFF2-40B4-BE49-F238E27FC236}">
                <a16:creationId xmlns:a16="http://schemas.microsoft.com/office/drawing/2014/main" id="{D2AD623D-998C-2342-AF98-D13075A530A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2000" y="305684"/>
            <a:ext cx="5247757" cy="5397692"/>
          </a:xfrm>
          <a:prstGeom prst="rect">
            <a:avLst/>
          </a:prstGeom>
        </p:spPr>
      </p:pic>
      <p:sp>
        <p:nvSpPr>
          <p:cNvPr id="5" name="Slide Number Placeholder 3">
            <a:extLst>
              <a:ext uri="{FF2B5EF4-FFF2-40B4-BE49-F238E27FC236}">
                <a16:creationId xmlns:a16="http://schemas.microsoft.com/office/drawing/2014/main" id="{5370B2E9-5ED2-D643-B6E2-1BEFBC91B4B0}"/>
              </a:ext>
            </a:extLst>
          </p:cNvPr>
          <p:cNvSpPr txBox="1">
            <a:spLocks/>
          </p:cNvSpPr>
          <p:nvPr/>
        </p:nvSpPr>
        <p:spPr>
          <a:xfrm>
            <a:off x="9652000" y="6248400"/>
            <a:ext cx="23876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pPr>
              <a:defRPr/>
            </a:pPr>
            <a:fld id="{B690C7FC-4AF7-4C09-969D-486AD881BC46}" type="slidenum">
              <a:rPr lang="en-US" smtClean="0"/>
              <a:pPr>
                <a:defRPr/>
              </a:pPr>
              <a:t>76</a:t>
            </a:fld>
            <a:endParaRPr lang="en-US" dirty="0"/>
          </a:p>
        </p:txBody>
      </p:sp>
    </p:spTree>
    <p:extLst>
      <p:ext uri="{BB962C8B-B14F-4D97-AF65-F5344CB8AC3E}">
        <p14:creationId xmlns:p14="http://schemas.microsoft.com/office/powerpoint/2010/main" val="33444336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3505200" y="560752"/>
            <a:ext cx="5925312" cy="731600"/>
          </a:xfrm>
        </p:spPr>
        <p:txBody>
          <a:bodyPr/>
          <a:lstStyle/>
          <a:p>
            <a:pPr eaLnBrk="1" hangingPunct="1"/>
            <a:r>
              <a:rPr lang="en-US" sz="4000" dirty="0" err="1">
                <a:latin typeface="Fjalla One" panose="02000506040000020004" pitchFamily="2" charset="0"/>
              </a:rPr>
              <a:t>Pengertian</a:t>
            </a:r>
            <a:r>
              <a:rPr lang="en-US" sz="4000" dirty="0">
                <a:latin typeface="Fjalla One" panose="02000506040000020004" pitchFamily="2" charset="0"/>
              </a:rPr>
              <a:t> </a:t>
            </a:r>
            <a:r>
              <a:rPr lang="en-US" sz="4000" dirty="0" err="1">
                <a:latin typeface="Fjalla One" panose="02000506040000020004" pitchFamily="2" charset="0"/>
              </a:rPr>
              <a:t>Penurunan</a:t>
            </a:r>
            <a:r>
              <a:rPr lang="en-US" sz="4000" dirty="0">
                <a:latin typeface="Fjalla One" panose="02000506040000020004" pitchFamily="2" charset="0"/>
              </a:rPr>
              <a:t> </a:t>
            </a:r>
            <a:r>
              <a:rPr lang="en-US" sz="4000" dirty="0" err="1">
                <a:latin typeface="Fjalla One" panose="02000506040000020004" pitchFamily="2" charset="0"/>
              </a:rPr>
              <a:t>Nilai</a:t>
            </a:r>
            <a:r>
              <a:rPr lang="en-US" sz="4000" dirty="0">
                <a:latin typeface="Fjalla One" panose="02000506040000020004" pitchFamily="2" charset="0"/>
              </a:rPr>
              <a:t> (</a:t>
            </a:r>
            <a:r>
              <a:rPr lang="en-US" sz="4000" i="1" dirty="0">
                <a:latin typeface="Fjalla One" panose="02000506040000020004" pitchFamily="2" charset="0"/>
              </a:rPr>
              <a:t>Impairment</a:t>
            </a:r>
            <a:r>
              <a:rPr lang="en-US" sz="4000" dirty="0">
                <a:latin typeface="Fjalla One" panose="02000506040000020004" pitchFamily="2" charset="0"/>
              </a:rPr>
              <a:t>)</a:t>
            </a:r>
          </a:p>
        </p:txBody>
      </p:sp>
      <p:graphicFrame>
        <p:nvGraphicFramePr>
          <p:cNvPr id="3" name="Diagram 2">
            <a:extLst>
              <a:ext uri="{FF2B5EF4-FFF2-40B4-BE49-F238E27FC236}">
                <a16:creationId xmlns:a16="http://schemas.microsoft.com/office/drawing/2014/main" id="{525DB3DC-E9A1-4841-95E4-9D9F4DAEBD69}"/>
              </a:ext>
            </a:extLst>
          </p:cNvPr>
          <p:cNvGraphicFramePr/>
          <p:nvPr>
            <p:extLst>
              <p:ext uri="{D42A27DB-BD31-4B8C-83A1-F6EECF244321}">
                <p14:modId xmlns:p14="http://schemas.microsoft.com/office/powerpoint/2010/main" val="3842561787"/>
              </p:ext>
            </p:extLst>
          </p:nvPr>
        </p:nvGraphicFramePr>
        <p:xfrm>
          <a:off x="685800" y="2209800"/>
          <a:ext cx="62484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Shape, arrow&#10;&#10;Description automatically generated">
            <a:extLst>
              <a:ext uri="{FF2B5EF4-FFF2-40B4-BE49-F238E27FC236}">
                <a16:creationId xmlns:a16="http://schemas.microsoft.com/office/drawing/2014/main" id="{68EA738E-99EC-EC40-A360-1AD6EB351F35}"/>
              </a:ext>
            </a:extLst>
          </p:cNvPr>
          <p:cNvPicPr>
            <a:picLocks noChangeAspect="1"/>
          </p:cNvPicPr>
          <p:nvPr/>
        </p:nvPicPr>
        <p:blipFill>
          <a:blip r:embed="rId8">
            <a:clrChange>
              <a:clrFrom>
                <a:srgbClr val="ECEBF0"/>
              </a:clrFrom>
              <a:clrTo>
                <a:srgbClr val="ECEBF0">
                  <a:alpha val="0"/>
                </a:srgbClr>
              </a:clrTo>
            </a:clrChange>
            <a:extLst>
              <a:ext uri="{28A0092B-C50C-407E-A947-70E740481C1C}">
                <a14:useLocalDpi xmlns:a14="http://schemas.microsoft.com/office/drawing/2010/main" val="0"/>
              </a:ext>
            </a:extLst>
          </a:blip>
          <a:stretch>
            <a:fillRect/>
          </a:stretch>
        </p:blipFill>
        <p:spPr>
          <a:xfrm>
            <a:off x="7543800" y="2432050"/>
            <a:ext cx="3378200" cy="3213100"/>
          </a:xfrm>
          <a:prstGeom prst="rect">
            <a:avLst/>
          </a:prstGeom>
        </p:spPr>
      </p:pic>
      <p:sp>
        <p:nvSpPr>
          <p:cNvPr id="6" name="Slide Number Placeholder 3">
            <a:extLst>
              <a:ext uri="{FF2B5EF4-FFF2-40B4-BE49-F238E27FC236}">
                <a16:creationId xmlns:a16="http://schemas.microsoft.com/office/drawing/2014/main" id="{C64B4948-1313-8346-875C-E71EF2BEF212}"/>
              </a:ext>
            </a:extLst>
          </p:cNvPr>
          <p:cNvSpPr txBox="1">
            <a:spLocks/>
          </p:cNvSpPr>
          <p:nvPr/>
        </p:nvSpPr>
        <p:spPr>
          <a:xfrm>
            <a:off x="9652000" y="6248400"/>
            <a:ext cx="23876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pPr>
              <a:defRPr/>
            </a:pPr>
            <a:fld id="{B690C7FC-4AF7-4C09-969D-486AD881BC46}" type="slidenum">
              <a:rPr lang="en-US" smtClean="0"/>
              <a:pPr>
                <a:defRPr/>
              </a:pPr>
              <a:t>77</a:t>
            </a:fld>
            <a:endParaRPr lang="en-US" dirty="0"/>
          </a:p>
        </p:txBody>
      </p:sp>
    </p:spTree>
    <p:extLst>
      <p:ext uri="{BB962C8B-B14F-4D97-AF65-F5344CB8AC3E}">
        <p14:creationId xmlns:p14="http://schemas.microsoft.com/office/powerpoint/2010/main" val="6040907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F40A0E8-21F4-4264-814B-104EC188E6F2}"/>
              </a:ext>
            </a:extLst>
          </p:cNvPr>
          <p:cNvSpPr>
            <a:spLocks noGrp="1"/>
          </p:cNvSpPr>
          <p:nvPr>
            <p:ph type="title"/>
          </p:nvPr>
        </p:nvSpPr>
        <p:spPr>
          <a:xfrm>
            <a:off x="2590800" y="309965"/>
            <a:ext cx="7371600" cy="712923"/>
          </a:xfrm>
        </p:spPr>
        <p:txBody>
          <a:bodyPr wrap="square" anchor="t">
            <a:noAutofit/>
          </a:bodyPr>
          <a:lstStyle/>
          <a:p>
            <a:r>
              <a:rPr lang="en-US" sz="4400" dirty="0" err="1">
                <a:latin typeface="Fjalla One" panose="02000506040000020004" pitchFamily="2" charset="0"/>
              </a:rPr>
              <a:t>Aset</a:t>
            </a:r>
            <a:r>
              <a:rPr lang="en-US" sz="4400" dirty="0">
                <a:latin typeface="Fjalla One" panose="02000506040000020004" pitchFamily="2" charset="0"/>
              </a:rPr>
              <a:t> </a:t>
            </a:r>
            <a:r>
              <a:rPr lang="en-US" sz="4400" dirty="0" err="1">
                <a:latin typeface="Fjalla One" panose="02000506040000020004" pitchFamily="2" charset="0"/>
              </a:rPr>
              <a:t>Tetap</a:t>
            </a:r>
            <a:endParaRPr lang="en-ID" sz="4400" dirty="0">
              <a:latin typeface="Fjalla One" panose="02000506040000020004" pitchFamily="2" charset="0"/>
            </a:endParaRPr>
          </a:p>
        </p:txBody>
      </p:sp>
      <p:sp>
        <p:nvSpPr>
          <p:cNvPr id="5" name="Content Placeholder 4">
            <a:extLst>
              <a:ext uri="{FF2B5EF4-FFF2-40B4-BE49-F238E27FC236}">
                <a16:creationId xmlns:a16="http://schemas.microsoft.com/office/drawing/2014/main" id="{1F5BEFBF-6ABD-41CF-9559-0B952F513C12}"/>
              </a:ext>
            </a:extLst>
          </p:cNvPr>
          <p:cNvSpPr>
            <a:spLocks noGrp="1"/>
          </p:cNvSpPr>
          <p:nvPr>
            <p:ph sz="quarter" idx="10"/>
          </p:nvPr>
        </p:nvSpPr>
        <p:spPr>
          <a:xfrm>
            <a:off x="1650144" y="1371600"/>
            <a:ext cx="9012689" cy="4858583"/>
          </a:xfrm>
        </p:spPr>
        <p:txBody>
          <a:bodyPr>
            <a:normAutofit/>
          </a:bodyPr>
          <a:lstStyle/>
          <a:p>
            <a:pPr marL="285750" marR="0" lvl="0" indent="-285750" defTabSz="914400" rtl="0" eaLnBrk="1" fontAlgn="base" latinLnBrk="0" hangingPunct="1">
              <a:spcBef>
                <a:spcPts val="300"/>
              </a:spcBef>
              <a:spcAft>
                <a:spcPct val="0"/>
              </a:spcAft>
              <a:buClr>
                <a:schemeClr val="accent1">
                  <a:lumMod val="50000"/>
                </a:schemeClr>
              </a:buClr>
              <a:buSzPct val="100000"/>
              <a:buFont typeface="Arial" panose="020B0604020202020204" pitchFamily="34" charset="0"/>
              <a:buChar char="•"/>
              <a:tabLst>
                <a:tab pos="914400" algn="l"/>
                <a:tab pos="914400" algn="l"/>
                <a:tab pos="914400" algn="l"/>
                <a:tab pos="914400" algn="l"/>
                <a:tab pos="914400" algn="l"/>
                <a:tab pos="914400" algn="l"/>
              </a:tabLst>
            </a:pPr>
            <a:r>
              <a:rPr kumimoji="0" lang="en-US" u="none" strike="noStrike" cap="none" normalizeH="0" baseline="0" dirty="0">
                <a:ln>
                  <a:noFill/>
                </a:ln>
                <a:effectLst/>
              </a:rPr>
              <a:t> </a:t>
            </a:r>
            <a:r>
              <a:rPr kumimoji="0" lang="en-US" u="none" strike="noStrike" cap="none" normalizeH="0" baseline="0" dirty="0" err="1">
                <a:ln>
                  <a:noFill/>
                </a:ln>
                <a:effectLst/>
              </a:rPr>
              <a:t>Aset</a:t>
            </a:r>
            <a:r>
              <a:rPr kumimoji="0" lang="en-US" u="none" strike="noStrike" cap="none" normalizeH="0" baseline="0" dirty="0">
                <a:ln>
                  <a:noFill/>
                </a:ln>
                <a:effectLst/>
              </a:rPr>
              <a:t> </a:t>
            </a:r>
            <a:r>
              <a:rPr kumimoji="0" lang="en-US" u="none" strike="noStrike" cap="none" normalizeH="0" baseline="0" dirty="0" err="1">
                <a:ln>
                  <a:noFill/>
                </a:ln>
                <a:effectLst/>
              </a:rPr>
              <a:t>tetap</a:t>
            </a:r>
            <a:r>
              <a:rPr kumimoji="0" lang="en-US" u="none" strike="noStrike" cap="none" normalizeH="0" baseline="0" dirty="0">
                <a:ln>
                  <a:noFill/>
                </a:ln>
                <a:effectLst/>
              </a:rPr>
              <a:t> </a:t>
            </a:r>
            <a:r>
              <a:rPr kumimoji="0" lang="en-US" u="none" strike="noStrike" cap="none" normalizeH="0" baseline="0" dirty="0" err="1">
                <a:ln>
                  <a:noFill/>
                </a:ln>
                <a:effectLst/>
              </a:rPr>
              <a:t>adalah</a:t>
            </a:r>
            <a:r>
              <a:rPr kumimoji="0" lang="en-US" u="none" strike="noStrike" cap="none" normalizeH="0" baseline="0" dirty="0">
                <a:ln>
                  <a:noFill/>
                </a:ln>
                <a:effectLst/>
              </a:rPr>
              <a:t> </a:t>
            </a:r>
            <a:r>
              <a:rPr kumimoji="0" lang="en-US" u="none" strike="noStrike" cap="none" normalizeH="0" baseline="0" dirty="0" err="1">
                <a:ln>
                  <a:noFill/>
                </a:ln>
                <a:effectLst/>
              </a:rPr>
              <a:t>aset</a:t>
            </a:r>
            <a:r>
              <a:rPr kumimoji="0" lang="en-US" u="none" strike="noStrike" cap="none" normalizeH="0" baseline="0" dirty="0">
                <a:ln>
                  <a:noFill/>
                </a:ln>
                <a:effectLst/>
              </a:rPr>
              <a:t> </a:t>
            </a:r>
            <a:r>
              <a:rPr kumimoji="0" lang="en-US" u="none" strike="noStrike" cap="none" normalizeH="0" baseline="0" dirty="0" err="1">
                <a:ln>
                  <a:noFill/>
                </a:ln>
                <a:effectLst/>
              </a:rPr>
              <a:t>berwujud</a:t>
            </a:r>
            <a:r>
              <a:rPr kumimoji="0" lang="en-US" u="none" strike="noStrike" cap="none" normalizeH="0" baseline="0" dirty="0">
                <a:ln>
                  <a:noFill/>
                </a:ln>
                <a:effectLst/>
              </a:rPr>
              <a:t> yang:</a:t>
            </a: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kumimoji="0" lang="en-US" u="none" strike="noStrike" cap="none" normalizeH="0" baseline="0" dirty="0" err="1">
                <a:ln>
                  <a:noFill/>
                </a:ln>
                <a:effectLst/>
              </a:rPr>
              <a:t>dimiliki</a:t>
            </a:r>
            <a:r>
              <a:rPr kumimoji="0" lang="en-US" u="none" strike="noStrike" cap="none" normalizeH="0" baseline="0" dirty="0">
                <a:ln>
                  <a:noFill/>
                </a:ln>
                <a:effectLst/>
              </a:rPr>
              <a:t> </a:t>
            </a:r>
            <a:r>
              <a:rPr kumimoji="0" lang="en-US" u="none" strike="noStrike" cap="none" normalizeH="0" baseline="0" dirty="0" err="1">
                <a:ln>
                  <a:noFill/>
                </a:ln>
                <a:effectLst/>
              </a:rPr>
              <a:t>untuk</a:t>
            </a:r>
            <a:r>
              <a:rPr kumimoji="0" lang="en-US" u="none" strike="noStrike" cap="none" normalizeH="0" baseline="0" dirty="0">
                <a:ln>
                  <a:noFill/>
                </a:ln>
                <a:effectLst/>
              </a:rPr>
              <a:t> </a:t>
            </a:r>
            <a:r>
              <a:rPr kumimoji="0" lang="en-US" u="none" strike="noStrike" cap="none" normalizeH="0" baseline="0" dirty="0" err="1">
                <a:ln>
                  <a:noFill/>
                </a:ln>
                <a:effectLst/>
              </a:rPr>
              <a:t>digunakan</a:t>
            </a:r>
            <a:r>
              <a:rPr kumimoji="0" lang="en-US" u="none" strike="noStrike" cap="none" normalizeH="0" baseline="0" dirty="0">
                <a:ln>
                  <a:noFill/>
                </a:ln>
                <a:effectLst/>
              </a:rPr>
              <a:t> </a:t>
            </a:r>
            <a:r>
              <a:rPr kumimoji="0" lang="en-US" u="none" strike="noStrike" cap="none" normalizeH="0" baseline="0" dirty="0" err="1">
                <a:ln>
                  <a:noFill/>
                </a:ln>
                <a:effectLst/>
              </a:rPr>
              <a:t>dalam</a:t>
            </a:r>
            <a:r>
              <a:rPr kumimoji="0" lang="en-US" u="none" strike="noStrike" cap="none" normalizeH="0" baseline="0" dirty="0">
                <a:ln>
                  <a:noFill/>
                </a:ln>
                <a:effectLst/>
              </a:rPr>
              <a:t> </a:t>
            </a:r>
            <a:r>
              <a:rPr kumimoji="0" lang="en-US" u="none" strike="noStrike" cap="none" normalizeH="0" baseline="0" dirty="0" err="1">
                <a:ln>
                  <a:noFill/>
                </a:ln>
                <a:effectLst/>
              </a:rPr>
              <a:t>produksi</a:t>
            </a:r>
            <a:r>
              <a:rPr kumimoji="0" lang="en-US" u="none" strike="noStrike" cap="none" normalizeH="0" baseline="0" dirty="0">
                <a:ln>
                  <a:noFill/>
                </a:ln>
                <a:effectLst/>
              </a:rPr>
              <a:t> </a:t>
            </a:r>
            <a:r>
              <a:rPr kumimoji="0" lang="en-US" u="none" strike="noStrike" cap="none" normalizeH="0" baseline="0" dirty="0" err="1">
                <a:ln>
                  <a:noFill/>
                </a:ln>
                <a:effectLst/>
              </a:rPr>
              <a:t>atau</a:t>
            </a:r>
            <a:r>
              <a:rPr kumimoji="0" lang="en-US" u="none" strike="noStrike" cap="none" normalizeH="0" baseline="0" dirty="0">
                <a:ln>
                  <a:noFill/>
                </a:ln>
                <a:effectLst/>
              </a:rPr>
              <a:t> </a:t>
            </a:r>
            <a:r>
              <a:rPr kumimoji="0" lang="en-US" u="none" strike="noStrike" cap="none" normalizeH="0" baseline="0" dirty="0" err="1">
                <a:ln>
                  <a:noFill/>
                </a:ln>
                <a:effectLst/>
              </a:rPr>
              <a:t>penyediaan</a:t>
            </a:r>
            <a:r>
              <a:rPr kumimoji="0" lang="en-US" u="none" strike="noStrike" cap="none" normalizeH="0" baseline="0" dirty="0">
                <a:ln>
                  <a:noFill/>
                </a:ln>
                <a:effectLst/>
              </a:rPr>
              <a:t> </a:t>
            </a:r>
            <a:r>
              <a:rPr kumimoji="0" lang="en-US" u="none" strike="noStrike" cap="none" normalizeH="0" baseline="0" dirty="0" err="1">
                <a:ln>
                  <a:noFill/>
                </a:ln>
                <a:effectLst/>
              </a:rPr>
              <a:t>barang</a:t>
            </a:r>
            <a:r>
              <a:rPr kumimoji="0" lang="en-US" u="none" strike="noStrike" cap="none" normalizeH="0" baseline="0" dirty="0">
                <a:ln>
                  <a:noFill/>
                </a:ln>
                <a:effectLst/>
              </a:rPr>
              <a:t> </a:t>
            </a:r>
            <a:r>
              <a:rPr kumimoji="0" lang="en-US" u="none" strike="noStrike" cap="none" normalizeH="0" baseline="0" dirty="0" err="1">
                <a:ln>
                  <a:noFill/>
                </a:ln>
                <a:effectLst/>
              </a:rPr>
              <a:t>atau</a:t>
            </a:r>
            <a:r>
              <a:rPr kumimoji="0" lang="en-US" u="none" strike="noStrike" cap="none" normalizeH="0" baseline="0" dirty="0">
                <a:ln>
                  <a:noFill/>
                </a:ln>
                <a:effectLst/>
              </a:rPr>
              <a:t> </a:t>
            </a:r>
            <a:r>
              <a:rPr kumimoji="0" lang="en-US" u="none" strike="noStrike" cap="none" normalizeH="0" baseline="0" dirty="0" err="1">
                <a:ln>
                  <a:noFill/>
                </a:ln>
                <a:effectLst/>
              </a:rPr>
              <a:t>jasa</a:t>
            </a:r>
            <a:r>
              <a:rPr kumimoji="0" lang="en-US" u="none" strike="noStrike" cap="none" normalizeH="0" baseline="0" dirty="0">
                <a:ln>
                  <a:noFill/>
                </a:ln>
                <a:effectLst/>
              </a:rPr>
              <a:t>, </a:t>
            </a:r>
            <a:r>
              <a:rPr kumimoji="0" lang="en-US" u="none" strike="noStrike" cap="none" normalizeH="0" baseline="0" dirty="0" err="1">
                <a:ln>
                  <a:noFill/>
                </a:ln>
                <a:effectLst/>
              </a:rPr>
              <a:t>untuk</a:t>
            </a:r>
            <a:r>
              <a:rPr kumimoji="0" lang="en-US" u="none" strike="noStrike" cap="none" normalizeH="0" baseline="0" dirty="0">
                <a:ln>
                  <a:noFill/>
                </a:ln>
                <a:effectLst/>
              </a:rPr>
              <a:t> </a:t>
            </a:r>
            <a:r>
              <a:rPr kumimoji="0" lang="en-US" u="none" strike="noStrike" cap="none" normalizeH="0" baseline="0" dirty="0" err="1">
                <a:ln>
                  <a:noFill/>
                </a:ln>
                <a:effectLst/>
              </a:rPr>
              <a:t>direntalkan</a:t>
            </a:r>
            <a:r>
              <a:rPr kumimoji="0" lang="en-US" u="none" strike="noStrike" cap="none" normalizeH="0" baseline="0" dirty="0">
                <a:ln>
                  <a:noFill/>
                </a:ln>
                <a:effectLst/>
              </a:rPr>
              <a:t> </a:t>
            </a:r>
            <a:r>
              <a:rPr kumimoji="0" lang="en-US" u="none" strike="noStrike" cap="none" normalizeH="0" baseline="0" dirty="0" err="1">
                <a:ln>
                  <a:noFill/>
                </a:ln>
                <a:effectLst/>
              </a:rPr>
              <a:t>kepada</a:t>
            </a:r>
            <a:r>
              <a:rPr kumimoji="0" lang="en-US" u="none" strike="noStrike" cap="none" normalizeH="0" baseline="0" dirty="0">
                <a:ln>
                  <a:noFill/>
                </a:ln>
                <a:effectLst/>
              </a:rPr>
              <a:t> </a:t>
            </a:r>
            <a:r>
              <a:rPr kumimoji="0" lang="en-US" u="none" strike="noStrike" cap="none" normalizeH="0" baseline="0" dirty="0" err="1">
                <a:ln>
                  <a:noFill/>
                </a:ln>
                <a:effectLst/>
              </a:rPr>
              <a:t>pihak</a:t>
            </a:r>
            <a:r>
              <a:rPr kumimoji="0" lang="en-US" u="none" strike="noStrike" cap="none" normalizeH="0" baseline="0" dirty="0">
                <a:ln>
                  <a:noFill/>
                </a:ln>
                <a:effectLst/>
              </a:rPr>
              <a:t> lain, </a:t>
            </a:r>
            <a:r>
              <a:rPr kumimoji="0" lang="en-US" u="none" strike="noStrike" cap="none" normalizeH="0" baseline="0" dirty="0" err="1">
                <a:ln>
                  <a:noFill/>
                </a:ln>
                <a:effectLst/>
              </a:rPr>
              <a:t>atau</a:t>
            </a:r>
            <a:r>
              <a:rPr kumimoji="0" lang="en-US" u="none" strike="noStrike" cap="none" normalizeH="0" baseline="0" dirty="0">
                <a:ln>
                  <a:noFill/>
                </a:ln>
                <a:effectLst/>
              </a:rPr>
              <a:t> </a:t>
            </a:r>
            <a:r>
              <a:rPr kumimoji="0" lang="en-US" u="none" strike="noStrike" cap="none" normalizeH="0" baseline="0" dirty="0" err="1">
                <a:ln>
                  <a:noFill/>
                </a:ln>
                <a:effectLst/>
              </a:rPr>
              <a:t>untuk</a:t>
            </a:r>
            <a:r>
              <a:rPr kumimoji="0" lang="en-US" u="none" strike="noStrike" cap="none" normalizeH="0" baseline="0" dirty="0">
                <a:ln>
                  <a:noFill/>
                </a:ln>
                <a:effectLst/>
              </a:rPr>
              <a:t> </a:t>
            </a:r>
            <a:r>
              <a:rPr kumimoji="0" lang="en-US" u="none" strike="noStrike" cap="none" normalizeH="0" baseline="0" dirty="0" err="1">
                <a:ln>
                  <a:noFill/>
                </a:ln>
                <a:effectLst/>
              </a:rPr>
              <a:t>tujuan</a:t>
            </a:r>
            <a:r>
              <a:rPr kumimoji="0" lang="en-US" u="none" strike="noStrike" cap="none" normalizeH="0" baseline="0" dirty="0">
                <a:ln>
                  <a:noFill/>
                </a:ln>
                <a:effectLst/>
              </a:rPr>
              <a:t> </a:t>
            </a:r>
            <a:r>
              <a:rPr kumimoji="0" lang="en-US" u="none" strike="noStrike" cap="none" normalizeH="0" baseline="0" dirty="0" err="1">
                <a:ln>
                  <a:noFill/>
                </a:ln>
                <a:effectLst/>
              </a:rPr>
              <a:t>administratif</a:t>
            </a:r>
            <a:r>
              <a:rPr kumimoji="0" lang="en-US" u="none" strike="noStrike" cap="none" normalizeH="0" baseline="0" dirty="0">
                <a:ln>
                  <a:noFill/>
                </a:ln>
                <a:effectLst/>
              </a:rPr>
              <a:t>; dan</a:t>
            </a: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kumimoji="0" lang="en-US" u="none" strike="noStrike" cap="none" normalizeH="0" baseline="0" dirty="0" err="1">
                <a:ln>
                  <a:noFill/>
                </a:ln>
                <a:effectLst/>
              </a:rPr>
              <a:t>diperkirakan</a:t>
            </a:r>
            <a:r>
              <a:rPr kumimoji="0" lang="en-US" u="none" strike="noStrike" cap="none" normalizeH="0" baseline="0" dirty="0">
                <a:ln>
                  <a:noFill/>
                </a:ln>
                <a:effectLst/>
              </a:rPr>
              <a:t> </a:t>
            </a:r>
            <a:r>
              <a:rPr kumimoji="0" lang="en-US" u="none" strike="noStrike" cap="none" normalizeH="0" baseline="0" dirty="0" err="1">
                <a:ln>
                  <a:noFill/>
                </a:ln>
                <a:effectLst/>
              </a:rPr>
              <a:t>untuk</a:t>
            </a:r>
            <a:r>
              <a:rPr kumimoji="0" lang="en-US" u="none" strike="noStrike" cap="none" normalizeH="0" baseline="0" dirty="0">
                <a:ln>
                  <a:noFill/>
                </a:ln>
                <a:effectLst/>
              </a:rPr>
              <a:t> </a:t>
            </a:r>
            <a:r>
              <a:rPr kumimoji="0" lang="en-US" u="none" strike="noStrike" cap="none" normalizeH="0" baseline="0" dirty="0" err="1">
                <a:ln>
                  <a:noFill/>
                </a:ln>
                <a:effectLst/>
              </a:rPr>
              <a:t>digunakan</a:t>
            </a:r>
            <a:r>
              <a:rPr kumimoji="0" lang="en-US" u="none" strike="noStrike" cap="none" normalizeH="0" baseline="0" dirty="0">
                <a:ln>
                  <a:noFill/>
                </a:ln>
                <a:effectLst/>
              </a:rPr>
              <a:t> </a:t>
            </a:r>
            <a:r>
              <a:rPr kumimoji="0" lang="en-US" u="none" strike="noStrike" cap="none" normalizeH="0" baseline="0" dirty="0" err="1">
                <a:ln>
                  <a:noFill/>
                </a:ln>
                <a:effectLst/>
              </a:rPr>
              <a:t>selama</a:t>
            </a:r>
            <a:r>
              <a:rPr kumimoji="0" lang="en-US" u="none" strike="noStrike" cap="none" normalizeH="0" baseline="0" dirty="0">
                <a:ln>
                  <a:noFill/>
                </a:ln>
                <a:effectLst/>
              </a:rPr>
              <a:t> </a:t>
            </a:r>
            <a:r>
              <a:rPr kumimoji="0" lang="en-US" u="none" strike="noStrike" cap="none" normalizeH="0" baseline="0" dirty="0" err="1">
                <a:ln>
                  <a:noFill/>
                </a:ln>
                <a:effectLst/>
              </a:rPr>
              <a:t>lebih</a:t>
            </a:r>
            <a:r>
              <a:rPr kumimoji="0" lang="en-US" u="none" strike="noStrike" cap="none" normalizeH="0" baseline="0" dirty="0">
                <a:ln>
                  <a:noFill/>
                </a:ln>
                <a:effectLst/>
              </a:rPr>
              <a:t> </a:t>
            </a:r>
            <a:r>
              <a:rPr kumimoji="0" lang="en-US" u="none" strike="noStrike" cap="none" normalizeH="0" baseline="0" dirty="0" err="1">
                <a:ln>
                  <a:noFill/>
                </a:ln>
                <a:effectLst/>
              </a:rPr>
              <a:t>dari</a:t>
            </a:r>
            <a:r>
              <a:rPr kumimoji="0" lang="en-US" u="none" strike="noStrike" cap="none" normalizeH="0" baseline="0" dirty="0">
                <a:ln>
                  <a:noFill/>
                </a:ln>
                <a:effectLst/>
              </a:rPr>
              <a:t> </a:t>
            </a:r>
            <a:r>
              <a:rPr kumimoji="0" lang="en-US" u="none" strike="noStrike" cap="none" normalizeH="0" baseline="0" dirty="0" err="1">
                <a:ln>
                  <a:noFill/>
                </a:ln>
                <a:effectLst/>
              </a:rPr>
              <a:t>satu</a:t>
            </a:r>
            <a:r>
              <a:rPr kumimoji="0" lang="en-US" u="none" strike="noStrike" cap="none" normalizeH="0" baseline="0" dirty="0">
                <a:ln>
                  <a:noFill/>
                </a:ln>
                <a:effectLst/>
              </a:rPr>
              <a:t> </a:t>
            </a:r>
            <a:r>
              <a:rPr kumimoji="0" lang="en-US" u="none" strike="noStrike" cap="none" normalizeH="0" baseline="0" dirty="0" err="1">
                <a:ln>
                  <a:noFill/>
                </a:ln>
                <a:effectLst/>
              </a:rPr>
              <a:t>periode</a:t>
            </a:r>
            <a:r>
              <a:rPr kumimoji="0" lang="en-US" u="none" strike="noStrike" cap="none" normalizeH="0" baseline="0" dirty="0">
                <a:ln>
                  <a:noFill/>
                </a:ln>
                <a:effectLst/>
              </a:rPr>
              <a:t>.</a:t>
            </a:r>
          </a:p>
          <a:p>
            <a:pPr marL="285750" marR="0" lvl="0" indent="-285750" defTabSz="914400" rtl="0" eaLnBrk="1" fontAlgn="base" latinLnBrk="0" hangingPunct="1">
              <a:spcBef>
                <a:spcPts val="1200"/>
              </a:spcBef>
              <a:spcAft>
                <a:spcPct val="0"/>
              </a:spcAft>
              <a:buClr>
                <a:schemeClr val="accent1">
                  <a:lumMod val="50000"/>
                </a:schemeClr>
              </a:buClr>
              <a:buSzPct val="100000"/>
              <a:buFont typeface="Arial" panose="020B0604020202020204" pitchFamily="34" charset="0"/>
              <a:buChar char="•"/>
              <a:tabLst>
                <a:tab pos="914400" algn="l"/>
                <a:tab pos="914400" algn="l"/>
                <a:tab pos="914400" algn="l"/>
                <a:tab pos="914400" algn="l"/>
                <a:tab pos="914400" algn="l"/>
                <a:tab pos="914400" algn="l"/>
              </a:tabLst>
            </a:pPr>
            <a:r>
              <a:rPr kumimoji="0" lang="en-US" u="none" strike="noStrike" cap="none" normalizeH="0" baseline="0" dirty="0" err="1">
                <a:ln>
                  <a:noFill/>
                </a:ln>
                <a:effectLst/>
              </a:rPr>
              <a:t>Pengakuan</a:t>
            </a:r>
            <a:r>
              <a:rPr kumimoji="0" lang="en-US" u="none" strike="noStrike" cap="none" normalizeH="0" baseline="0" dirty="0">
                <a:ln>
                  <a:noFill/>
                </a:ln>
                <a:effectLst/>
              </a:rPr>
              <a:t> </a:t>
            </a:r>
            <a:r>
              <a:rPr kumimoji="0" lang="en-US" u="none" strike="noStrike" cap="none" normalizeH="0" baseline="0" dirty="0" err="1">
                <a:ln>
                  <a:noFill/>
                </a:ln>
                <a:effectLst/>
              </a:rPr>
              <a:t>aset</a:t>
            </a:r>
            <a:r>
              <a:rPr kumimoji="0" lang="en-US" u="none" strike="noStrike" cap="none" normalizeH="0" baseline="0" dirty="0">
                <a:ln>
                  <a:noFill/>
                </a:ln>
                <a:effectLst/>
              </a:rPr>
              <a:t> </a:t>
            </a:r>
            <a:r>
              <a:rPr kumimoji="0" lang="en-US" u="none" strike="noStrike" cap="none" normalizeH="0" baseline="0" dirty="0" err="1">
                <a:ln>
                  <a:noFill/>
                </a:ln>
                <a:effectLst/>
              </a:rPr>
              <a:t>tetap</a:t>
            </a:r>
            <a:r>
              <a:rPr kumimoji="0" lang="en-US" u="none" strike="noStrike" cap="none" normalizeH="0" baseline="0" dirty="0">
                <a:ln>
                  <a:noFill/>
                </a:ln>
                <a:effectLst/>
              </a:rPr>
              <a:t> </a:t>
            </a:r>
            <a:r>
              <a:rPr kumimoji="0" lang="en-US" u="none" strike="noStrike" cap="none" normalizeH="0" baseline="0" dirty="0" err="1">
                <a:ln>
                  <a:noFill/>
                </a:ln>
                <a:effectLst/>
              </a:rPr>
              <a:t>jika</a:t>
            </a:r>
            <a:r>
              <a:rPr kumimoji="0" lang="en-US" u="none" strike="noStrike" cap="none" normalizeH="0" baseline="0" dirty="0">
                <a:ln>
                  <a:noFill/>
                </a:ln>
                <a:effectLst/>
              </a:rPr>
              <a:t> </a:t>
            </a:r>
            <a:r>
              <a:rPr kumimoji="0" lang="en-US" u="none" strike="noStrike" cap="none" normalizeH="0" baseline="0" dirty="0" err="1">
                <a:ln>
                  <a:noFill/>
                </a:ln>
                <a:effectLst/>
              </a:rPr>
              <a:t>kemungkinan</a:t>
            </a:r>
            <a:r>
              <a:rPr kumimoji="0" lang="en-US" u="none" strike="noStrike" cap="none" normalizeH="0" baseline="0" dirty="0">
                <a:ln>
                  <a:noFill/>
                </a:ln>
                <a:effectLst/>
              </a:rPr>
              <a:t> </a:t>
            </a:r>
            <a:r>
              <a:rPr kumimoji="0" lang="en-US" u="none" strike="noStrike" cap="none" normalizeH="0" baseline="0" dirty="0" err="1">
                <a:ln>
                  <a:noFill/>
                </a:ln>
                <a:effectLst/>
              </a:rPr>
              <a:t>besar</a:t>
            </a:r>
            <a:r>
              <a:rPr kumimoji="0" lang="en-US" u="none" strike="noStrike" cap="none" normalizeH="0" baseline="0" dirty="0">
                <a:ln>
                  <a:noFill/>
                </a:ln>
                <a:effectLst/>
              </a:rPr>
              <a:t> </a:t>
            </a:r>
            <a:r>
              <a:rPr kumimoji="0" lang="en-US" u="none" strike="noStrike" cap="none" normalizeH="0" baseline="0" dirty="0" err="1">
                <a:ln>
                  <a:noFill/>
                </a:ln>
                <a:effectLst/>
              </a:rPr>
              <a:t>entitas</a:t>
            </a:r>
            <a:r>
              <a:rPr kumimoji="0" lang="en-US" u="none" strike="noStrike" cap="none" normalizeH="0" baseline="0" dirty="0">
                <a:ln>
                  <a:noFill/>
                </a:ln>
                <a:effectLst/>
              </a:rPr>
              <a:t> </a:t>
            </a:r>
            <a:r>
              <a:rPr kumimoji="0" lang="en-US" u="none" strike="noStrike" cap="none" normalizeH="0" baseline="0" dirty="0" err="1">
                <a:ln>
                  <a:noFill/>
                </a:ln>
                <a:effectLst/>
              </a:rPr>
              <a:t>akan</a:t>
            </a:r>
            <a:r>
              <a:rPr kumimoji="0" lang="en-US" u="none" strike="noStrike" cap="none" normalizeH="0" baseline="0" dirty="0">
                <a:ln>
                  <a:noFill/>
                </a:ln>
                <a:effectLst/>
              </a:rPr>
              <a:t> </a:t>
            </a:r>
            <a:r>
              <a:rPr kumimoji="0" lang="en-US" u="none" strike="noStrike" cap="none" normalizeH="0" baseline="0" dirty="0" err="1">
                <a:ln>
                  <a:noFill/>
                </a:ln>
                <a:effectLst/>
              </a:rPr>
              <a:t>memperoleh</a:t>
            </a:r>
            <a:r>
              <a:rPr kumimoji="0" lang="en-US" u="none" strike="noStrike" cap="none" normalizeH="0" baseline="0" dirty="0">
                <a:ln>
                  <a:noFill/>
                </a:ln>
                <a:effectLst/>
              </a:rPr>
              <a:t> </a:t>
            </a:r>
            <a:r>
              <a:rPr kumimoji="0" lang="en-US" u="none" strike="noStrike" cap="none" normalizeH="0" baseline="0" dirty="0" err="1">
                <a:ln>
                  <a:noFill/>
                </a:ln>
                <a:effectLst/>
              </a:rPr>
              <a:t>manfaat</a:t>
            </a:r>
            <a:r>
              <a:rPr kumimoji="0" lang="en-US" u="none" strike="noStrike" cap="none" normalizeH="0" baseline="0" dirty="0">
                <a:ln>
                  <a:noFill/>
                </a:ln>
                <a:effectLst/>
              </a:rPr>
              <a:t> </a:t>
            </a:r>
            <a:r>
              <a:rPr kumimoji="0" lang="en-US" u="none" strike="noStrike" cap="none" normalizeH="0" baseline="0" dirty="0" err="1">
                <a:ln>
                  <a:noFill/>
                </a:ln>
                <a:effectLst/>
              </a:rPr>
              <a:t>ekonomi</a:t>
            </a:r>
            <a:r>
              <a:rPr kumimoji="0" lang="en-US" u="none" strike="noStrike" cap="none" normalizeH="0" baseline="0" dirty="0">
                <a:ln>
                  <a:noFill/>
                </a:ln>
                <a:effectLst/>
              </a:rPr>
              <a:t> masa </a:t>
            </a:r>
            <a:r>
              <a:rPr kumimoji="0" lang="en-US" u="none" strike="noStrike" cap="none" normalizeH="0" baseline="0" dirty="0" err="1">
                <a:ln>
                  <a:noFill/>
                </a:ln>
                <a:effectLst/>
              </a:rPr>
              <a:t>depan</a:t>
            </a:r>
            <a:r>
              <a:rPr kumimoji="0" lang="en-US" u="none" strike="noStrike" cap="none" normalizeH="0" baseline="0" dirty="0">
                <a:ln>
                  <a:noFill/>
                </a:ln>
                <a:effectLst/>
              </a:rPr>
              <a:t> </a:t>
            </a:r>
            <a:r>
              <a:rPr kumimoji="0" lang="en-US" u="none" strike="noStrike" cap="none" normalizeH="0" baseline="0" dirty="0" err="1">
                <a:ln>
                  <a:noFill/>
                </a:ln>
                <a:effectLst/>
              </a:rPr>
              <a:t>dari</a:t>
            </a:r>
            <a:r>
              <a:rPr kumimoji="0" lang="en-US" u="none" strike="noStrike" cap="none" normalizeH="0" baseline="0" dirty="0">
                <a:ln>
                  <a:noFill/>
                </a:ln>
                <a:effectLst/>
              </a:rPr>
              <a:t> </a:t>
            </a:r>
            <a:r>
              <a:rPr kumimoji="0" lang="en-US" u="none" strike="noStrike" cap="none" normalizeH="0" baseline="0" dirty="0" err="1">
                <a:ln>
                  <a:noFill/>
                </a:ln>
                <a:effectLst/>
              </a:rPr>
              <a:t>aset</a:t>
            </a:r>
            <a:r>
              <a:rPr kumimoji="0" lang="en-US" u="none" strike="noStrike" cap="none" normalizeH="0" baseline="0" dirty="0">
                <a:ln>
                  <a:noFill/>
                </a:ln>
                <a:effectLst/>
              </a:rPr>
              <a:t> </a:t>
            </a:r>
            <a:r>
              <a:rPr kumimoji="0" lang="en-US" u="none" strike="noStrike" cap="none" normalizeH="0" baseline="0" dirty="0" err="1">
                <a:ln>
                  <a:noFill/>
                </a:ln>
                <a:effectLst/>
              </a:rPr>
              <a:t>tersebut</a:t>
            </a:r>
            <a:r>
              <a:rPr kumimoji="0" lang="en-US" u="none" strike="noStrike" cap="none" normalizeH="0" baseline="0" dirty="0">
                <a:ln>
                  <a:noFill/>
                </a:ln>
                <a:effectLst/>
              </a:rPr>
              <a:t> dan </a:t>
            </a:r>
            <a:r>
              <a:rPr kumimoji="0" lang="en-US" u="none" strike="noStrike" cap="none" normalizeH="0" baseline="0" dirty="0" err="1">
                <a:ln>
                  <a:noFill/>
                </a:ln>
                <a:effectLst/>
              </a:rPr>
              <a:t>biaya</a:t>
            </a:r>
            <a:r>
              <a:rPr kumimoji="0" lang="en-US" u="none" strike="noStrike" cap="none" normalizeH="0" baseline="0" dirty="0">
                <a:ln>
                  <a:noFill/>
                </a:ln>
                <a:effectLst/>
              </a:rPr>
              <a:t> </a:t>
            </a:r>
            <a:r>
              <a:rPr kumimoji="0" lang="en-US" u="none" strike="noStrike" cap="none" normalizeH="0" baseline="0" dirty="0" err="1">
                <a:ln>
                  <a:noFill/>
                </a:ln>
                <a:effectLst/>
              </a:rPr>
              <a:t>perolehannya</a:t>
            </a:r>
            <a:r>
              <a:rPr kumimoji="0" lang="en-US" u="none" strike="noStrike" cap="none" normalizeH="0" baseline="0" dirty="0">
                <a:ln>
                  <a:noFill/>
                </a:ln>
                <a:effectLst/>
              </a:rPr>
              <a:t> </a:t>
            </a:r>
            <a:r>
              <a:rPr kumimoji="0" lang="en-US" u="none" strike="noStrike" cap="none" normalizeH="0" baseline="0" dirty="0" err="1">
                <a:ln>
                  <a:noFill/>
                </a:ln>
                <a:effectLst/>
              </a:rPr>
              <a:t>dapat</a:t>
            </a:r>
            <a:r>
              <a:rPr kumimoji="0" lang="en-US" u="none" strike="noStrike" cap="none" normalizeH="0" baseline="0" dirty="0">
                <a:ln>
                  <a:noFill/>
                </a:ln>
                <a:effectLst/>
              </a:rPr>
              <a:t> </a:t>
            </a:r>
            <a:r>
              <a:rPr kumimoji="0" lang="en-US" u="none" strike="noStrike" cap="none" normalizeH="0" baseline="0" dirty="0" err="1">
                <a:ln>
                  <a:noFill/>
                </a:ln>
                <a:effectLst/>
              </a:rPr>
              <a:t>diukur</a:t>
            </a:r>
            <a:r>
              <a:rPr kumimoji="0" lang="en-US" u="none" strike="noStrike" cap="none" normalizeH="0" baseline="0" dirty="0">
                <a:ln>
                  <a:noFill/>
                </a:ln>
                <a:effectLst/>
              </a:rPr>
              <a:t> </a:t>
            </a:r>
            <a:r>
              <a:rPr kumimoji="0" lang="en-US" u="none" strike="noStrike" cap="none" normalizeH="0" baseline="0" dirty="0" err="1">
                <a:ln>
                  <a:noFill/>
                </a:ln>
                <a:effectLst/>
              </a:rPr>
              <a:t>secara</a:t>
            </a:r>
            <a:r>
              <a:rPr kumimoji="0" lang="en-US" u="none" strike="noStrike" cap="none" normalizeH="0" baseline="0" dirty="0">
                <a:ln>
                  <a:noFill/>
                </a:ln>
                <a:effectLst/>
              </a:rPr>
              <a:t> </a:t>
            </a:r>
            <a:r>
              <a:rPr kumimoji="0" lang="en-US" u="none" strike="noStrike" cap="none" normalizeH="0" baseline="0" dirty="0" err="1">
                <a:ln>
                  <a:noFill/>
                </a:ln>
                <a:effectLst/>
              </a:rPr>
              <a:t>andal</a:t>
            </a:r>
            <a:r>
              <a:rPr kumimoji="0" lang="en-US" u="none" strike="noStrike" cap="none" normalizeH="0" baseline="0" dirty="0">
                <a:ln>
                  <a:noFill/>
                </a:ln>
                <a:effectLst/>
              </a:rPr>
              <a:t>.</a:t>
            </a:r>
          </a:p>
          <a:p>
            <a:pPr marL="285750" marR="0" lvl="0" indent="-285750" defTabSz="914400" rtl="0" eaLnBrk="1" fontAlgn="base" latinLnBrk="0" hangingPunct="1">
              <a:spcBef>
                <a:spcPts val="1200"/>
              </a:spcBef>
              <a:spcAft>
                <a:spcPct val="0"/>
              </a:spcAft>
              <a:buClr>
                <a:schemeClr val="accent1">
                  <a:lumMod val="50000"/>
                </a:schemeClr>
              </a:buClr>
              <a:buSzPct val="100000"/>
              <a:buFont typeface="Arial" panose="020B0604020202020204" pitchFamily="34" charset="0"/>
              <a:buChar char="•"/>
              <a:tabLst>
                <a:tab pos="914400" algn="l"/>
                <a:tab pos="914400" algn="l"/>
                <a:tab pos="914400" algn="l"/>
                <a:tab pos="914400" algn="l"/>
                <a:tab pos="914400" algn="l"/>
                <a:tab pos="914400" algn="l"/>
              </a:tabLst>
            </a:pPr>
            <a:r>
              <a:rPr lang="en-US" dirty="0"/>
              <a:t>Pada </a:t>
            </a:r>
            <a:r>
              <a:rPr lang="en-US" dirty="0" err="1"/>
              <a:t>saat</a:t>
            </a:r>
            <a:r>
              <a:rPr lang="en-US" dirty="0"/>
              <a:t> </a:t>
            </a:r>
            <a:r>
              <a:rPr lang="en-US" dirty="0" err="1"/>
              <a:t>pengakuan</a:t>
            </a:r>
            <a:r>
              <a:rPr lang="en-US" dirty="0"/>
              <a:t> </a:t>
            </a:r>
            <a:r>
              <a:rPr lang="en-US" dirty="0" err="1"/>
              <a:t>awal</a:t>
            </a:r>
            <a:r>
              <a:rPr lang="en-US" dirty="0"/>
              <a:t>, </a:t>
            </a:r>
            <a:r>
              <a:rPr lang="en-US" dirty="0" err="1"/>
              <a:t>aset</a:t>
            </a:r>
            <a:r>
              <a:rPr lang="en-US" dirty="0"/>
              <a:t> </a:t>
            </a:r>
            <a:r>
              <a:rPr lang="en-US" dirty="0" err="1"/>
              <a:t>tetap</a:t>
            </a:r>
            <a:r>
              <a:rPr lang="en-US" dirty="0"/>
              <a:t> </a:t>
            </a:r>
            <a:r>
              <a:rPr lang="en-US" dirty="0" err="1"/>
              <a:t>diukur</a:t>
            </a:r>
            <a:r>
              <a:rPr lang="en-US" dirty="0"/>
              <a:t> pada </a:t>
            </a:r>
            <a:r>
              <a:rPr lang="en-US" dirty="0" err="1"/>
              <a:t>biaya</a:t>
            </a:r>
            <a:r>
              <a:rPr lang="en-US" dirty="0"/>
              <a:t> </a:t>
            </a:r>
            <a:r>
              <a:rPr lang="en-US" dirty="0" err="1"/>
              <a:t>perolehan</a:t>
            </a:r>
            <a:endParaRPr lang="en-US" dirty="0"/>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dirty="0" err="1"/>
              <a:t>Biaya</a:t>
            </a:r>
            <a:r>
              <a:rPr lang="en-US" dirty="0"/>
              <a:t> </a:t>
            </a:r>
            <a:r>
              <a:rPr lang="en-US" dirty="0" err="1"/>
              <a:t>pembelian</a:t>
            </a:r>
            <a:r>
              <a:rPr lang="en-US" dirty="0"/>
              <a:t> </a:t>
            </a:r>
            <a:r>
              <a:rPr lang="en-US" dirty="0" err="1"/>
              <a:t>termasuk</a:t>
            </a:r>
            <a:r>
              <a:rPr lang="en-US" dirty="0"/>
              <a:t> </a:t>
            </a:r>
            <a:r>
              <a:rPr lang="en-US" dirty="0" err="1"/>
              <a:t>harga</a:t>
            </a:r>
            <a:r>
              <a:rPr lang="en-US" dirty="0"/>
              <a:t> </a:t>
            </a:r>
            <a:r>
              <a:rPr lang="en-US" dirty="0" err="1"/>
              <a:t>beli</a:t>
            </a:r>
            <a:r>
              <a:rPr lang="en-US" dirty="0"/>
              <a:t>, </a:t>
            </a:r>
            <a:r>
              <a:rPr lang="en-US" dirty="0" err="1"/>
              <a:t>biaya</a:t>
            </a:r>
            <a:r>
              <a:rPr lang="en-US" dirty="0"/>
              <a:t> </a:t>
            </a:r>
            <a:r>
              <a:rPr lang="en-US" dirty="0" err="1"/>
              <a:t>diatribusikan</a:t>
            </a:r>
            <a:r>
              <a:rPr lang="en-US" dirty="0"/>
              <a:t> </a:t>
            </a:r>
            <a:r>
              <a:rPr lang="en-US" dirty="0" err="1"/>
              <a:t>secara</a:t>
            </a:r>
            <a:r>
              <a:rPr lang="en-US" dirty="0"/>
              <a:t> </a:t>
            </a:r>
            <a:r>
              <a:rPr lang="en-US" dirty="0" err="1"/>
              <a:t>langsung</a:t>
            </a:r>
            <a:r>
              <a:rPr lang="en-US" dirty="0"/>
              <a:t>, </a:t>
            </a:r>
            <a:r>
              <a:rPr lang="en-US" dirty="0" err="1"/>
              <a:t>estimasi</a:t>
            </a:r>
            <a:r>
              <a:rPr lang="en-US" dirty="0"/>
              <a:t> </a:t>
            </a:r>
            <a:r>
              <a:rPr lang="en-US" dirty="0" err="1"/>
              <a:t>biaya</a:t>
            </a:r>
            <a:r>
              <a:rPr lang="en-US" dirty="0"/>
              <a:t> </a:t>
            </a:r>
            <a:r>
              <a:rPr lang="en-US" dirty="0" err="1"/>
              <a:t>bongkaran</a:t>
            </a:r>
            <a:endParaRPr lang="en-US" dirty="0"/>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dirty="0" err="1"/>
              <a:t>Biaya</a:t>
            </a:r>
            <a:r>
              <a:rPr lang="en-US" dirty="0"/>
              <a:t> </a:t>
            </a:r>
            <a:r>
              <a:rPr lang="en-US" dirty="0" err="1"/>
              <a:t>perolehan</a:t>
            </a:r>
            <a:r>
              <a:rPr lang="en-US" dirty="0"/>
              <a:t> </a:t>
            </a:r>
            <a:r>
              <a:rPr lang="en-US" dirty="0" err="1"/>
              <a:t>adalah</a:t>
            </a:r>
            <a:r>
              <a:rPr lang="en-US" dirty="0"/>
              <a:t> </a:t>
            </a:r>
            <a:r>
              <a:rPr lang="en-US" dirty="0" err="1"/>
              <a:t>nilai</a:t>
            </a:r>
            <a:r>
              <a:rPr lang="en-US" dirty="0"/>
              <a:t> </a:t>
            </a:r>
            <a:r>
              <a:rPr lang="en-US" dirty="0" err="1"/>
              <a:t>tunai</a:t>
            </a:r>
            <a:r>
              <a:rPr lang="en-US" dirty="0"/>
              <a:t> pada </a:t>
            </a:r>
            <a:r>
              <a:rPr lang="en-US" dirty="0" err="1"/>
              <a:t>tanggal</a:t>
            </a:r>
            <a:r>
              <a:rPr lang="en-US" dirty="0"/>
              <a:t> </a:t>
            </a:r>
            <a:r>
              <a:rPr lang="en-US" dirty="0" err="1"/>
              <a:t>pengakuan</a:t>
            </a:r>
            <a:r>
              <a:rPr lang="en-US" dirty="0"/>
              <a:t> </a:t>
            </a:r>
            <a:r>
              <a:rPr lang="en-US" dirty="0" err="1"/>
              <a:t>jika</a:t>
            </a:r>
            <a:r>
              <a:rPr lang="en-US" dirty="0"/>
              <a:t> </a:t>
            </a:r>
            <a:r>
              <a:rPr lang="en-US" dirty="0" err="1"/>
              <a:t>pembayaran</a:t>
            </a:r>
            <a:r>
              <a:rPr lang="en-US" dirty="0"/>
              <a:t> </a:t>
            </a:r>
            <a:r>
              <a:rPr lang="en-US" dirty="0" err="1"/>
              <a:t>ditangguhan</a:t>
            </a:r>
            <a:r>
              <a:rPr lang="en-US" dirty="0"/>
              <a:t> </a:t>
            </a:r>
            <a:r>
              <a:rPr lang="en-US" dirty="0" err="1"/>
              <a:t>menggunakan</a:t>
            </a:r>
            <a:r>
              <a:rPr lang="en-US" dirty="0"/>
              <a:t> </a:t>
            </a:r>
            <a:r>
              <a:rPr lang="en-US" dirty="0" err="1"/>
              <a:t>nilai</a:t>
            </a:r>
            <a:r>
              <a:rPr lang="en-US" dirty="0"/>
              <a:t> </a:t>
            </a:r>
            <a:r>
              <a:rPr lang="en-US" dirty="0" err="1"/>
              <a:t>kini</a:t>
            </a:r>
            <a:r>
              <a:rPr lang="en-US" dirty="0"/>
              <a:t>.</a:t>
            </a: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dirty="0" err="1"/>
              <a:t>Perolehan</a:t>
            </a:r>
            <a:r>
              <a:rPr lang="en-US" dirty="0"/>
              <a:t> </a:t>
            </a:r>
            <a:r>
              <a:rPr lang="en-US" dirty="0" err="1"/>
              <a:t>dari</a:t>
            </a:r>
            <a:r>
              <a:rPr lang="en-US" dirty="0"/>
              <a:t> </a:t>
            </a:r>
            <a:r>
              <a:rPr lang="en-US" dirty="0" err="1"/>
              <a:t>pertukaran</a:t>
            </a:r>
            <a:r>
              <a:rPr lang="en-US" dirty="0"/>
              <a:t> </a:t>
            </a:r>
            <a:r>
              <a:rPr lang="en-US" dirty="0" err="1"/>
              <a:t>menggunakan</a:t>
            </a:r>
            <a:r>
              <a:rPr lang="en-US" dirty="0"/>
              <a:t> </a:t>
            </a:r>
            <a:r>
              <a:rPr lang="en-US" dirty="0" err="1"/>
              <a:t>nilai</a:t>
            </a:r>
            <a:r>
              <a:rPr lang="en-US" dirty="0"/>
              <a:t> </a:t>
            </a:r>
            <a:r>
              <a:rPr lang="en-US" dirty="0" err="1"/>
              <a:t>wajar</a:t>
            </a:r>
            <a:r>
              <a:rPr lang="en-US" dirty="0"/>
              <a:t> </a:t>
            </a:r>
            <a:r>
              <a:rPr lang="en-US" dirty="0" err="1"/>
              <a:t>kecuali</a:t>
            </a:r>
            <a:r>
              <a:rPr lang="en-US" dirty="0"/>
              <a:t> </a:t>
            </a:r>
            <a:r>
              <a:rPr lang="en-US" dirty="0" err="1"/>
              <a:t>pertukaran</a:t>
            </a:r>
            <a:r>
              <a:rPr lang="en-US" dirty="0"/>
              <a:t> </a:t>
            </a:r>
            <a:r>
              <a:rPr lang="en-US" dirty="0" err="1"/>
              <a:t>tidak</a:t>
            </a:r>
            <a:r>
              <a:rPr lang="en-US" dirty="0"/>
              <a:t> </a:t>
            </a:r>
            <a:r>
              <a:rPr lang="en-US" dirty="0" err="1"/>
              <a:t>memiliki</a:t>
            </a:r>
            <a:r>
              <a:rPr lang="en-US" dirty="0"/>
              <a:t> </a:t>
            </a:r>
            <a:r>
              <a:rPr lang="en-US" dirty="0" err="1"/>
              <a:t>substansi</a:t>
            </a:r>
            <a:r>
              <a:rPr lang="en-US" dirty="0"/>
              <a:t> </a:t>
            </a:r>
            <a:r>
              <a:rPr lang="en-US" dirty="0" err="1"/>
              <a:t>komersial</a:t>
            </a:r>
            <a:r>
              <a:rPr lang="en-US" dirty="0"/>
              <a:t> </a:t>
            </a:r>
            <a:r>
              <a:rPr lang="en-US" dirty="0" err="1"/>
              <a:t>atau</a:t>
            </a:r>
            <a:r>
              <a:rPr lang="en-US" dirty="0"/>
              <a:t> </a:t>
            </a:r>
            <a:r>
              <a:rPr lang="en-US" dirty="0" err="1"/>
              <a:t>nilai</a:t>
            </a:r>
            <a:r>
              <a:rPr lang="en-US" dirty="0"/>
              <a:t> </a:t>
            </a:r>
            <a:r>
              <a:rPr lang="en-US" dirty="0" err="1"/>
              <a:t>wajar</a:t>
            </a:r>
            <a:r>
              <a:rPr lang="en-US" dirty="0"/>
              <a:t> </a:t>
            </a:r>
            <a:r>
              <a:rPr lang="en-US" dirty="0" err="1"/>
              <a:t>tidak</a:t>
            </a:r>
            <a:r>
              <a:rPr lang="en-US" dirty="0"/>
              <a:t> </a:t>
            </a:r>
            <a:r>
              <a:rPr lang="en-US" dirty="0" err="1"/>
              <a:t>dapat</a:t>
            </a:r>
            <a:r>
              <a:rPr lang="en-US" dirty="0"/>
              <a:t> </a:t>
            </a:r>
            <a:r>
              <a:rPr lang="en-US" dirty="0" err="1"/>
              <a:t>diukur</a:t>
            </a:r>
            <a:r>
              <a:rPr lang="en-US" dirty="0"/>
              <a:t> </a:t>
            </a:r>
            <a:r>
              <a:rPr lang="en-US" dirty="0" err="1"/>
              <a:t>secara</a:t>
            </a:r>
            <a:r>
              <a:rPr lang="en-US" dirty="0"/>
              <a:t> </a:t>
            </a:r>
            <a:r>
              <a:rPr lang="en-US" dirty="0" err="1"/>
              <a:t>andal</a:t>
            </a:r>
            <a:r>
              <a:rPr lang="en-US" dirty="0"/>
              <a:t>.</a:t>
            </a:r>
          </a:p>
          <a:p>
            <a:pPr marL="285750" marR="0" lvl="0" indent="-285750" defTabSz="914400" rtl="0" eaLnBrk="1" fontAlgn="base" latinLnBrk="0" hangingPunct="1">
              <a:spcBef>
                <a:spcPts val="300"/>
              </a:spcBef>
              <a:spcAft>
                <a:spcPct val="0"/>
              </a:spcAft>
              <a:buClr>
                <a:schemeClr val="accent1">
                  <a:lumMod val="50000"/>
                </a:schemeClr>
              </a:buClr>
              <a:buSzPct val="100000"/>
              <a:buFont typeface="Arial" panose="020B0604020202020204" pitchFamily="34" charset="0"/>
              <a:buChar char="•"/>
              <a:tabLst>
                <a:tab pos="914400" algn="l"/>
                <a:tab pos="914400" algn="l"/>
                <a:tab pos="914400" algn="l"/>
                <a:tab pos="914400" algn="l"/>
                <a:tab pos="914400" algn="l"/>
                <a:tab pos="914400" algn="l"/>
              </a:tabLst>
            </a:pPr>
            <a:endParaRPr lang="en-ID" dirty="0"/>
          </a:p>
        </p:txBody>
      </p:sp>
      <p:sp>
        <p:nvSpPr>
          <p:cNvPr id="6" name="Slide Number Placeholder 3">
            <a:extLst>
              <a:ext uri="{FF2B5EF4-FFF2-40B4-BE49-F238E27FC236}">
                <a16:creationId xmlns:a16="http://schemas.microsoft.com/office/drawing/2014/main" id="{B41932ED-7AFE-4FDD-AE8B-B0C65A6A8E21}"/>
              </a:ext>
            </a:extLst>
          </p:cNvPr>
          <p:cNvSpPr txBox="1">
            <a:spLocks/>
          </p:cNvSpPr>
          <p:nvPr/>
        </p:nvSpPr>
        <p:spPr>
          <a:xfrm>
            <a:off x="11582400" y="6483350"/>
            <a:ext cx="609600" cy="420688"/>
          </a:xfr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pPr algn="r"/>
            <a:fld id="{C8917DDB-6779-4320-89F1-0A441ABEDE43}" type="slidenum">
              <a:rPr lang="en-US" sz="1800" smtClean="0"/>
              <a:pPr algn="r"/>
              <a:t>78</a:t>
            </a:fld>
            <a:endParaRPr lang="en-US" sz="1800" dirty="0"/>
          </a:p>
        </p:txBody>
      </p:sp>
      <p:sp>
        <p:nvSpPr>
          <p:cNvPr id="2" name="Rectangle: Rounded Corners 1">
            <a:extLst>
              <a:ext uri="{FF2B5EF4-FFF2-40B4-BE49-F238E27FC236}">
                <a16:creationId xmlns:a16="http://schemas.microsoft.com/office/drawing/2014/main" id="{2796E795-2F8D-42D6-B6D7-A47D010C2B8D}"/>
              </a:ext>
            </a:extLst>
          </p:cNvPr>
          <p:cNvSpPr/>
          <p:nvPr/>
        </p:nvSpPr>
        <p:spPr>
          <a:xfrm>
            <a:off x="10662833" y="0"/>
            <a:ext cx="919567" cy="8290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ptos Black" panose="020B0604020202020204" pitchFamily="34" charset="0"/>
              </a:rPr>
              <a:t>17</a:t>
            </a:r>
            <a:endParaRPr lang="en-ID" sz="3600" b="1" dirty="0">
              <a:latin typeface="Aptos Black" panose="020B0604020202020204" pitchFamily="34" charset="0"/>
            </a:endParaRPr>
          </a:p>
        </p:txBody>
      </p:sp>
    </p:spTree>
    <p:extLst>
      <p:ext uri="{BB962C8B-B14F-4D97-AF65-F5344CB8AC3E}">
        <p14:creationId xmlns:p14="http://schemas.microsoft.com/office/powerpoint/2010/main" val="26818183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F40A0E8-21F4-4264-814B-104EC188E6F2}"/>
              </a:ext>
            </a:extLst>
          </p:cNvPr>
          <p:cNvSpPr>
            <a:spLocks noGrp="1"/>
          </p:cNvSpPr>
          <p:nvPr>
            <p:ph type="title"/>
          </p:nvPr>
        </p:nvSpPr>
        <p:spPr>
          <a:xfrm>
            <a:off x="2410228" y="451100"/>
            <a:ext cx="7371600" cy="816800"/>
          </a:xfrm>
        </p:spPr>
        <p:txBody>
          <a:bodyPr wrap="square" anchor="t">
            <a:normAutofit/>
          </a:bodyPr>
          <a:lstStyle/>
          <a:p>
            <a:r>
              <a:rPr lang="en-US" sz="4000" dirty="0" err="1">
                <a:latin typeface="Fjalla One" panose="02000506040000020004" pitchFamily="2" charset="0"/>
              </a:rPr>
              <a:t>Pengukuran</a:t>
            </a:r>
            <a:endParaRPr lang="en-ID" sz="4000" dirty="0">
              <a:latin typeface="Fjalla One" panose="02000506040000020004" pitchFamily="2" charset="0"/>
            </a:endParaRPr>
          </a:p>
        </p:txBody>
      </p:sp>
      <p:sp>
        <p:nvSpPr>
          <p:cNvPr id="5" name="Content Placeholder 4">
            <a:extLst>
              <a:ext uri="{FF2B5EF4-FFF2-40B4-BE49-F238E27FC236}">
                <a16:creationId xmlns:a16="http://schemas.microsoft.com/office/drawing/2014/main" id="{1F5BEFBF-6ABD-41CF-9559-0B952F513C12}"/>
              </a:ext>
            </a:extLst>
          </p:cNvPr>
          <p:cNvSpPr>
            <a:spLocks noGrp="1"/>
          </p:cNvSpPr>
          <p:nvPr>
            <p:ph sz="quarter" idx="10"/>
          </p:nvPr>
        </p:nvSpPr>
        <p:spPr>
          <a:xfrm>
            <a:off x="1650145" y="1548317"/>
            <a:ext cx="8891710" cy="4858583"/>
          </a:xfrm>
        </p:spPr>
        <p:txBody>
          <a:bodyPr>
            <a:normAutofit/>
          </a:bodyPr>
          <a:lstStyle/>
          <a:p>
            <a:pPr marL="285750" marR="0" lvl="0" indent="-285750" defTabSz="914400" rtl="0" eaLnBrk="1" fontAlgn="base" latinLnBrk="0" hangingPunct="1">
              <a:spcBef>
                <a:spcPts val="300"/>
              </a:spcBef>
              <a:spcAft>
                <a:spcPct val="0"/>
              </a:spcAft>
              <a:buClr>
                <a:schemeClr val="accent1">
                  <a:lumMod val="50000"/>
                </a:schemeClr>
              </a:buClr>
              <a:buSzPct val="100000"/>
              <a:buFont typeface="Arial" panose="020B0604020202020204" pitchFamily="34" charset="0"/>
              <a:buChar char="•"/>
              <a:tabLst>
                <a:tab pos="914400" algn="l"/>
                <a:tab pos="914400" algn="l"/>
                <a:tab pos="914400" algn="l"/>
                <a:tab pos="914400" algn="l"/>
                <a:tab pos="914400" algn="l"/>
                <a:tab pos="914400" algn="l"/>
              </a:tabLst>
            </a:pPr>
            <a:r>
              <a:rPr kumimoji="0" lang="en-US" u="none" strike="noStrike" cap="none" normalizeH="0" baseline="0" dirty="0" err="1">
                <a:ln>
                  <a:noFill/>
                </a:ln>
                <a:effectLst/>
              </a:rPr>
              <a:t>Setelah</a:t>
            </a:r>
            <a:r>
              <a:rPr kumimoji="0" lang="en-US" u="none" strike="noStrike" cap="none" normalizeH="0" baseline="0" dirty="0">
                <a:ln>
                  <a:noFill/>
                </a:ln>
                <a:effectLst/>
              </a:rPr>
              <a:t> </a:t>
            </a:r>
            <a:r>
              <a:rPr kumimoji="0" lang="en-US" u="none" strike="noStrike" cap="none" normalizeH="0" baseline="0" dirty="0" err="1">
                <a:ln>
                  <a:noFill/>
                </a:ln>
                <a:effectLst/>
              </a:rPr>
              <a:t>pengakuan</a:t>
            </a:r>
            <a:r>
              <a:rPr kumimoji="0" lang="en-US" u="none" strike="noStrike" cap="none" normalizeH="0" baseline="0" dirty="0">
                <a:ln>
                  <a:noFill/>
                </a:ln>
                <a:effectLst/>
              </a:rPr>
              <a:t> </a:t>
            </a:r>
            <a:r>
              <a:rPr kumimoji="0" lang="en-US" u="none" strike="noStrike" cap="none" normalizeH="0" baseline="0" dirty="0" err="1">
                <a:ln>
                  <a:noFill/>
                </a:ln>
                <a:effectLst/>
              </a:rPr>
              <a:t>awal</a:t>
            </a:r>
            <a:r>
              <a:rPr kumimoji="0" lang="en-US" u="none" strike="noStrike" cap="none" normalizeH="0" baseline="0" dirty="0">
                <a:ln>
                  <a:noFill/>
                </a:ln>
                <a:effectLst/>
              </a:rPr>
              <a:t> </a:t>
            </a:r>
            <a:r>
              <a:rPr kumimoji="0" lang="en-US" u="none" strike="noStrike" cap="none" normalizeH="0" baseline="0" dirty="0" err="1">
                <a:ln>
                  <a:noFill/>
                </a:ln>
                <a:effectLst/>
              </a:rPr>
              <a:t>entitas</a:t>
            </a:r>
            <a:r>
              <a:rPr kumimoji="0" lang="en-US" u="none" strike="noStrike" cap="none" normalizeH="0" baseline="0" dirty="0">
                <a:ln>
                  <a:noFill/>
                </a:ln>
                <a:effectLst/>
              </a:rPr>
              <a:t> </a:t>
            </a:r>
            <a:r>
              <a:rPr kumimoji="0" lang="en-US" u="none" strike="noStrike" cap="none" normalizeH="0" baseline="0" dirty="0" err="1">
                <a:ln>
                  <a:noFill/>
                </a:ln>
                <a:effectLst/>
              </a:rPr>
              <a:t>memilih</a:t>
            </a:r>
            <a:r>
              <a:rPr kumimoji="0" lang="en-US" u="none" strike="noStrike" cap="none" normalizeH="0" baseline="0" dirty="0">
                <a:ln>
                  <a:noFill/>
                </a:ln>
                <a:effectLst/>
              </a:rPr>
              <a:t> </a:t>
            </a:r>
            <a:r>
              <a:rPr kumimoji="0" lang="en-US" b="1" u="none" strike="noStrike" cap="none" normalizeH="0" baseline="0" dirty="0">
                <a:ln>
                  <a:noFill/>
                </a:ln>
                <a:solidFill>
                  <a:srgbClr val="FF0000"/>
                </a:solidFill>
                <a:effectLst/>
              </a:rPr>
              <a:t>model </a:t>
            </a:r>
            <a:r>
              <a:rPr kumimoji="0" lang="en-US" b="1" u="none" strike="noStrike" cap="none" normalizeH="0" baseline="0" dirty="0" err="1">
                <a:ln>
                  <a:noFill/>
                </a:ln>
                <a:solidFill>
                  <a:srgbClr val="FF0000"/>
                </a:solidFill>
                <a:effectLst/>
              </a:rPr>
              <a:t>biaya</a:t>
            </a:r>
            <a:r>
              <a:rPr kumimoji="0" lang="en-US" b="1" u="none" strike="noStrike" cap="none" normalizeH="0" baseline="0" dirty="0">
                <a:ln>
                  <a:noFill/>
                </a:ln>
                <a:solidFill>
                  <a:srgbClr val="FF0000"/>
                </a:solidFill>
                <a:effectLst/>
              </a:rPr>
              <a:t> </a:t>
            </a:r>
            <a:r>
              <a:rPr kumimoji="0" lang="en-US" u="none" strike="noStrike" cap="none" normalizeH="0" baseline="0" dirty="0" err="1">
                <a:ln>
                  <a:noFill/>
                </a:ln>
                <a:effectLst/>
              </a:rPr>
              <a:t>atau</a:t>
            </a:r>
            <a:r>
              <a:rPr kumimoji="0" lang="en-US" u="none" strike="noStrike" cap="none" normalizeH="0" baseline="0" dirty="0">
                <a:ln>
                  <a:noFill/>
                </a:ln>
                <a:effectLst/>
              </a:rPr>
              <a:t> </a:t>
            </a:r>
            <a:r>
              <a:rPr kumimoji="0" lang="en-US" b="1" u="none" strike="noStrike" cap="none" normalizeH="0" baseline="0" dirty="0">
                <a:ln>
                  <a:noFill/>
                </a:ln>
                <a:solidFill>
                  <a:srgbClr val="FF0000"/>
                </a:solidFill>
                <a:effectLst/>
              </a:rPr>
              <a:t>model </a:t>
            </a:r>
            <a:r>
              <a:rPr kumimoji="0" lang="en-US" b="1" u="none" strike="noStrike" cap="none" normalizeH="0" baseline="0" dirty="0" err="1">
                <a:ln>
                  <a:noFill/>
                </a:ln>
                <a:solidFill>
                  <a:srgbClr val="FF0000"/>
                </a:solidFill>
                <a:effectLst/>
              </a:rPr>
              <a:t>revaluasi</a:t>
            </a:r>
            <a:r>
              <a:rPr kumimoji="0" lang="en-US" u="none" strike="noStrike" cap="none" normalizeH="0" baseline="0" dirty="0">
                <a:ln>
                  <a:noFill/>
                </a:ln>
                <a:effectLst/>
              </a:rPr>
              <a:t>.</a:t>
            </a:r>
          </a:p>
          <a:p>
            <a:pPr marL="285750" marR="0" lvl="0" indent="-285750" defTabSz="914400" rtl="0" eaLnBrk="1" fontAlgn="base" latinLnBrk="0" hangingPunct="1">
              <a:spcBef>
                <a:spcPts val="300"/>
              </a:spcBef>
              <a:spcAft>
                <a:spcPct val="0"/>
              </a:spcAft>
              <a:buClr>
                <a:schemeClr val="accent1">
                  <a:lumMod val="50000"/>
                </a:schemeClr>
              </a:buClr>
              <a:buSzPct val="100000"/>
              <a:buFont typeface="Arial" panose="020B0604020202020204" pitchFamily="34" charset="0"/>
              <a:buChar char="•"/>
              <a:tabLst>
                <a:tab pos="914400" algn="l"/>
                <a:tab pos="914400" algn="l"/>
                <a:tab pos="914400" algn="l"/>
                <a:tab pos="914400" algn="l"/>
                <a:tab pos="914400" algn="l"/>
                <a:tab pos="914400" algn="l"/>
              </a:tabLst>
            </a:pPr>
            <a:r>
              <a:rPr lang="en-US" dirty="0"/>
              <a:t>Model </a:t>
            </a:r>
            <a:r>
              <a:rPr lang="en-US" dirty="0" err="1"/>
              <a:t>biaya</a:t>
            </a:r>
            <a:r>
              <a:rPr lang="en-US" dirty="0"/>
              <a:t>:</a:t>
            </a:r>
            <a:endParaRPr kumimoji="0" lang="en-US" u="none" strike="noStrike" cap="none" normalizeH="0" baseline="0" dirty="0">
              <a:ln>
                <a:noFill/>
              </a:ln>
              <a:effectLst/>
            </a:endParaRP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dirty="0" err="1"/>
              <a:t>Biaya</a:t>
            </a:r>
            <a:r>
              <a:rPr lang="en-US" dirty="0"/>
              <a:t> </a:t>
            </a:r>
            <a:r>
              <a:rPr lang="en-US" dirty="0" err="1"/>
              <a:t>perolehan</a:t>
            </a:r>
            <a:r>
              <a:rPr lang="en-US" dirty="0"/>
              <a:t> </a:t>
            </a:r>
            <a:r>
              <a:rPr lang="en-US" dirty="0" err="1"/>
              <a:t>dikurangi</a:t>
            </a:r>
            <a:r>
              <a:rPr lang="en-US" dirty="0"/>
              <a:t> </a:t>
            </a:r>
            <a:r>
              <a:rPr lang="en-US" dirty="0" err="1"/>
              <a:t>akumulasi</a:t>
            </a:r>
            <a:r>
              <a:rPr lang="en-US" dirty="0"/>
              <a:t> </a:t>
            </a:r>
            <a:r>
              <a:rPr lang="en-US" dirty="0" err="1"/>
              <a:t>depresiasi</a:t>
            </a:r>
            <a:r>
              <a:rPr lang="en-US" dirty="0"/>
              <a:t> dan </a:t>
            </a:r>
            <a:r>
              <a:rPr lang="en-US" dirty="0" err="1"/>
              <a:t>akumulasi</a:t>
            </a:r>
            <a:r>
              <a:rPr lang="en-US" dirty="0"/>
              <a:t> </a:t>
            </a:r>
            <a:r>
              <a:rPr lang="en-US" dirty="0" err="1"/>
              <a:t>rugi</a:t>
            </a:r>
            <a:r>
              <a:rPr lang="en-US" dirty="0"/>
              <a:t> </a:t>
            </a:r>
            <a:r>
              <a:rPr lang="en-US" dirty="0" err="1"/>
              <a:t>penurunan</a:t>
            </a:r>
            <a:r>
              <a:rPr lang="en-US" dirty="0"/>
              <a:t> </a:t>
            </a:r>
            <a:r>
              <a:rPr lang="en-US" dirty="0" err="1"/>
              <a:t>nilai</a:t>
            </a:r>
            <a:endParaRPr lang="en-US" dirty="0"/>
          </a:p>
          <a:p>
            <a:pPr marL="285750" marR="0" lvl="0" indent="-285750" defTabSz="914400" rtl="0" eaLnBrk="1" fontAlgn="base" latinLnBrk="0" hangingPunct="1">
              <a:spcBef>
                <a:spcPts val="1200"/>
              </a:spcBef>
              <a:spcAft>
                <a:spcPct val="0"/>
              </a:spcAft>
              <a:buClr>
                <a:schemeClr val="accent1">
                  <a:lumMod val="50000"/>
                </a:schemeClr>
              </a:buClr>
              <a:buSzPct val="100000"/>
              <a:buFont typeface="Arial" panose="020B0604020202020204" pitchFamily="34" charset="0"/>
              <a:buChar char="•"/>
              <a:tabLst>
                <a:tab pos="914400" algn="l"/>
                <a:tab pos="914400" algn="l"/>
                <a:tab pos="914400" algn="l"/>
                <a:tab pos="914400" algn="l"/>
                <a:tab pos="914400" algn="l"/>
                <a:tab pos="914400" algn="l"/>
              </a:tabLst>
            </a:pPr>
            <a:r>
              <a:rPr kumimoji="0" lang="en-US" u="none" strike="noStrike" cap="none" normalizeH="0" baseline="0" dirty="0">
                <a:ln>
                  <a:noFill/>
                </a:ln>
                <a:effectLst/>
              </a:rPr>
              <a:t>Model </a:t>
            </a:r>
            <a:r>
              <a:rPr kumimoji="0" lang="en-US" u="none" strike="noStrike" cap="none" normalizeH="0" baseline="0" dirty="0" err="1">
                <a:ln>
                  <a:noFill/>
                </a:ln>
                <a:effectLst/>
              </a:rPr>
              <a:t>revaluasi</a:t>
            </a:r>
            <a:r>
              <a:rPr kumimoji="0" lang="en-US" u="none" strike="noStrike" cap="none" normalizeH="0" baseline="0" dirty="0">
                <a:ln>
                  <a:noFill/>
                </a:ln>
                <a:effectLst/>
              </a:rPr>
              <a:t> </a:t>
            </a:r>
            <a:r>
              <a:rPr kumimoji="0" lang="en-US" u="none" strike="noStrike" cap="none" normalizeH="0" baseline="0" dirty="0" err="1">
                <a:ln>
                  <a:noFill/>
                </a:ln>
                <a:effectLst/>
              </a:rPr>
              <a:t>untuk</a:t>
            </a:r>
            <a:r>
              <a:rPr kumimoji="0" lang="en-US" u="none" strike="noStrike" cap="none" normalizeH="0" baseline="0" dirty="0">
                <a:ln>
                  <a:noFill/>
                </a:ln>
                <a:effectLst/>
              </a:rPr>
              <a:t> </a:t>
            </a:r>
            <a:r>
              <a:rPr kumimoji="0" lang="en-US" u="none" strike="noStrike" cap="none" normalizeH="0" baseline="0" dirty="0" err="1">
                <a:ln>
                  <a:noFill/>
                </a:ln>
                <a:effectLst/>
              </a:rPr>
              <a:t>aset</a:t>
            </a:r>
            <a:r>
              <a:rPr kumimoji="0" lang="en-US" u="none" strike="noStrike" cap="none" normalizeH="0" baseline="0" dirty="0">
                <a:ln>
                  <a:noFill/>
                </a:ln>
                <a:effectLst/>
              </a:rPr>
              <a:t> </a:t>
            </a:r>
            <a:r>
              <a:rPr kumimoji="0" lang="en-US" u="none" strike="noStrike" cap="none" normalizeH="0" baseline="0" dirty="0" err="1">
                <a:ln>
                  <a:noFill/>
                </a:ln>
                <a:effectLst/>
              </a:rPr>
              <a:t>tetap</a:t>
            </a:r>
            <a:r>
              <a:rPr kumimoji="0" lang="en-US" u="none" strike="noStrike" cap="none" normalizeH="0" baseline="0" dirty="0">
                <a:ln>
                  <a:noFill/>
                </a:ln>
                <a:effectLst/>
              </a:rPr>
              <a:t> yang </a:t>
            </a:r>
            <a:r>
              <a:rPr kumimoji="0" lang="en-US" u="none" strike="noStrike" cap="none" normalizeH="0" baseline="0" dirty="0" err="1">
                <a:ln>
                  <a:noFill/>
                </a:ln>
                <a:effectLst/>
              </a:rPr>
              <a:t>nilai</a:t>
            </a:r>
            <a:r>
              <a:rPr kumimoji="0" lang="en-US" u="none" strike="noStrike" cap="none" normalizeH="0" baseline="0" dirty="0">
                <a:ln>
                  <a:noFill/>
                </a:ln>
                <a:effectLst/>
              </a:rPr>
              <a:t> </a:t>
            </a:r>
            <a:r>
              <a:rPr kumimoji="0" lang="en-US" u="none" strike="noStrike" cap="none" normalizeH="0" baseline="0" dirty="0" err="1">
                <a:ln>
                  <a:noFill/>
                </a:ln>
                <a:effectLst/>
              </a:rPr>
              <a:t>wajarnya</a:t>
            </a:r>
            <a:r>
              <a:rPr kumimoji="0" lang="en-US" u="none" strike="noStrike" cap="none" normalizeH="0" baseline="0" dirty="0">
                <a:ln>
                  <a:noFill/>
                </a:ln>
                <a:effectLst/>
              </a:rPr>
              <a:t> </a:t>
            </a:r>
            <a:r>
              <a:rPr kumimoji="0" lang="en-US" u="none" strike="noStrike" cap="none" normalizeH="0" baseline="0" dirty="0" err="1">
                <a:ln>
                  <a:noFill/>
                </a:ln>
                <a:effectLst/>
              </a:rPr>
              <a:t>dapat</a:t>
            </a:r>
            <a:r>
              <a:rPr kumimoji="0" lang="en-US" u="none" strike="noStrike" cap="none" normalizeH="0" baseline="0" dirty="0">
                <a:ln>
                  <a:noFill/>
                </a:ln>
                <a:effectLst/>
              </a:rPr>
              <a:t> </a:t>
            </a:r>
            <a:r>
              <a:rPr kumimoji="0" lang="en-US" u="none" strike="noStrike" cap="none" normalizeH="0" baseline="0" dirty="0" err="1">
                <a:ln>
                  <a:noFill/>
                </a:ln>
                <a:effectLst/>
              </a:rPr>
              <a:t>diukur</a:t>
            </a:r>
            <a:r>
              <a:rPr kumimoji="0" lang="en-US" u="none" strike="noStrike" cap="none" normalizeH="0" baseline="0" dirty="0">
                <a:ln>
                  <a:noFill/>
                </a:ln>
                <a:effectLst/>
              </a:rPr>
              <a:t> </a:t>
            </a:r>
            <a:r>
              <a:rPr kumimoji="0" lang="en-US" u="none" strike="noStrike" cap="none" normalizeH="0" baseline="0" dirty="0" err="1">
                <a:ln>
                  <a:noFill/>
                </a:ln>
                <a:effectLst/>
              </a:rPr>
              <a:t>secara</a:t>
            </a:r>
            <a:r>
              <a:rPr kumimoji="0" lang="en-US" u="none" strike="noStrike" cap="none" normalizeH="0" baseline="0" dirty="0">
                <a:ln>
                  <a:noFill/>
                </a:ln>
                <a:effectLst/>
              </a:rPr>
              <a:t> </a:t>
            </a:r>
            <a:r>
              <a:rPr kumimoji="0" lang="en-US" u="none" strike="noStrike" cap="none" normalizeH="0" baseline="0" dirty="0" err="1">
                <a:ln>
                  <a:noFill/>
                </a:ln>
                <a:effectLst/>
              </a:rPr>
              <a:t>andal</a:t>
            </a:r>
            <a:r>
              <a:rPr kumimoji="0" lang="en-US" u="none" strike="noStrike" cap="none" normalizeH="0" baseline="0" dirty="0">
                <a:ln>
                  <a:noFill/>
                </a:ln>
                <a:effectLst/>
              </a:rPr>
              <a:t>. </a:t>
            </a: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b="0" i="0" dirty="0"/>
              <a:t>Nilai </a:t>
            </a:r>
            <a:r>
              <a:rPr lang="en-US" dirty="0" err="1"/>
              <a:t>w</a:t>
            </a:r>
            <a:r>
              <a:rPr lang="en-US" b="0" i="0" dirty="0" err="1"/>
              <a:t>ajar</a:t>
            </a:r>
            <a:r>
              <a:rPr lang="en-US" b="0" i="0" dirty="0"/>
              <a:t> </a:t>
            </a:r>
            <a:r>
              <a:rPr lang="en-US" b="0" i="0" dirty="0" err="1"/>
              <a:t>dikurangi</a:t>
            </a:r>
            <a:r>
              <a:rPr lang="en-US" b="0" i="0" dirty="0"/>
              <a:t> </a:t>
            </a:r>
            <a:r>
              <a:rPr lang="en-US" dirty="0" err="1"/>
              <a:t>akumulasi</a:t>
            </a:r>
            <a:r>
              <a:rPr lang="en-US" dirty="0"/>
              <a:t> </a:t>
            </a:r>
            <a:r>
              <a:rPr lang="en-US" dirty="0" err="1"/>
              <a:t>depresiasi</a:t>
            </a:r>
            <a:r>
              <a:rPr lang="en-US" dirty="0"/>
              <a:t> dan </a:t>
            </a:r>
            <a:r>
              <a:rPr lang="en-US" dirty="0" err="1"/>
              <a:t>akumulasi</a:t>
            </a:r>
            <a:r>
              <a:rPr lang="en-US" dirty="0"/>
              <a:t> </a:t>
            </a:r>
            <a:r>
              <a:rPr lang="en-US" dirty="0" err="1"/>
              <a:t>rugi</a:t>
            </a:r>
            <a:r>
              <a:rPr lang="en-US" dirty="0"/>
              <a:t> </a:t>
            </a:r>
            <a:r>
              <a:rPr lang="en-US" dirty="0" err="1"/>
              <a:t>penurunan</a:t>
            </a:r>
            <a:r>
              <a:rPr lang="en-US" dirty="0"/>
              <a:t> </a:t>
            </a:r>
            <a:r>
              <a:rPr lang="en-US" dirty="0" err="1"/>
              <a:t>nilai</a:t>
            </a:r>
            <a:endParaRPr lang="en-US" dirty="0"/>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b="0" i="0" dirty="0" err="1"/>
              <a:t>Kenaikan</a:t>
            </a:r>
            <a:r>
              <a:rPr lang="en-US" b="0" i="0" dirty="0"/>
              <a:t> </a:t>
            </a:r>
            <a:r>
              <a:rPr lang="en-US" b="0" i="0" dirty="0" err="1"/>
              <a:t>nilai</a:t>
            </a:r>
            <a:r>
              <a:rPr lang="en-US" b="0" i="0" dirty="0"/>
              <a:t> </a:t>
            </a:r>
            <a:r>
              <a:rPr lang="en-US" b="0" i="0" dirty="0" err="1"/>
              <a:t>diakui</a:t>
            </a:r>
            <a:r>
              <a:rPr lang="en-US" b="0" i="0" dirty="0"/>
              <a:t> </a:t>
            </a:r>
            <a:r>
              <a:rPr lang="en-US" b="0" i="0" dirty="0" err="1"/>
              <a:t>dalam</a:t>
            </a:r>
            <a:r>
              <a:rPr lang="en-US" b="0" i="0" dirty="0"/>
              <a:t> </a:t>
            </a:r>
            <a:r>
              <a:rPr lang="en-US" b="1" i="0" dirty="0" err="1"/>
              <a:t>penghasilan</a:t>
            </a:r>
            <a:r>
              <a:rPr lang="en-US" b="1" i="0" dirty="0"/>
              <a:t> </a:t>
            </a:r>
            <a:r>
              <a:rPr lang="en-US" b="1" i="0" dirty="0" err="1"/>
              <a:t>komprehensif</a:t>
            </a:r>
            <a:r>
              <a:rPr lang="en-US" b="1" i="0" dirty="0"/>
              <a:t> lain </a:t>
            </a:r>
            <a:r>
              <a:rPr lang="en-US" b="0" i="0" dirty="0" err="1"/>
              <a:t>atau</a:t>
            </a:r>
            <a:r>
              <a:rPr lang="en-US" b="0" i="0" dirty="0"/>
              <a:t> </a:t>
            </a:r>
            <a:r>
              <a:rPr lang="en-US" b="1" i="0" dirty="0" err="1"/>
              <a:t>laba</a:t>
            </a:r>
            <a:r>
              <a:rPr lang="en-US" b="1" i="0" dirty="0"/>
              <a:t> </a:t>
            </a:r>
            <a:r>
              <a:rPr lang="en-US" b="1" i="0" dirty="0" err="1"/>
              <a:t>rugi</a:t>
            </a:r>
            <a:r>
              <a:rPr lang="en-US" b="1" i="0" dirty="0"/>
              <a:t> </a:t>
            </a:r>
            <a:r>
              <a:rPr lang="en-US" b="1" i="0" dirty="0" err="1"/>
              <a:t>jika</a:t>
            </a:r>
            <a:r>
              <a:rPr lang="en-US" b="1" i="0" dirty="0"/>
              <a:t> </a:t>
            </a:r>
            <a:r>
              <a:rPr lang="en-US" b="1" i="0" dirty="0" err="1"/>
              <a:t>sebelumnya</a:t>
            </a:r>
            <a:r>
              <a:rPr lang="en-US" b="1" i="0" dirty="0"/>
              <a:t> </a:t>
            </a:r>
            <a:r>
              <a:rPr lang="en-US" b="1" i="0" dirty="0" err="1"/>
              <a:t>ada</a:t>
            </a:r>
            <a:r>
              <a:rPr lang="en-US" b="1" i="0" dirty="0"/>
              <a:t> </a:t>
            </a:r>
            <a:r>
              <a:rPr lang="en-US" b="1" i="0" dirty="0" err="1"/>
              <a:t>penurunan</a:t>
            </a:r>
            <a:r>
              <a:rPr lang="en-US" b="1" i="0" dirty="0"/>
              <a:t> </a:t>
            </a:r>
            <a:r>
              <a:rPr lang="en-US" b="1" i="0" dirty="0" err="1"/>
              <a:t>nilai</a:t>
            </a:r>
            <a:r>
              <a:rPr lang="en-US" b="0" i="0" dirty="0"/>
              <a:t>.</a:t>
            </a: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b="0" i="0" dirty="0" err="1"/>
              <a:t>Penurunan</a:t>
            </a:r>
            <a:r>
              <a:rPr lang="en-US" b="0" i="0" dirty="0"/>
              <a:t> </a:t>
            </a:r>
            <a:r>
              <a:rPr lang="en-US" b="0" i="0" dirty="0" err="1"/>
              <a:t>nilai</a:t>
            </a:r>
            <a:r>
              <a:rPr lang="en-US" b="0" i="0" dirty="0"/>
              <a:t> </a:t>
            </a:r>
            <a:r>
              <a:rPr lang="en-US" b="0" i="0" dirty="0" err="1"/>
              <a:t>akan</a:t>
            </a:r>
            <a:r>
              <a:rPr lang="en-US" b="0" i="0" dirty="0"/>
              <a:t> </a:t>
            </a:r>
            <a:r>
              <a:rPr lang="en-US" b="0" i="0" dirty="0" err="1"/>
              <a:t>diakui</a:t>
            </a:r>
            <a:r>
              <a:rPr lang="en-US" b="0" i="0" dirty="0"/>
              <a:t> </a:t>
            </a:r>
            <a:r>
              <a:rPr lang="en-US" b="0" i="0" dirty="0" err="1"/>
              <a:t>sebagai</a:t>
            </a:r>
            <a:r>
              <a:rPr lang="en-US" b="0" i="0" dirty="0"/>
              <a:t> </a:t>
            </a:r>
            <a:r>
              <a:rPr lang="en-US" b="1" i="0" dirty="0" err="1"/>
              <a:t>pengurang</a:t>
            </a:r>
            <a:r>
              <a:rPr lang="en-US" b="1" i="0" dirty="0"/>
              <a:t> surplus </a:t>
            </a:r>
            <a:r>
              <a:rPr lang="en-US" b="1" i="0" dirty="0" err="1"/>
              <a:t>revaluasi</a:t>
            </a:r>
            <a:r>
              <a:rPr lang="en-US" b="0" i="0" dirty="0"/>
              <a:t>, </a:t>
            </a:r>
            <a:r>
              <a:rPr lang="en-US" b="0" i="0" dirty="0" err="1"/>
              <a:t>atau</a:t>
            </a:r>
            <a:r>
              <a:rPr lang="en-US" b="0" i="0" dirty="0"/>
              <a:t> </a:t>
            </a:r>
            <a:r>
              <a:rPr lang="en-US" b="1" i="0" dirty="0" err="1"/>
              <a:t>laba</a:t>
            </a:r>
            <a:r>
              <a:rPr lang="en-US" b="1" i="0" dirty="0"/>
              <a:t> </a:t>
            </a:r>
            <a:r>
              <a:rPr lang="en-US" b="1" i="0" dirty="0" err="1"/>
              <a:t>rugi</a:t>
            </a:r>
            <a:r>
              <a:rPr lang="en-US" b="1" i="0" dirty="0"/>
              <a:t> </a:t>
            </a:r>
            <a:r>
              <a:rPr lang="en-US" b="1" i="0" dirty="0" err="1"/>
              <a:t>jika</a:t>
            </a:r>
            <a:r>
              <a:rPr lang="en-US" b="1" i="0" dirty="0"/>
              <a:t> </a:t>
            </a:r>
            <a:r>
              <a:rPr lang="en-US" b="1" i="0" dirty="0" err="1"/>
              <a:t>tidak</a:t>
            </a:r>
            <a:r>
              <a:rPr lang="en-US" b="1" i="0" dirty="0"/>
              <a:t> </a:t>
            </a:r>
            <a:r>
              <a:rPr lang="en-US" b="1" i="0" dirty="0" err="1"/>
              <a:t>ada</a:t>
            </a:r>
            <a:r>
              <a:rPr lang="en-US" b="1" i="0" dirty="0"/>
              <a:t> </a:t>
            </a:r>
            <a:r>
              <a:rPr lang="en-US" b="1" i="0" dirty="0" err="1"/>
              <a:t>lagi</a:t>
            </a:r>
            <a:r>
              <a:rPr lang="en-US" b="1" i="0" dirty="0"/>
              <a:t> surplus </a:t>
            </a:r>
            <a:r>
              <a:rPr lang="en-US" b="1" i="0" dirty="0" err="1"/>
              <a:t>revaluasi</a:t>
            </a:r>
            <a:r>
              <a:rPr lang="en-US" b="0" i="0" dirty="0"/>
              <a:t>.</a:t>
            </a:r>
          </a:p>
          <a:p>
            <a:pPr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b="0" i="0" dirty="0" err="1"/>
              <a:t>Depresiasi</a:t>
            </a:r>
            <a:r>
              <a:rPr lang="en-US" b="0" i="0" dirty="0"/>
              <a:t> </a:t>
            </a:r>
            <a:r>
              <a:rPr lang="en-US" b="0" i="0" dirty="0" err="1"/>
              <a:t>adalah</a:t>
            </a:r>
            <a:r>
              <a:rPr lang="en-US" b="0" i="0" dirty="0"/>
              <a:t> </a:t>
            </a:r>
            <a:r>
              <a:rPr lang="en-US" b="0" i="0" dirty="0" err="1"/>
              <a:t>alokasi</a:t>
            </a:r>
            <a:r>
              <a:rPr lang="en-US" b="0" i="0" dirty="0"/>
              <a:t> </a:t>
            </a:r>
            <a:r>
              <a:rPr lang="en-US" b="0" i="0" dirty="0" err="1"/>
              <a:t>biaya</a:t>
            </a:r>
            <a:r>
              <a:rPr lang="en-US" b="0" i="0" dirty="0"/>
              <a:t> </a:t>
            </a:r>
            <a:r>
              <a:rPr lang="en-US" b="0" i="0" dirty="0" err="1"/>
              <a:t>awal</a:t>
            </a:r>
            <a:r>
              <a:rPr lang="en-US" b="0" i="0" dirty="0"/>
              <a:t> </a:t>
            </a:r>
            <a:r>
              <a:rPr lang="en-US" b="0" i="0" dirty="0" err="1"/>
              <a:t>sepanjang</a:t>
            </a:r>
            <a:r>
              <a:rPr lang="en-US" b="0" i="0" dirty="0"/>
              <a:t> </a:t>
            </a:r>
            <a:r>
              <a:rPr lang="en-US" b="0" i="0" dirty="0" err="1"/>
              <a:t>umur</a:t>
            </a:r>
            <a:r>
              <a:rPr lang="en-US" b="0" i="0" dirty="0"/>
              <a:t> </a:t>
            </a:r>
            <a:r>
              <a:rPr lang="en-US" b="0" i="0" dirty="0" err="1"/>
              <a:t>manfaat</a:t>
            </a:r>
            <a:r>
              <a:rPr lang="en-US" b="0" i="0" dirty="0"/>
              <a:t> </a:t>
            </a:r>
            <a:r>
              <a:rPr lang="en-US" b="0" i="0" dirty="0" err="1"/>
              <a:t>aset</a:t>
            </a:r>
            <a:endParaRPr lang="en-US" b="0" i="0" dirty="0"/>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kumimoji="0" lang="en-US" u="none" strike="noStrike" cap="none" normalizeH="0" baseline="0" dirty="0" err="1">
                <a:ln>
                  <a:noFill/>
                </a:ln>
                <a:effectLst/>
              </a:rPr>
              <a:t>Depresiasi</a:t>
            </a:r>
            <a:r>
              <a:rPr kumimoji="0" lang="en-US" u="none" strike="noStrike" cap="none" normalizeH="0" baseline="0" dirty="0">
                <a:ln>
                  <a:noFill/>
                </a:ln>
                <a:effectLst/>
              </a:rPr>
              <a:t> </a:t>
            </a:r>
            <a:r>
              <a:rPr kumimoji="0" lang="en-US" u="none" strike="noStrike" cap="none" normalizeH="0" baseline="0" dirty="0" err="1">
                <a:ln>
                  <a:noFill/>
                </a:ln>
                <a:effectLst/>
              </a:rPr>
              <a:t>diakui</a:t>
            </a:r>
            <a:r>
              <a:rPr kumimoji="0" lang="en-US" u="none" strike="noStrike" cap="none" normalizeH="0" baseline="0" dirty="0">
                <a:ln>
                  <a:noFill/>
                </a:ln>
                <a:effectLst/>
              </a:rPr>
              <a:t> </a:t>
            </a:r>
            <a:r>
              <a:rPr kumimoji="0" lang="en-US" u="none" strike="noStrike" cap="none" normalizeH="0" baseline="0" dirty="0" err="1">
                <a:ln>
                  <a:noFill/>
                </a:ln>
                <a:effectLst/>
              </a:rPr>
              <a:t>dalam</a:t>
            </a:r>
            <a:r>
              <a:rPr kumimoji="0" lang="en-US" u="none" strike="noStrike" cap="none" normalizeH="0" baseline="0" dirty="0">
                <a:ln>
                  <a:noFill/>
                </a:ln>
                <a:effectLst/>
              </a:rPr>
              <a:t> </a:t>
            </a:r>
            <a:r>
              <a:rPr kumimoji="0" lang="en-US" u="none" strike="noStrike" cap="none" normalizeH="0" baseline="0" dirty="0" err="1">
                <a:ln>
                  <a:noFill/>
                </a:ln>
                <a:effectLst/>
              </a:rPr>
              <a:t>laba</a:t>
            </a:r>
            <a:r>
              <a:rPr kumimoji="0" lang="en-US" u="none" strike="noStrike" cap="none" normalizeH="0" baseline="0" dirty="0">
                <a:ln>
                  <a:noFill/>
                </a:ln>
                <a:effectLst/>
              </a:rPr>
              <a:t> </a:t>
            </a:r>
            <a:r>
              <a:rPr kumimoji="0" lang="en-US" u="none" strike="noStrike" cap="none" normalizeH="0" baseline="0" dirty="0" err="1">
                <a:ln>
                  <a:noFill/>
                </a:ln>
                <a:effectLst/>
              </a:rPr>
              <a:t>rugi</a:t>
            </a:r>
            <a:endParaRPr kumimoji="0" lang="en-US" u="none" strike="noStrike" cap="none" normalizeH="0" baseline="0" dirty="0">
              <a:ln>
                <a:noFill/>
              </a:ln>
              <a:effectLst/>
            </a:endParaRP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b="0" i="0" dirty="0" err="1"/>
              <a:t>Metode</a:t>
            </a:r>
            <a:r>
              <a:rPr lang="en-US" b="0" i="0" dirty="0"/>
              <a:t> </a:t>
            </a:r>
            <a:r>
              <a:rPr lang="en-US" b="0" i="0" dirty="0" err="1"/>
              <a:t>depresiasi</a:t>
            </a:r>
            <a:r>
              <a:rPr lang="en-US" b="0" i="0" dirty="0"/>
              <a:t>, masa </a:t>
            </a:r>
            <a:r>
              <a:rPr lang="en-US" b="0" i="0" dirty="0" err="1"/>
              <a:t>manfaat</a:t>
            </a:r>
            <a:r>
              <a:rPr lang="en-US" b="0" i="0" dirty="0"/>
              <a:t> </a:t>
            </a:r>
            <a:r>
              <a:rPr lang="en-US" b="0" i="0" dirty="0" err="1"/>
              <a:t>diitelaah</a:t>
            </a:r>
            <a:r>
              <a:rPr lang="en-US" b="0" i="0" dirty="0"/>
              <a:t> </a:t>
            </a:r>
            <a:r>
              <a:rPr lang="en-US" b="0" i="0" dirty="0" err="1"/>
              <a:t>setiap</a:t>
            </a:r>
            <a:r>
              <a:rPr lang="en-US" b="0" i="0" dirty="0"/>
              <a:t> </a:t>
            </a:r>
            <a:r>
              <a:rPr lang="en-US" b="0" i="0" dirty="0" err="1"/>
              <a:t>tanggal</a:t>
            </a:r>
            <a:r>
              <a:rPr lang="en-US" b="0" i="0" dirty="0"/>
              <a:t> </a:t>
            </a:r>
            <a:r>
              <a:rPr lang="en-US" b="0" i="0" dirty="0" err="1"/>
              <a:t>pelaporan</a:t>
            </a:r>
            <a:r>
              <a:rPr lang="en-US" b="0" i="0" dirty="0"/>
              <a:t> </a:t>
            </a:r>
            <a:r>
              <a:rPr lang="en-US" b="0" i="0" dirty="0" err="1"/>
              <a:t>jika</a:t>
            </a:r>
            <a:r>
              <a:rPr lang="en-US" b="0" i="0" dirty="0"/>
              <a:t> </a:t>
            </a:r>
            <a:r>
              <a:rPr lang="en-US" b="0" i="0" dirty="0" err="1"/>
              <a:t>berbeda</a:t>
            </a:r>
            <a:r>
              <a:rPr lang="en-US" b="0" i="0" dirty="0"/>
              <a:t> </a:t>
            </a:r>
            <a:r>
              <a:rPr lang="en-US" b="0" i="0" dirty="0" err="1"/>
              <a:t>dilakukan</a:t>
            </a:r>
            <a:r>
              <a:rPr lang="en-US" b="0" i="0" dirty="0"/>
              <a:t> </a:t>
            </a:r>
            <a:r>
              <a:rPr lang="en-US" b="0" i="0" dirty="0" err="1"/>
              <a:t>perubahan</a:t>
            </a:r>
            <a:r>
              <a:rPr lang="en-US" b="0" i="0" dirty="0"/>
              <a:t> </a:t>
            </a:r>
            <a:r>
              <a:rPr lang="en-US" b="0" i="0" dirty="0">
                <a:sym typeface="Wingdings" panose="05000000000000000000" pitchFamily="2" charset="2"/>
              </a:rPr>
              <a:t> </a:t>
            </a:r>
            <a:r>
              <a:rPr lang="en-US" b="0" i="0" dirty="0" err="1">
                <a:sym typeface="Wingdings" panose="05000000000000000000" pitchFamily="2" charset="2"/>
              </a:rPr>
              <a:t>perubahan</a:t>
            </a:r>
            <a:r>
              <a:rPr lang="en-US" b="0" i="0" dirty="0">
                <a:sym typeface="Wingdings" panose="05000000000000000000" pitchFamily="2" charset="2"/>
              </a:rPr>
              <a:t> </a:t>
            </a:r>
            <a:r>
              <a:rPr lang="en-US" b="0" i="0" dirty="0" err="1">
                <a:sym typeface="Wingdings" panose="05000000000000000000" pitchFamily="2" charset="2"/>
              </a:rPr>
              <a:t>estimasi</a:t>
            </a:r>
            <a:endParaRPr lang="en-US" b="0" i="0" dirty="0"/>
          </a:p>
        </p:txBody>
      </p:sp>
      <p:sp>
        <p:nvSpPr>
          <p:cNvPr id="6" name="Slide Number Placeholder 3">
            <a:extLst>
              <a:ext uri="{FF2B5EF4-FFF2-40B4-BE49-F238E27FC236}">
                <a16:creationId xmlns:a16="http://schemas.microsoft.com/office/drawing/2014/main" id="{099F6A86-3526-4A90-B5B3-0CB2E5897284}"/>
              </a:ext>
            </a:extLst>
          </p:cNvPr>
          <p:cNvSpPr txBox="1">
            <a:spLocks/>
          </p:cNvSpPr>
          <p:nvPr/>
        </p:nvSpPr>
        <p:spPr>
          <a:xfrm>
            <a:off x="11582400" y="6483350"/>
            <a:ext cx="609600" cy="420688"/>
          </a:xfr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pPr algn="r"/>
            <a:fld id="{C8917DDB-6779-4320-89F1-0A441ABEDE43}" type="slidenum">
              <a:rPr lang="en-US" sz="1800" smtClean="0"/>
              <a:pPr algn="r"/>
              <a:t>79</a:t>
            </a:fld>
            <a:endParaRPr lang="en-US" sz="1800" dirty="0"/>
          </a:p>
        </p:txBody>
      </p:sp>
      <p:sp>
        <p:nvSpPr>
          <p:cNvPr id="7" name="Rectangle: Rounded Corners 6">
            <a:extLst>
              <a:ext uri="{FF2B5EF4-FFF2-40B4-BE49-F238E27FC236}">
                <a16:creationId xmlns:a16="http://schemas.microsoft.com/office/drawing/2014/main" id="{C50B2569-B262-436B-94AB-2E9E33EB68F3}"/>
              </a:ext>
            </a:extLst>
          </p:cNvPr>
          <p:cNvSpPr/>
          <p:nvPr/>
        </p:nvSpPr>
        <p:spPr>
          <a:xfrm>
            <a:off x="10662833" y="0"/>
            <a:ext cx="919567" cy="8290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ptos Black" panose="020B0604020202020204" pitchFamily="34" charset="0"/>
              </a:rPr>
              <a:t>17</a:t>
            </a:r>
            <a:endParaRPr lang="en-ID" sz="3600" b="1" dirty="0">
              <a:latin typeface="Aptos Black" panose="020B0604020202020204" pitchFamily="34" charset="0"/>
            </a:endParaRPr>
          </a:p>
        </p:txBody>
      </p:sp>
    </p:spTree>
    <p:extLst>
      <p:ext uri="{BB962C8B-B14F-4D97-AF65-F5344CB8AC3E}">
        <p14:creationId xmlns:p14="http://schemas.microsoft.com/office/powerpoint/2010/main" val="18523570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F40A0E8-21F4-4264-814B-104EC188E6F2}"/>
              </a:ext>
            </a:extLst>
          </p:cNvPr>
          <p:cNvSpPr>
            <a:spLocks noGrp="1"/>
          </p:cNvSpPr>
          <p:nvPr>
            <p:ph type="title"/>
          </p:nvPr>
        </p:nvSpPr>
        <p:spPr>
          <a:xfrm>
            <a:off x="2410228" y="451100"/>
            <a:ext cx="8310282" cy="816800"/>
          </a:xfrm>
        </p:spPr>
        <p:txBody>
          <a:bodyPr wrap="square" anchor="t">
            <a:normAutofit/>
          </a:bodyPr>
          <a:lstStyle/>
          <a:p>
            <a:r>
              <a:rPr lang="en-US" dirty="0" err="1">
                <a:latin typeface="Fjalla One" panose="02000506040000020004" pitchFamily="2" charset="0"/>
              </a:rPr>
              <a:t>Penurunan</a:t>
            </a:r>
            <a:r>
              <a:rPr lang="en-US" dirty="0">
                <a:latin typeface="Fjalla One" panose="02000506040000020004" pitchFamily="2" charset="0"/>
              </a:rPr>
              <a:t> Nilai dan </a:t>
            </a:r>
            <a:r>
              <a:rPr lang="en-US" dirty="0" err="1">
                <a:latin typeface="Fjalla One" panose="02000506040000020004" pitchFamily="2" charset="0"/>
              </a:rPr>
              <a:t>Penghentian</a:t>
            </a:r>
            <a:r>
              <a:rPr lang="en-US" dirty="0">
                <a:latin typeface="Fjalla One" panose="02000506040000020004" pitchFamily="2" charset="0"/>
              </a:rPr>
              <a:t> </a:t>
            </a:r>
            <a:r>
              <a:rPr lang="en-US" dirty="0" err="1">
                <a:latin typeface="Fjalla One" panose="02000506040000020004" pitchFamily="2" charset="0"/>
              </a:rPr>
              <a:t>Pengakuan</a:t>
            </a:r>
            <a:endParaRPr lang="en-ID" dirty="0">
              <a:latin typeface="Fjalla One" panose="02000506040000020004" pitchFamily="2" charset="0"/>
            </a:endParaRPr>
          </a:p>
        </p:txBody>
      </p:sp>
      <p:sp>
        <p:nvSpPr>
          <p:cNvPr id="5" name="Content Placeholder 4">
            <a:extLst>
              <a:ext uri="{FF2B5EF4-FFF2-40B4-BE49-F238E27FC236}">
                <a16:creationId xmlns:a16="http://schemas.microsoft.com/office/drawing/2014/main" id="{1F5BEFBF-6ABD-41CF-9559-0B952F513C12}"/>
              </a:ext>
            </a:extLst>
          </p:cNvPr>
          <p:cNvSpPr>
            <a:spLocks noGrp="1"/>
          </p:cNvSpPr>
          <p:nvPr>
            <p:ph sz="quarter" idx="10"/>
          </p:nvPr>
        </p:nvSpPr>
        <p:spPr>
          <a:xfrm>
            <a:off x="1828800" y="1548317"/>
            <a:ext cx="8891710" cy="4858583"/>
          </a:xfrm>
        </p:spPr>
        <p:txBody>
          <a:bodyPr>
            <a:normAutofit/>
          </a:bodyPr>
          <a:lstStyle/>
          <a:p>
            <a:pPr marL="285750" marR="0" lvl="0" indent="-285750" defTabSz="914400" rtl="0" eaLnBrk="1" fontAlgn="base" latinLnBrk="0" hangingPunct="1">
              <a:spcBef>
                <a:spcPts val="300"/>
              </a:spcBef>
              <a:spcAft>
                <a:spcPct val="0"/>
              </a:spcAft>
              <a:buClr>
                <a:schemeClr val="accent1">
                  <a:lumMod val="50000"/>
                </a:schemeClr>
              </a:buClr>
              <a:buSzPct val="100000"/>
              <a:buFont typeface="Arial" panose="020B0604020202020204" pitchFamily="34" charset="0"/>
              <a:buChar char="•"/>
              <a:tabLst>
                <a:tab pos="914400" algn="l"/>
                <a:tab pos="914400" algn="l"/>
                <a:tab pos="914400" algn="l"/>
                <a:tab pos="914400" algn="l"/>
                <a:tab pos="914400" algn="l"/>
                <a:tab pos="914400" algn="l"/>
              </a:tabLst>
            </a:pPr>
            <a:r>
              <a:rPr kumimoji="0" lang="en-US" u="none" strike="noStrike" cap="none" normalizeH="0" baseline="0" dirty="0" err="1">
                <a:ln>
                  <a:noFill/>
                </a:ln>
                <a:effectLst/>
              </a:rPr>
              <a:t>Penurunan</a:t>
            </a:r>
            <a:r>
              <a:rPr kumimoji="0" lang="en-US" u="none" strike="noStrike" cap="none" normalizeH="0" baseline="0" dirty="0">
                <a:ln>
                  <a:noFill/>
                </a:ln>
                <a:effectLst/>
              </a:rPr>
              <a:t> </a:t>
            </a:r>
            <a:r>
              <a:rPr kumimoji="0" lang="en-US" u="none" strike="noStrike" cap="none" normalizeH="0" baseline="0" dirty="0" err="1">
                <a:ln>
                  <a:noFill/>
                </a:ln>
                <a:effectLst/>
              </a:rPr>
              <a:t>nilai</a:t>
            </a:r>
            <a:endParaRPr kumimoji="0" lang="en-US" u="none" strike="noStrike" cap="none" normalizeH="0" baseline="0" dirty="0">
              <a:ln>
                <a:noFill/>
              </a:ln>
              <a:effectLst/>
            </a:endParaRP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dirty="0" err="1"/>
              <a:t>Entitas</a:t>
            </a:r>
            <a:r>
              <a:rPr lang="en-US" dirty="0"/>
              <a:t> </a:t>
            </a:r>
            <a:r>
              <a:rPr lang="en-US" dirty="0" err="1"/>
              <a:t>menerapkan</a:t>
            </a:r>
            <a:r>
              <a:rPr lang="en-US" dirty="0"/>
              <a:t> </a:t>
            </a:r>
            <a:r>
              <a:rPr lang="en-US" dirty="0" err="1"/>
              <a:t>bab</a:t>
            </a:r>
            <a:r>
              <a:rPr lang="en-US" dirty="0"/>
              <a:t> 27 </a:t>
            </a:r>
            <a:r>
              <a:rPr lang="en-US" dirty="0" err="1"/>
              <a:t>dalam</a:t>
            </a:r>
            <a:r>
              <a:rPr lang="en-US" dirty="0"/>
              <a:t> </a:t>
            </a:r>
            <a:r>
              <a:rPr lang="en-US" dirty="0" err="1"/>
              <a:t>menerapkan</a:t>
            </a:r>
            <a:r>
              <a:rPr lang="en-US" dirty="0"/>
              <a:t> </a:t>
            </a:r>
            <a:r>
              <a:rPr lang="en-US" dirty="0" err="1"/>
              <a:t>penurunan</a:t>
            </a:r>
            <a:r>
              <a:rPr lang="en-US" dirty="0"/>
              <a:t> </a:t>
            </a:r>
            <a:r>
              <a:rPr lang="en-US" dirty="0" err="1"/>
              <a:t>nilai</a:t>
            </a:r>
            <a:endParaRPr lang="en-US" dirty="0"/>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dirty="0" err="1"/>
              <a:t>Entitas</a:t>
            </a:r>
            <a:r>
              <a:rPr lang="en-US" dirty="0"/>
              <a:t> </a:t>
            </a:r>
            <a:r>
              <a:rPr lang="en-US" dirty="0" err="1"/>
              <a:t>memasukkan</a:t>
            </a:r>
            <a:r>
              <a:rPr lang="en-US" dirty="0"/>
              <a:t> </a:t>
            </a:r>
            <a:r>
              <a:rPr lang="en-US" dirty="0" err="1"/>
              <a:t>dalam</a:t>
            </a:r>
            <a:r>
              <a:rPr lang="en-US" dirty="0"/>
              <a:t> </a:t>
            </a:r>
            <a:r>
              <a:rPr lang="en-US" dirty="0" err="1"/>
              <a:t>laba</a:t>
            </a:r>
            <a:r>
              <a:rPr lang="en-US" dirty="0"/>
              <a:t> </a:t>
            </a:r>
            <a:r>
              <a:rPr lang="en-US" dirty="0" err="1"/>
              <a:t>rugi</a:t>
            </a:r>
            <a:r>
              <a:rPr lang="en-US" dirty="0"/>
              <a:t>, </a:t>
            </a:r>
            <a:r>
              <a:rPr lang="en-US" dirty="0" err="1"/>
              <a:t>kompensasi</a:t>
            </a:r>
            <a:r>
              <a:rPr lang="en-US" dirty="0"/>
              <a:t> </a:t>
            </a:r>
            <a:r>
              <a:rPr lang="en-US" dirty="0" err="1"/>
              <a:t>dari</a:t>
            </a:r>
            <a:r>
              <a:rPr lang="en-US" dirty="0"/>
              <a:t> </a:t>
            </a:r>
            <a:r>
              <a:rPr lang="en-US" dirty="0" err="1"/>
              <a:t>pihak</a:t>
            </a:r>
            <a:r>
              <a:rPr lang="en-US" dirty="0"/>
              <a:t> </a:t>
            </a:r>
            <a:r>
              <a:rPr lang="en-US" dirty="0" err="1"/>
              <a:t>ketiga</a:t>
            </a:r>
            <a:r>
              <a:rPr lang="en-US" dirty="0"/>
              <a:t> </a:t>
            </a:r>
            <a:r>
              <a:rPr lang="en-US" dirty="0" err="1"/>
              <a:t>untuk</a:t>
            </a:r>
            <a:r>
              <a:rPr lang="en-US" dirty="0"/>
              <a:t> </a:t>
            </a:r>
            <a:r>
              <a:rPr lang="en-US" dirty="0" err="1"/>
              <a:t>aset</a:t>
            </a:r>
            <a:r>
              <a:rPr lang="en-US" dirty="0"/>
              <a:t> </a:t>
            </a:r>
            <a:r>
              <a:rPr lang="en-US" dirty="0" err="1"/>
              <a:t>tetap</a:t>
            </a:r>
            <a:r>
              <a:rPr lang="en-US" dirty="0"/>
              <a:t> yang </a:t>
            </a:r>
            <a:r>
              <a:rPr lang="en-US" dirty="0" err="1"/>
              <a:t>mengalami</a:t>
            </a:r>
            <a:r>
              <a:rPr lang="en-US" dirty="0"/>
              <a:t> </a:t>
            </a:r>
            <a:r>
              <a:rPr lang="en-US" dirty="0" err="1"/>
              <a:t>penurunan</a:t>
            </a:r>
            <a:r>
              <a:rPr lang="en-US" dirty="0"/>
              <a:t> </a:t>
            </a:r>
            <a:r>
              <a:rPr lang="en-US" dirty="0" err="1"/>
              <a:t>nilai</a:t>
            </a:r>
            <a:r>
              <a:rPr lang="en-US" dirty="0"/>
              <a:t>, </a:t>
            </a:r>
            <a:r>
              <a:rPr lang="en-US" dirty="0" err="1"/>
              <a:t>hilang</a:t>
            </a:r>
            <a:r>
              <a:rPr lang="en-US" dirty="0"/>
              <a:t> </a:t>
            </a:r>
            <a:r>
              <a:rPr lang="en-US" dirty="0" err="1"/>
              <a:t>atau</a:t>
            </a:r>
            <a:r>
              <a:rPr lang="en-US" dirty="0"/>
              <a:t> </a:t>
            </a:r>
            <a:r>
              <a:rPr lang="en-US" dirty="0" err="1"/>
              <a:t>dihentikan</a:t>
            </a:r>
            <a:r>
              <a:rPr lang="en-US" dirty="0"/>
              <a:t> </a:t>
            </a:r>
            <a:r>
              <a:rPr lang="en-US" dirty="0" err="1"/>
              <a:t>hanya</a:t>
            </a:r>
            <a:r>
              <a:rPr lang="en-US" dirty="0"/>
              <a:t> </a:t>
            </a:r>
            <a:r>
              <a:rPr lang="en-US" dirty="0" err="1"/>
              <a:t>ketika</a:t>
            </a:r>
            <a:r>
              <a:rPr lang="en-US" dirty="0"/>
              <a:t> </a:t>
            </a:r>
            <a:r>
              <a:rPr lang="en-US" dirty="0" err="1"/>
              <a:t>kompensasi</a:t>
            </a:r>
            <a:r>
              <a:rPr lang="en-US" dirty="0"/>
              <a:t> </a:t>
            </a:r>
            <a:r>
              <a:rPr lang="en-US" dirty="0" err="1"/>
              <a:t>menjadi</a:t>
            </a:r>
            <a:r>
              <a:rPr lang="en-US" dirty="0"/>
              <a:t> </a:t>
            </a:r>
            <a:r>
              <a:rPr lang="en-US" dirty="0" err="1"/>
              <a:t>piutang</a:t>
            </a:r>
            <a:r>
              <a:rPr lang="en-US" dirty="0"/>
              <a:t>.</a:t>
            </a: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dirty="0" err="1"/>
              <a:t>Rencana</a:t>
            </a:r>
            <a:r>
              <a:rPr lang="en-US" dirty="0"/>
              <a:t> </a:t>
            </a:r>
            <a:r>
              <a:rPr lang="en-US" dirty="0" err="1"/>
              <a:t>untuk</a:t>
            </a:r>
            <a:r>
              <a:rPr lang="en-US" dirty="0"/>
              <a:t> </a:t>
            </a:r>
            <a:r>
              <a:rPr lang="en-US" dirty="0" err="1"/>
              <a:t>melepas</a:t>
            </a:r>
            <a:r>
              <a:rPr lang="en-US" dirty="0"/>
              <a:t> </a:t>
            </a:r>
            <a:r>
              <a:rPr lang="en-US" dirty="0" err="1"/>
              <a:t>aset</a:t>
            </a:r>
            <a:r>
              <a:rPr lang="en-US" dirty="0"/>
              <a:t> </a:t>
            </a:r>
            <a:r>
              <a:rPr lang="en-US" dirty="0" err="1"/>
              <a:t>sebelum</a:t>
            </a:r>
            <a:r>
              <a:rPr lang="en-US" dirty="0"/>
              <a:t> </a:t>
            </a:r>
            <a:r>
              <a:rPr lang="en-US" dirty="0" err="1"/>
              <a:t>tanggal</a:t>
            </a:r>
            <a:r>
              <a:rPr lang="en-US" dirty="0"/>
              <a:t> yang </a:t>
            </a:r>
            <a:r>
              <a:rPr lang="en-US" dirty="0" err="1"/>
              <a:t>diperkirakan</a:t>
            </a:r>
            <a:r>
              <a:rPr lang="en-US" dirty="0"/>
              <a:t> </a:t>
            </a:r>
            <a:r>
              <a:rPr lang="en-US" dirty="0" err="1"/>
              <a:t>sebelumnya</a:t>
            </a:r>
            <a:r>
              <a:rPr lang="en-US" dirty="0"/>
              <a:t> </a:t>
            </a:r>
            <a:r>
              <a:rPr lang="en-US" dirty="0" err="1"/>
              <a:t>adalah</a:t>
            </a:r>
            <a:r>
              <a:rPr lang="en-US" dirty="0"/>
              <a:t> </a:t>
            </a:r>
            <a:r>
              <a:rPr lang="en-US" dirty="0" err="1"/>
              <a:t>indikator</a:t>
            </a:r>
            <a:r>
              <a:rPr lang="en-US" dirty="0"/>
              <a:t> </a:t>
            </a:r>
            <a:r>
              <a:rPr lang="en-US" dirty="0" err="1"/>
              <a:t>penurunan</a:t>
            </a:r>
            <a:r>
              <a:rPr lang="en-US" dirty="0"/>
              <a:t> </a:t>
            </a:r>
            <a:r>
              <a:rPr lang="en-US" dirty="0" err="1"/>
              <a:t>nilai</a:t>
            </a:r>
            <a:r>
              <a:rPr lang="en-US" dirty="0"/>
              <a:t> yang </a:t>
            </a:r>
            <a:r>
              <a:rPr lang="en-US" dirty="0" err="1"/>
              <a:t>memicu</a:t>
            </a:r>
            <a:r>
              <a:rPr lang="en-US" dirty="0"/>
              <a:t> </a:t>
            </a:r>
            <a:r>
              <a:rPr lang="en-US" dirty="0" err="1"/>
              <a:t>perhitungan</a:t>
            </a:r>
            <a:r>
              <a:rPr lang="en-US" dirty="0"/>
              <a:t> </a:t>
            </a:r>
            <a:r>
              <a:rPr lang="en-US" dirty="0" err="1"/>
              <a:t>jumlah</a:t>
            </a:r>
            <a:r>
              <a:rPr lang="en-US" dirty="0"/>
              <a:t> </a:t>
            </a:r>
            <a:r>
              <a:rPr lang="en-US" dirty="0" err="1"/>
              <a:t>terpulihkan</a:t>
            </a:r>
            <a:r>
              <a:rPr lang="en-US" dirty="0"/>
              <a:t> </a:t>
            </a:r>
            <a:r>
              <a:rPr lang="en-US" dirty="0" err="1"/>
              <a:t>aset</a:t>
            </a:r>
            <a:r>
              <a:rPr lang="en-US" dirty="0"/>
              <a:t> </a:t>
            </a:r>
            <a:r>
              <a:rPr lang="en-US" dirty="0" err="1"/>
              <a:t>untuk</a:t>
            </a:r>
            <a:r>
              <a:rPr lang="en-US" dirty="0"/>
              <a:t> </a:t>
            </a:r>
            <a:r>
              <a:rPr lang="en-US" dirty="0" err="1"/>
              <a:t>tujuan</a:t>
            </a:r>
            <a:r>
              <a:rPr lang="en-US" dirty="0"/>
              <a:t> </a:t>
            </a:r>
            <a:r>
              <a:rPr lang="en-US" dirty="0" err="1"/>
              <a:t>menentukan</a:t>
            </a:r>
            <a:r>
              <a:rPr lang="en-US" dirty="0"/>
              <a:t> </a:t>
            </a:r>
            <a:r>
              <a:rPr lang="en-US" dirty="0" err="1"/>
              <a:t>apakah</a:t>
            </a:r>
            <a:r>
              <a:rPr lang="en-US" dirty="0"/>
              <a:t> </a:t>
            </a:r>
            <a:r>
              <a:rPr lang="en-US" dirty="0" err="1"/>
              <a:t>aset</a:t>
            </a:r>
            <a:r>
              <a:rPr lang="en-US" dirty="0"/>
              <a:t> </a:t>
            </a:r>
            <a:r>
              <a:rPr lang="en-US" dirty="0" err="1"/>
              <a:t>mengalami</a:t>
            </a:r>
            <a:r>
              <a:rPr lang="en-US" dirty="0"/>
              <a:t> </a:t>
            </a:r>
            <a:r>
              <a:rPr lang="en-US" dirty="0" err="1"/>
              <a:t>penurunan</a:t>
            </a:r>
            <a:r>
              <a:rPr lang="en-US" dirty="0"/>
              <a:t> </a:t>
            </a:r>
            <a:r>
              <a:rPr lang="en-US" dirty="0" err="1"/>
              <a:t>nilai</a:t>
            </a:r>
            <a:r>
              <a:rPr lang="en-US" dirty="0"/>
              <a:t>.</a:t>
            </a:r>
          </a:p>
          <a:p>
            <a:pPr marL="285750" marR="0" lvl="0" indent="-285750" defTabSz="914400" rtl="0" eaLnBrk="1" fontAlgn="base" latinLnBrk="0" hangingPunct="1">
              <a:spcBef>
                <a:spcPts val="300"/>
              </a:spcBef>
              <a:spcAft>
                <a:spcPct val="0"/>
              </a:spcAft>
              <a:buClr>
                <a:schemeClr val="accent1">
                  <a:lumMod val="50000"/>
                </a:schemeClr>
              </a:buClr>
              <a:buSzPct val="100000"/>
              <a:buFont typeface="Arial" panose="020B0604020202020204" pitchFamily="34" charset="0"/>
              <a:buChar char="•"/>
              <a:tabLst>
                <a:tab pos="914400" algn="l"/>
                <a:tab pos="914400" algn="l"/>
                <a:tab pos="914400" algn="l"/>
                <a:tab pos="914400" algn="l"/>
                <a:tab pos="914400" algn="l"/>
                <a:tab pos="914400" algn="l"/>
              </a:tabLst>
            </a:pPr>
            <a:r>
              <a:rPr kumimoji="0" lang="en-US" u="none" strike="noStrike" cap="none" normalizeH="0" baseline="0" dirty="0" err="1">
                <a:ln>
                  <a:noFill/>
                </a:ln>
                <a:effectLst/>
              </a:rPr>
              <a:t>Entitas</a:t>
            </a:r>
            <a:r>
              <a:rPr kumimoji="0" lang="en-US" u="none" strike="noStrike" cap="none" normalizeH="0" baseline="0" dirty="0">
                <a:ln>
                  <a:noFill/>
                </a:ln>
                <a:effectLst/>
              </a:rPr>
              <a:t> </a:t>
            </a:r>
            <a:r>
              <a:rPr kumimoji="0" lang="en-US" u="none" strike="noStrike" cap="none" normalizeH="0" baseline="0" dirty="0" err="1">
                <a:ln>
                  <a:noFill/>
                </a:ln>
                <a:effectLst/>
              </a:rPr>
              <a:t>berhenti</a:t>
            </a:r>
            <a:r>
              <a:rPr kumimoji="0" lang="en-US" u="none" strike="noStrike" cap="none" normalizeH="0" baseline="0" dirty="0">
                <a:ln>
                  <a:noFill/>
                </a:ln>
                <a:effectLst/>
              </a:rPr>
              <a:t> </a:t>
            </a:r>
            <a:r>
              <a:rPr kumimoji="0" lang="en-US" u="none" strike="noStrike" cap="none" normalizeH="0" baseline="0" dirty="0" err="1">
                <a:ln>
                  <a:noFill/>
                </a:ln>
                <a:effectLst/>
              </a:rPr>
              <a:t>mengakui</a:t>
            </a:r>
            <a:r>
              <a:rPr kumimoji="0" lang="en-US" u="none" strike="noStrike" cap="none" normalizeH="0" baseline="0" dirty="0">
                <a:ln>
                  <a:noFill/>
                </a:ln>
                <a:effectLst/>
              </a:rPr>
              <a:t> item </a:t>
            </a:r>
            <a:r>
              <a:rPr kumimoji="0" lang="en-US" u="none" strike="noStrike" cap="none" normalizeH="0" baseline="0" dirty="0" err="1">
                <a:ln>
                  <a:noFill/>
                </a:ln>
                <a:effectLst/>
              </a:rPr>
              <a:t>aset</a:t>
            </a:r>
            <a:r>
              <a:rPr kumimoji="0" lang="en-US" u="none" strike="noStrike" cap="none" normalizeH="0" baseline="0" dirty="0">
                <a:ln>
                  <a:noFill/>
                </a:ln>
                <a:effectLst/>
              </a:rPr>
              <a:t> </a:t>
            </a:r>
            <a:r>
              <a:rPr kumimoji="0" lang="en-US" u="none" strike="noStrike" cap="none" normalizeH="0" baseline="0" dirty="0" err="1">
                <a:ln>
                  <a:noFill/>
                </a:ln>
                <a:effectLst/>
              </a:rPr>
              <a:t>tetap</a:t>
            </a:r>
            <a:r>
              <a:rPr kumimoji="0" lang="en-US" u="none" strike="noStrike" cap="none" normalizeH="0" baseline="0" dirty="0">
                <a:ln>
                  <a:noFill/>
                </a:ln>
                <a:effectLst/>
              </a:rPr>
              <a:t>:</a:t>
            </a: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kumimoji="0" lang="en-US" u="none" strike="noStrike" cap="none" normalizeH="0" baseline="0" dirty="0">
                <a:ln>
                  <a:noFill/>
                </a:ln>
                <a:effectLst/>
              </a:rPr>
              <a:t>pada </a:t>
            </a:r>
            <a:r>
              <a:rPr kumimoji="0" lang="en-US" u="none" strike="noStrike" cap="none" normalizeH="0" baseline="0" dirty="0" err="1">
                <a:ln>
                  <a:noFill/>
                </a:ln>
                <a:effectLst/>
              </a:rPr>
              <a:t>saat</a:t>
            </a:r>
            <a:r>
              <a:rPr kumimoji="0" lang="en-US" u="none" strike="noStrike" cap="none" normalizeH="0" baseline="0" dirty="0">
                <a:ln>
                  <a:noFill/>
                </a:ln>
                <a:effectLst/>
              </a:rPr>
              <a:t> </a:t>
            </a:r>
            <a:r>
              <a:rPr kumimoji="0" lang="en-US" u="none" strike="noStrike" cap="none" normalizeH="0" baseline="0" dirty="0" err="1">
                <a:ln>
                  <a:noFill/>
                </a:ln>
                <a:effectLst/>
              </a:rPr>
              <a:t>pelepasan</a:t>
            </a:r>
            <a:r>
              <a:rPr kumimoji="0" lang="en-US" u="none" strike="noStrike" cap="none" normalizeH="0" baseline="0" dirty="0">
                <a:ln>
                  <a:noFill/>
                </a:ln>
                <a:effectLst/>
              </a:rPr>
              <a:t>; </a:t>
            </a:r>
            <a:r>
              <a:rPr kumimoji="0" lang="en-US" u="none" strike="noStrike" cap="none" normalizeH="0" baseline="0" dirty="0" err="1">
                <a:ln>
                  <a:noFill/>
                </a:ln>
                <a:effectLst/>
              </a:rPr>
              <a:t>atau</a:t>
            </a:r>
            <a:endParaRPr kumimoji="0" lang="en-US" u="none" strike="noStrike" cap="none" normalizeH="0" baseline="0" dirty="0">
              <a:ln>
                <a:noFill/>
              </a:ln>
              <a:effectLst/>
            </a:endParaRP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kumimoji="0" lang="en-US" u="none" strike="noStrike" cap="none" normalizeH="0" baseline="0" dirty="0" err="1">
                <a:ln>
                  <a:noFill/>
                </a:ln>
                <a:effectLst/>
              </a:rPr>
              <a:t>ketika</a:t>
            </a:r>
            <a:r>
              <a:rPr kumimoji="0" lang="en-US" u="none" strike="noStrike" cap="none" normalizeH="0" baseline="0" dirty="0">
                <a:ln>
                  <a:noFill/>
                </a:ln>
                <a:effectLst/>
              </a:rPr>
              <a:t> </a:t>
            </a:r>
            <a:r>
              <a:rPr kumimoji="0" lang="en-US" u="none" strike="noStrike" cap="none" normalizeH="0" baseline="0" dirty="0" err="1">
                <a:ln>
                  <a:noFill/>
                </a:ln>
                <a:effectLst/>
              </a:rPr>
              <a:t>tidak</a:t>
            </a:r>
            <a:r>
              <a:rPr kumimoji="0" lang="en-US" u="none" strike="noStrike" cap="none" normalizeH="0" baseline="0" dirty="0">
                <a:ln>
                  <a:noFill/>
                </a:ln>
                <a:effectLst/>
              </a:rPr>
              <a:t> </a:t>
            </a:r>
            <a:r>
              <a:rPr kumimoji="0" lang="en-US" u="none" strike="noStrike" cap="none" normalizeH="0" baseline="0" dirty="0" err="1">
                <a:ln>
                  <a:noFill/>
                </a:ln>
                <a:effectLst/>
              </a:rPr>
              <a:t>terdapat</a:t>
            </a:r>
            <a:r>
              <a:rPr kumimoji="0" lang="en-US" u="none" strike="noStrike" cap="none" normalizeH="0" baseline="0" dirty="0">
                <a:ln>
                  <a:noFill/>
                </a:ln>
                <a:effectLst/>
              </a:rPr>
              <a:t> </a:t>
            </a:r>
            <a:r>
              <a:rPr kumimoji="0" lang="en-US" u="none" strike="noStrike" cap="none" normalizeH="0" baseline="0" dirty="0" err="1">
                <a:ln>
                  <a:noFill/>
                </a:ln>
                <a:effectLst/>
              </a:rPr>
              <a:t>lagi</a:t>
            </a:r>
            <a:r>
              <a:rPr kumimoji="0" lang="en-US" u="none" strike="noStrike" cap="none" normalizeH="0" baseline="0" dirty="0">
                <a:ln>
                  <a:noFill/>
                </a:ln>
                <a:effectLst/>
              </a:rPr>
              <a:t> </a:t>
            </a:r>
            <a:r>
              <a:rPr kumimoji="0" lang="en-US" u="none" strike="noStrike" cap="none" normalizeH="0" baseline="0" dirty="0" err="1">
                <a:ln>
                  <a:noFill/>
                </a:ln>
                <a:effectLst/>
              </a:rPr>
              <a:t>manfaat</a:t>
            </a:r>
            <a:r>
              <a:rPr kumimoji="0" lang="en-US" u="none" strike="noStrike" cap="none" normalizeH="0" baseline="0" dirty="0">
                <a:ln>
                  <a:noFill/>
                </a:ln>
                <a:effectLst/>
              </a:rPr>
              <a:t> </a:t>
            </a:r>
            <a:r>
              <a:rPr kumimoji="0" lang="en-US" u="none" strike="noStrike" cap="none" normalizeH="0" baseline="0" dirty="0" err="1">
                <a:ln>
                  <a:noFill/>
                </a:ln>
                <a:effectLst/>
              </a:rPr>
              <a:t>ekonomik</a:t>
            </a:r>
            <a:r>
              <a:rPr kumimoji="0" lang="en-US" u="none" strike="noStrike" cap="none" normalizeH="0" baseline="0" dirty="0">
                <a:ln>
                  <a:noFill/>
                </a:ln>
                <a:effectLst/>
              </a:rPr>
              <a:t> masa </a:t>
            </a:r>
            <a:r>
              <a:rPr kumimoji="0" lang="en-US" u="none" strike="noStrike" cap="none" normalizeH="0" baseline="0" dirty="0" err="1">
                <a:ln>
                  <a:noFill/>
                </a:ln>
                <a:effectLst/>
              </a:rPr>
              <a:t>depan</a:t>
            </a:r>
            <a:r>
              <a:rPr kumimoji="0" lang="en-US" u="none" strike="noStrike" cap="none" normalizeH="0" baseline="0" dirty="0">
                <a:ln>
                  <a:noFill/>
                </a:ln>
                <a:effectLst/>
              </a:rPr>
              <a:t> yang </a:t>
            </a:r>
            <a:r>
              <a:rPr kumimoji="0" lang="en-US" u="none" strike="noStrike" cap="none" normalizeH="0" baseline="0" dirty="0" err="1">
                <a:ln>
                  <a:noFill/>
                </a:ln>
                <a:effectLst/>
              </a:rPr>
              <a:t>diperkirakan</a:t>
            </a:r>
            <a:r>
              <a:rPr kumimoji="0" lang="en-US" u="none" strike="noStrike" cap="none" normalizeH="0" baseline="0" dirty="0">
                <a:ln>
                  <a:noFill/>
                </a:ln>
                <a:effectLst/>
              </a:rPr>
              <a:t> </a:t>
            </a:r>
            <a:r>
              <a:rPr kumimoji="0" lang="en-US" u="none" strike="noStrike" cap="none" normalizeH="0" baseline="0" dirty="0" err="1">
                <a:ln>
                  <a:noFill/>
                </a:ln>
                <a:effectLst/>
              </a:rPr>
              <a:t>dari</a:t>
            </a:r>
            <a:r>
              <a:rPr kumimoji="0" lang="en-US" u="none" strike="noStrike" cap="none" normalizeH="0" baseline="0" dirty="0">
                <a:ln>
                  <a:noFill/>
                </a:ln>
                <a:effectLst/>
              </a:rPr>
              <a:t> </a:t>
            </a:r>
            <a:r>
              <a:rPr kumimoji="0" lang="en-US" u="none" strike="noStrike" cap="none" normalizeH="0" baseline="0" dirty="0" err="1">
                <a:ln>
                  <a:noFill/>
                </a:ln>
                <a:effectLst/>
              </a:rPr>
              <a:t>penggunaan</a:t>
            </a:r>
            <a:r>
              <a:rPr kumimoji="0" lang="en-US" u="none" strike="noStrike" cap="none" normalizeH="0" baseline="0" dirty="0">
                <a:ln>
                  <a:noFill/>
                </a:ln>
                <a:effectLst/>
              </a:rPr>
              <a:t> </a:t>
            </a:r>
            <a:r>
              <a:rPr kumimoji="0" lang="en-US" u="none" strike="noStrike" cap="none" normalizeH="0" baseline="0" dirty="0" err="1">
                <a:ln>
                  <a:noFill/>
                </a:ln>
                <a:effectLst/>
              </a:rPr>
              <a:t>atau</a:t>
            </a:r>
            <a:r>
              <a:rPr kumimoji="0" lang="en-US" u="none" strike="noStrike" cap="none" normalizeH="0" baseline="0" dirty="0">
                <a:ln>
                  <a:noFill/>
                </a:ln>
                <a:effectLst/>
              </a:rPr>
              <a:t> </a:t>
            </a:r>
            <a:r>
              <a:rPr kumimoji="0" lang="en-US" u="none" strike="noStrike" cap="none" normalizeH="0" baseline="0" dirty="0" err="1">
                <a:ln>
                  <a:noFill/>
                </a:ln>
                <a:effectLst/>
              </a:rPr>
              <a:t>pelepasannya</a:t>
            </a:r>
            <a:r>
              <a:rPr kumimoji="0" lang="en-US" u="none" strike="noStrike" cap="none" normalizeH="0" baseline="0" dirty="0">
                <a:ln>
                  <a:noFill/>
                </a:ln>
                <a:effectLst/>
              </a:rPr>
              <a:t>.</a:t>
            </a:r>
          </a:p>
          <a:p>
            <a:pPr marL="285750" marR="0" lvl="0" indent="-285750" defTabSz="914400" rtl="0" eaLnBrk="1" fontAlgn="base" latinLnBrk="0" hangingPunct="1">
              <a:spcBef>
                <a:spcPts val="300"/>
              </a:spcBef>
              <a:spcAft>
                <a:spcPct val="0"/>
              </a:spcAft>
              <a:buClr>
                <a:schemeClr val="accent1">
                  <a:lumMod val="50000"/>
                </a:schemeClr>
              </a:buClr>
              <a:buSzPct val="100000"/>
              <a:buFont typeface="Arial" panose="020B0604020202020204" pitchFamily="34" charset="0"/>
              <a:buChar char="•"/>
              <a:tabLst>
                <a:tab pos="914400" algn="l"/>
                <a:tab pos="914400" algn="l"/>
                <a:tab pos="914400" algn="l"/>
                <a:tab pos="914400" algn="l"/>
                <a:tab pos="914400" algn="l"/>
                <a:tab pos="914400" algn="l"/>
              </a:tabLst>
            </a:pPr>
            <a:r>
              <a:rPr kumimoji="0" lang="en-US" u="none" strike="noStrike" cap="none" normalizeH="0" baseline="0" dirty="0" err="1">
                <a:ln>
                  <a:noFill/>
                </a:ln>
                <a:effectLst/>
              </a:rPr>
              <a:t>Keuntungan</a:t>
            </a:r>
            <a:r>
              <a:rPr kumimoji="0" lang="en-US" u="none" strike="noStrike" cap="none" normalizeH="0" baseline="0" dirty="0">
                <a:ln>
                  <a:noFill/>
                </a:ln>
                <a:effectLst/>
              </a:rPr>
              <a:t> </a:t>
            </a:r>
            <a:r>
              <a:rPr kumimoji="0" lang="en-US" u="none" strike="noStrike" cap="none" normalizeH="0" baseline="0" dirty="0" err="1">
                <a:ln>
                  <a:noFill/>
                </a:ln>
                <a:effectLst/>
              </a:rPr>
              <a:t>atau</a:t>
            </a:r>
            <a:r>
              <a:rPr kumimoji="0" lang="en-US" u="none" strike="noStrike" cap="none" normalizeH="0" baseline="0" dirty="0">
                <a:ln>
                  <a:noFill/>
                </a:ln>
                <a:effectLst/>
              </a:rPr>
              <a:t> </a:t>
            </a:r>
            <a:r>
              <a:rPr kumimoji="0" lang="en-US" u="none" strike="noStrike" cap="none" normalizeH="0" baseline="0" dirty="0" err="1">
                <a:ln>
                  <a:noFill/>
                </a:ln>
                <a:effectLst/>
              </a:rPr>
              <a:t>kerugian</a:t>
            </a:r>
            <a:r>
              <a:rPr kumimoji="0" lang="en-US" u="none" strike="noStrike" cap="none" normalizeH="0" baseline="0" dirty="0">
                <a:ln>
                  <a:noFill/>
                </a:ln>
                <a:effectLst/>
              </a:rPr>
              <a:t> </a:t>
            </a:r>
            <a:r>
              <a:rPr kumimoji="0" lang="en-US" u="none" strike="noStrike" cap="none" normalizeH="0" baseline="0" dirty="0" err="1">
                <a:ln>
                  <a:noFill/>
                </a:ln>
                <a:effectLst/>
              </a:rPr>
              <a:t>saat</a:t>
            </a:r>
            <a:r>
              <a:rPr kumimoji="0" lang="en-US" u="none" strike="noStrike" cap="none" normalizeH="0" baseline="0" dirty="0">
                <a:ln>
                  <a:noFill/>
                </a:ln>
                <a:effectLst/>
              </a:rPr>
              <a:t> </a:t>
            </a:r>
            <a:r>
              <a:rPr kumimoji="0" lang="en-US" u="none" strike="noStrike" cap="none" normalizeH="0" baseline="0" dirty="0" err="1">
                <a:ln>
                  <a:noFill/>
                </a:ln>
                <a:effectLst/>
              </a:rPr>
              <a:t>penghentian</a:t>
            </a:r>
            <a:r>
              <a:rPr kumimoji="0" lang="en-US" u="none" strike="noStrike" cap="none" normalizeH="0" baseline="0" dirty="0">
                <a:ln>
                  <a:noFill/>
                </a:ln>
                <a:effectLst/>
              </a:rPr>
              <a:t> </a:t>
            </a:r>
            <a:r>
              <a:rPr kumimoji="0" lang="en-US" u="none" strike="noStrike" cap="none" normalizeH="0" baseline="0" dirty="0" err="1">
                <a:ln>
                  <a:noFill/>
                </a:ln>
                <a:effectLst/>
              </a:rPr>
              <a:t>pengakuan</a:t>
            </a:r>
            <a:r>
              <a:rPr kumimoji="0" lang="en-US" u="none" strike="noStrike" cap="none" normalizeH="0" baseline="0" dirty="0">
                <a:ln>
                  <a:noFill/>
                </a:ln>
                <a:effectLst/>
              </a:rPr>
              <a:t> </a:t>
            </a:r>
            <a:r>
              <a:rPr kumimoji="0" lang="en-US" u="none" strike="noStrike" cap="none" normalizeH="0" baseline="0" dirty="0" err="1">
                <a:ln>
                  <a:noFill/>
                </a:ln>
                <a:effectLst/>
              </a:rPr>
              <a:t>diakui</a:t>
            </a:r>
            <a:r>
              <a:rPr kumimoji="0" lang="en-US" u="none" strike="noStrike" cap="none" normalizeH="0" baseline="0" dirty="0">
                <a:ln>
                  <a:noFill/>
                </a:ln>
                <a:effectLst/>
              </a:rPr>
              <a:t> </a:t>
            </a:r>
            <a:r>
              <a:rPr kumimoji="0" lang="en-US" u="none" strike="noStrike" cap="none" normalizeH="0" baseline="0" dirty="0" err="1">
                <a:ln>
                  <a:noFill/>
                </a:ln>
                <a:effectLst/>
              </a:rPr>
              <a:t>dalam</a:t>
            </a:r>
            <a:r>
              <a:rPr kumimoji="0" lang="en-US" u="none" strike="noStrike" cap="none" normalizeH="0" baseline="0" dirty="0">
                <a:ln>
                  <a:noFill/>
                </a:ln>
                <a:effectLst/>
              </a:rPr>
              <a:t> </a:t>
            </a:r>
            <a:r>
              <a:rPr kumimoji="0" lang="en-US" u="none" strike="noStrike" cap="none" normalizeH="0" baseline="0" dirty="0" err="1">
                <a:ln>
                  <a:noFill/>
                </a:ln>
                <a:effectLst/>
              </a:rPr>
              <a:t>laba</a:t>
            </a:r>
            <a:r>
              <a:rPr kumimoji="0" lang="en-US" u="none" strike="noStrike" cap="none" normalizeH="0" baseline="0" dirty="0">
                <a:ln>
                  <a:noFill/>
                </a:ln>
                <a:effectLst/>
              </a:rPr>
              <a:t> </a:t>
            </a:r>
            <a:r>
              <a:rPr kumimoji="0" lang="en-US" u="none" strike="noStrike" cap="none" normalizeH="0" baseline="0" dirty="0" err="1">
                <a:ln>
                  <a:noFill/>
                </a:ln>
                <a:effectLst/>
              </a:rPr>
              <a:t>rugi</a:t>
            </a:r>
            <a:r>
              <a:rPr kumimoji="0" lang="en-US" u="none" strike="noStrike" cap="none" normalizeH="0" baseline="0" dirty="0">
                <a:ln>
                  <a:noFill/>
                </a:ln>
                <a:effectLst/>
              </a:rPr>
              <a:t>.</a:t>
            </a:r>
          </a:p>
        </p:txBody>
      </p:sp>
      <p:sp>
        <p:nvSpPr>
          <p:cNvPr id="6" name="Slide Number Placeholder 3">
            <a:extLst>
              <a:ext uri="{FF2B5EF4-FFF2-40B4-BE49-F238E27FC236}">
                <a16:creationId xmlns:a16="http://schemas.microsoft.com/office/drawing/2014/main" id="{596ACDD2-9B8D-4A43-A2F1-893AAD172984}"/>
              </a:ext>
            </a:extLst>
          </p:cNvPr>
          <p:cNvSpPr txBox="1">
            <a:spLocks/>
          </p:cNvSpPr>
          <p:nvPr/>
        </p:nvSpPr>
        <p:spPr>
          <a:xfrm>
            <a:off x="11582400" y="6483350"/>
            <a:ext cx="609600" cy="420688"/>
          </a:xfr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pPr algn="r"/>
            <a:fld id="{C8917DDB-6779-4320-89F1-0A441ABEDE43}" type="slidenum">
              <a:rPr lang="en-US" sz="1800" smtClean="0"/>
              <a:pPr algn="r"/>
              <a:t>80</a:t>
            </a:fld>
            <a:endParaRPr lang="en-US" sz="1800" dirty="0"/>
          </a:p>
        </p:txBody>
      </p:sp>
      <p:sp>
        <p:nvSpPr>
          <p:cNvPr id="7" name="Rectangle: Rounded Corners 6">
            <a:extLst>
              <a:ext uri="{FF2B5EF4-FFF2-40B4-BE49-F238E27FC236}">
                <a16:creationId xmlns:a16="http://schemas.microsoft.com/office/drawing/2014/main" id="{315CA2B9-C68D-4338-B60F-699AC13FFD36}"/>
              </a:ext>
            </a:extLst>
          </p:cNvPr>
          <p:cNvSpPr/>
          <p:nvPr/>
        </p:nvSpPr>
        <p:spPr>
          <a:xfrm>
            <a:off x="10662833" y="0"/>
            <a:ext cx="919567" cy="8290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ptos Black" panose="020B0604020202020204" pitchFamily="34" charset="0"/>
              </a:rPr>
              <a:t>17</a:t>
            </a:r>
            <a:endParaRPr lang="en-ID" sz="3600" b="1" dirty="0">
              <a:latin typeface="Aptos Black" panose="020B0604020202020204" pitchFamily="34" charset="0"/>
            </a:endParaRPr>
          </a:p>
        </p:txBody>
      </p:sp>
    </p:spTree>
    <p:extLst>
      <p:ext uri="{BB962C8B-B14F-4D97-AF65-F5344CB8AC3E}">
        <p14:creationId xmlns:p14="http://schemas.microsoft.com/office/powerpoint/2010/main" val="26739954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F40A0E8-21F4-4264-814B-104EC188E6F2}"/>
              </a:ext>
            </a:extLst>
          </p:cNvPr>
          <p:cNvSpPr>
            <a:spLocks noGrp="1"/>
          </p:cNvSpPr>
          <p:nvPr>
            <p:ph type="title"/>
          </p:nvPr>
        </p:nvSpPr>
        <p:spPr>
          <a:xfrm>
            <a:off x="2410200" y="335817"/>
            <a:ext cx="7371600" cy="816800"/>
          </a:xfrm>
        </p:spPr>
        <p:txBody>
          <a:bodyPr wrap="square" anchor="t">
            <a:normAutofit/>
          </a:bodyPr>
          <a:lstStyle/>
          <a:p>
            <a:r>
              <a:rPr lang="en-US" sz="3600" dirty="0" err="1">
                <a:latin typeface="Fjalla One" panose="02000506040000020004" pitchFamily="2" charset="0"/>
              </a:rPr>
              <a:t>Pengungkapan</a:t>
            </a:r>
            <a:endParaRPr lang="en-ID" sz="3600" dirty="0">
              <a:latin typeface="Fjalla One" panose="02000506040000020004" pitchFamily="2" charset="0"/>
            </a:endParaRPr>
          </a:p>
        </p:txBody>
      </p:sp>
      <p:sp>
        <p:nvSpPr>
          <p:cNvPr id="5" name="Content Placeholder 4">
            <a:extLst>
              <a:ext uri="{FF2B5EF4-FFF2-40B4-BE49-F238E27FC236}">
                <a16:creationId xmlns:a16="http://schemas.microsoft.com/office/drawing/2014/main" id="{1F5BEFBF-6ABD-41CF-9559-0B952F513C12}"/>
              </a:ext>
            </a:extLst>
          </p:cNvPr>
          <p:cNvSpPr>
            <a:spLocks noGrp="1"/>
          </p:cNvSpPr>
          <p:nvPr>
            <p:ph sz="quarter" idx="10"/>
          </p:nvPr>
        </p:nvSpPr>
        <p:spPr>
          <a:xfrm>
            <a:off x="2057399" y="1255200"/>
            <a:ext cx="8484455" cy="4858583"/>
          </a:xfrm>
        </p:spPr>
        <p:txBody>
          <a:bodyPr>
            <a:noAutofit/>
          </a:bodyPr>
          <a:lstStyle/>
          <a:p>
            <a:pPr marL="285750" marR="0" lvl="0" indent="-285750" defTabSz="914400" rtl="0" eaLnBrk="1" fontAlgn="base" latinLnBrk="0" hangingPunct="1">
              <a:spcBef>
                <a:spcPts val="1200"/>
              </a:spcBef>
              <a:spcAft>
                <a:spcPct val="0"/>
              </a:spcAft>
              <a:buClr>
                <a:schemeClr val="accent1">
                  <a:lumMod val="50000"/>
                </a:schemeClr>
              </a:buClr>
              <a:buSzPct val="100000"/>
              <a:buFont typeface="Arial" panose="020B0604020202020204" pitchFamily="34" charset="0"/>
              <a:buChar char="•"/>
              <a:tabLst>
                <a:tab pos="914400" algn="l"/>
                <a:tab pos="914400" algn="l"/>
                <a:tab pos="914400" algn="l"/>
                <a:tab pos="914400" algn="l"/>
                <a:tab pos="914400" algn="l"/>
                <a:tab pos="914400" algn="l"/>
              </a:tabLst>
            </a:pPr>
            <a:r>
              <a:rPr kumimoji="0" lang="en-US" sz="1800" u="none" strike="noStrike" cap="none" normalizeH="0" baseline="0" dirty="0" err="1">
                <a:ln>
                  <a:noFill/>
                </a:ln>
                <a:effectLst/>
              </a:rPr>
              <a:t>Pengungkapan</a:t>
            </a:r>
            <a:r>
              <a:rPr kumimoji="0" lang="en-US" sz="1800" u="none" strike="noStrike" cap="none" normalizeH="0" baseline="0" dirty="0">
                <a:ln>
                  <a:noFill/>
                </a:ln>
                <a:effectLst/>
              </a:rPr>
              <a:t> </a:t>
            </a:r>
            <a:r>
              <a:rPr kumimoji="0" lang="en-US" sz="1800" b="1" u="none" strike="noStrike" cap="none" normalizeH="0" baseline="0" dirty="0">
                <a:ln>
                  <a:noFill/>
                </a:ln>
                <a:effectLst/>
              </a:rPr>
              <a:t>model </a:t>
            </a:r>
            <a:r>
              <a:rPr kumimoji="0" lang="en-US" sz="1800" b="1" u="none" strike="noStrike" cap="none" normalizeH="0" baseline="0" dirty="0" err="1">
                <a:ln>
                  <a:noFill/>
                </a:ln>
                <a:effectLst/>
              </a:rPr>
              <a:t>biaya</a:t>
            </a:r>
            <a:endParaRPr kumimoji="0" lang="en-US" sz="1800" b="1" u="none" strike="noStrike" cap="none" normalizeH="0" baseline="0" dirty="0">
              <a:ln>
                <a:noFill/>
              </a:ln>
              <a:effectLst/>
            </a:endParaRP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kumimoji="0" lang="en-US" sz="1800" u="none" strike="noStrike" cap="none" normalizeH="0" baseline="0" dirty="0">
                <a:ln>
                  <a:noFill/>
                </a:ln>
                <a:effectLst/>
              </a:rPr>
              <a:t>Dasar </a:t>
            </a:r>
            <a:r>
              <a:rPr kumimoji="0" lang="en-US" sz="1800" u="none" strike="noStrike" cap="none" normalizeH="0" baseline="0" dirty="0" err="1">
                <a:ln>
                  <a:noFill/>
                </a:ln>
                <a:effectLst/>
              </a:rPr>
              <a:t>pengukuran</a:t>
            </a:r>
            <a:endParaRPr kumimoji="0" lang="en-US" sz="1800" u="none" strike="noStrike" cap="none" normalizeH="0" baseline="0" dirty="0">
              <a:ln>
                <a:noFill/>
              </a:ln>
              <a:effectLst/>
            </a:endParaRP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sz="1800" dirty="0" err="1"/>
              <a:t>Metode</a:t>
            </a:r>
            <a:r>
              <a:rPr lang="en-US" sz="1800" dirty="0"/>
              <a:t> </a:t>
            </a:r>
            <a:r>
              <a:rPr lang="en-US" sz="1800" dirty="0" err="1"/>
              <a:t>depreiasi</a:t>
            </a:r>
            <a:r>
              <a:rPr lang="en-US" sz="1800" dirty="0"/>
              <a:t>, </a:t>
            </a:r>
            <a:r>
              <a:rPr lang="en-US" sz="1800" dirty="0" err="1"/>
              <a:t>umur</a:t>
            </a:r>
            <a:r>
              <a:rPr lang="en-US" sz="1800" dirty="0"/>
              <a:t> </a:t>
            </a:r>
            <a:r>
              <a:rPr lang="en-US" sz="1800" dirty="0" err="1"/>
              <a:t>manfaat</a:t>
            </a:r>
            <a:endParaRPr lang="en-US" sz="1800" dirty="0"/>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sz="1800" dirty="0" err="1"/>
              <a:t>Jumlah</a:t>
            </a:r>
            <a:r>
              <a:rPr lang="en-US" sz="1800" dirty="0"/>
              <a:t> </a:t>
            </a:r>
            <a:r>
              <a:rPr lang="en-US" sz="1800" dirty="0" err="1"/>
              <a:t>bruto</a:t>
            </a:r>
            <a:r>
              <a:rPr lang="en-US" sz="1800" dirty="0"/>
              <a:t> dan </a:t>
            </a:r>
            <a:r>
              <a:rPr lang="en-US" sz="1800" dirty="0" err="1"/>
              <a:t>akumulasi</a:t>
            </a:r>
            <a:r>
              <a:rPr lang="en-US" sz="1800" dirty="0"/>
              <a:t> </a:t>
            </a:r>
            <a:r>
              <a:rPr lang="en-US" sz="1800" dirty="0" err="1"/>
              <a:t>depresiasi</a:t>
            </a:r>
            <a:endParaRPr lang="en-US" sz="1800" dirty="0"/>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kumimoji="0" lang="en-US" sz="1800" u="none" strike="noStrike" cap="none" normalizeH="0" baseline="0" dirty="0" err="1">
                <a:ln>
                  <a:noFill/>
                </a:ln>
                <a:effectLst/>
              </a:rPr>
              <a:t>Rekonsiliasi</a:t>
            </a:r>
            <a:r>
              <a:rPr kumimoji="0" lang="en-US" sz="1800" u="none" strike="noStrike" cap="none" normalizeH="0" baseline="0" dirty="0">
                <a:ln>
                  <a:noFill/>
                </a:ln>
                <a:effectLst/>
              </a:rPr>
              <a:t> </a:t>
            </a:r>
            <a:r>
              <a:rPr kumimoji="0" lang="en-US" sz="1800" u="none" strike="noStrike" cap="none" normalizeH="0" baseline="0" dirty="0" err="1">
                <a:ln>
                  <a:noFill/>
                </a:ln>
                <a:effectLst/>
              </a:rPr>
              <a:t>jumlah</a:t>
            </a:r>
            <a:r>
              <a:rPr kumimoji="0" lang="en-US" sz="1800" u="none" strike="noStrike" cap="none" normalizeH="0" baseline="0" dirty="0">
                <a:ln>
                  <a:noFill/>
                </a:ln>
                <a:effectLst/>
              </a:rPr>
              <a:t> </a:t>
            </a:r>
            <a:r>
              <a:rPr kumimoji="0" lang="en-US" sz="1800" u="none" strike="noStrike" cap="none" normalizeH="0" baseline="0" dirty="0" err="1">
                <a:ln>
                  <a:noFill/>
                </a:ln>
                <a:effectLst/>
              </a:rPr>
              <a:t>awal</a:t>
            </a:r>
            <a:r>
              <a:rPr kumimoji="0" lang="en-US" sz="1800" u="none" strike="noStrike" cap="none" normalizeH="0" baseline="0" dirty="0">
                <a:ln>
                  <a:noFill/>
                </a:ln>
                <a:effectLst/>
              </a:rPr>
              <a:t> dan </a:t>
            </a:r>
            <a:r>
              <a:rPr kumimoji="0" lang="en-US" sz="1800" u="none" strike="noStrike" cap="none" normalizeH="0" baseline="0" dirty="0" err="1">
                <a:ln>
                  <a:noFill/>
                </a:ln>
                <a:effectLst/>
              </a:rPr>
              <a:t>akhir</a:t>
            </a:r>
            <a:r>
              <a:rPr kumimoji="0" lang="en-US" sz="1800" u="none" strike="noStrike" cap="none" normalizeH="0" baseline="0" dirty="0">
                <a:ln>
                  <a:noFill/>
                </a:ln>
                <a:effectLst/>
              </a:rPr>
              <a:t> </a:t>
            </a:r>
            <a:r>
              <a:rPr kumimoji="0" lang="en-US" sz="1800" u="none" strike="noStrike" cap="none" normalizeH="0" baseline="0" dirty="0" err="1">
                <a:ln>
                  <a:noFill/>
                </a:ln>
                <a:effectLst/>
              </a:rPr>
              <a:t>periode</a:t>
            </a:r>
            <a:r>
              <a:rPr kumimoji="0" lang="en-US" sz="1800" u="none" strike="noStrike" cap="none" normalizeH="0" baseline="0" dirty="0">
                <a:ln>
                  <a:noFill/>
                </a:ln>
                <a:effectLst/>
              </a:rPr>
              <a:t> </a:t>
            </a:r>
            <a:r>
              <a:rPr kumimoji="0" lang="en-US" sz="1800" u="none" strike="noStrike" cap="none" normalizeH="0" baseline="0" dirty="0" err="1">
                <a:ln>
                  <a:noFill/>
                </a:ln>
                <a:effectLst/>
              </a:rPr>
              <a:t>atas</a:t>
            </a:r>
            <a:r>
              <a:rPr kumimoji="0" lang="en-US" sz="1800" u="none" strike="noStrike" cap="none" normalizeH="0" baseline="0" dirty="0">
                <a:ln>
                  <a:noFill/>
                </a:ln>
                <a:effectLst/>
              </a:rPr>
              <a:t>: </a:t>
            </a:r>
            <a:r>
              <a:rPr kumimoji="0" lang="en-US" sz="1800" u="none" strike="noStrike" cap="none" normalizeH="0" baseline="0" dirty="0" err="1">
                <a:ln>
                  <a:noFill/>
                </a:ln>
                <a:effectLst/>
              </a:rPr>
              <a:t>penambahan</a:t>
            </a:r>
            <a:r>
              <a:rPr kumimoji="0" lang="en-US" sz="1800" u="none" strike="noStrike" cap="none" normalizeH="0" baseline="0" dirty="0">
                <a:ln>
                  <a:noFill/>
                </a:ln>
                <a:effectLst/>
              </a:rPr>
              <a:t>, </a:t>
            </a:r>
            <a:r>
              <a:rPr kumimoji="0" lang="en-US" sz="1800" u="none" strike="noStrike" cap="none" normalizeH="0" baseline="0" dirty="0" err="1">
                <a:ln>
                  <a:noFill/>
                </a:ln>
                <a:effectLst/>
              </a:rPr>
              <a:t>pelepasan</a:t>
            </a:r>
            <a:r>
              <a:rPr kumimoji="0" lang="en-US" sz="1800" u="none" strike="noStrike" cap="none" normalizeH="0" baseline="0" dirty="0">
                <a:ln>
                  <a:noFill/>
                </a:ln>
                <a:effectLst/>
              </a:rPr>
              <a:t>, </a:t>
            </a:r>
            <a:r>
              <a:rPr kumimoji="0" lang="en-US" sz="1800" u="none" strike="noStrike" cap="none" normalizeH="0" baseline="0" dirty="0" err="1">
                <a:ln>
                  <a:noFill/>
                </a:ln>
                <a:effectLst/>
              </a:rPr>
              <a:t>perolehan</a:t>
            </a:r>
            <a:r>
              <a:rPr kumimoji="0" lang="en-US" sz="1800" u="none" strike="noStrike" cap="none" normalizeH="0" baseline="0" dirty="0">
                <a:ln>
                  <a:noFill/>
                </a:ln>
                <a:effectLst/>
              </a:rPr>
              <a:t> </a:t>
            </a:r>
            <a:r>
              <a:rPr kumimoji="0" lang="en-US" sz="1800" u="none" strike="noStrike" cap="none" normalizeH="0" baseline="0" dirty="0" err="1">
                <a:ln>
                  <a:noFill/>
                </a:ln>
                <a:effectLst/>
              </a:rPr>
              <a:t>melalui</a:t>
            </a:r>
            <a:r>
              <a:rPr kumimoji="0" lang="en-US" sz="1800" u="none" strike="noStrike" cap="none" normalizeH="0" baseline="0" dirty="0">
                <a:ln>
                  <a:noFill/>
                </a:ln>
                <a:effectLst/>
              </a:rPr>
              <a:t> </a:t>
            </a:r>
            <a:r>
              <a:rPr kumimoji="0" lang="en-US" sz="1800" u="none" strike="noStrike" cap="none" normalizeH="0" baseline="0" dirty="0" err="1">
                <a:ln>
                  <a:noFill/>
                </a:ln>
                <a:effectLst/>
              </a:rPr>
              <a:t>kombinasi</a:t>
            </a:r>
            <a:r>
              <a:rPr kumimoji="0" lang="en-US" sz="1800" u="none" strike="noStrike" cap="none" normalizeH="0" baseline="0" dirty="0">
                <a:ln>
                  <a:noFill/>
                </a:ln>
                <a:effectLst/>
              </a:rPr>
              <a:t> </a:t>
            </a:r>
            <a:r>
              <a:rPr kumimoji="0" lang="en-US" sz="1800" u="none" strike="noStrike" cap="none" normalizeH="0" baseline="0" dirty="0" err="1">
                <a:ln>
                  <a:noFill/>
                </a:ln>
                <a:effectLst/>
              </a:rPr>
              <a:t>bisnis</a:t>
            </a:r>
            <a:r>
              <a:rPr kumimoji="0" lang="en-US" sz="1800" u="none" strike="noStrike" cap="none" normalizeH="0" baseline="0" dirty="0">
                <a:ln>
                  <a:noFill/>
                </a:ln>
                <a:effectLst/>
              </a:rPr>
              <a:t>, </a:t>
            </a:r>
            <a:r>
              <a:rPr kumimoji="0" lang="en-US" sz="1800" u="none" strike="noStrike" cap="none" normalizeH="0" baseline="0" dirty="0" err="1">
                <a:ln>
                  <a:noFill/>
                </a:ln>
                <a:effectLst/>
              </a:rPr>
              <a:t>pengalihan</a:t>
            </a:r>
            <a:r>
              <a:rPr kumimoji="0" lang="en-US" sz="1800" u="none" strike="noStrike" cap="none" normalizeH="0" baseline="0" dirty="0">
                <a:ln>
                  <a:noFill/>
                </a:ln>
                <a:effectLst/>
              </a:rPr>
              <a:t>, </a:t>
            </a:r>
            <a:r>
              <a:rPr kumimoji="0" lang="en-US" sz="1800" u="none" strike="noStrike" cap="none" normalizeH="0" baseline="0" dirty="0" err="1">
                <a:ln>
                  <a:noFill/>
                </a:ln>
                <a:effectLst/>
              </a:rPr>
              <a:t>rugi</a:t>
            </a:r>
            <a:r>
              <a:rPr kumimoji="0" lang="en-US" sz="1800" u="none" strike="noStrike" cap="none" normalizeH="0" baseline="0" dirty="0">
                <a:ln>
                  <a:noFill/>
                </a:ln>
                <a:effectLst/>
              </a:rPr>
              <a:t> </a:t>
            </a:r>
            <a:r>
              <a:rPr kumimoji="0" lang="en-US" sz="1800" u="none" strike="noStrike" cap="none" normalizeH="0" baseline="0" dirty="0" err="1">
                <a:ln>
                  <a:noFill/>
                </a:ln>
                <a:effectLst/>
              </a:rPr>
              <a:t>penurunan</a:t>
            </a:r>
            <a:r>
              <a:rPr kumimoji="0" lang="en-US" sz="1800" u="none" strike="noStrike" cap="none" normalizeH="0" baseline="0" dirty="0">
                <a:ln>
                  <a:noFill/>
                </a:ln>
                <a:effectLst/>
              </a:rPr>
              <a:t> </a:t>
            </a:r>
            <a:r>
              <a:rPr kumimoji="0" lang="en-US" sz="1800" u="none" strike="noStrike" cap="none" normalizeH="0" baseline="0" dirty="0" err="1">
                <a:ln>
                  <a:noFill/>
                </a:ln>
                <a:effectLst/>
              </a:rPr>
              <a:t>nilai</a:t>
            </a:r>
            <a:r>
              <a:rPr kumimoji="0" lang="en-US" sz="1800" u="none" strike="noStrike" cap="none" normalizeH="0" baseline="0" dirty="0">
                <a:ln>
                  <a:noFill/>
                </a:ln>
                <a:effectLst/>
              </a:rPr>
              <a:t>, </a:t>
            </a:r>
            <a:r>
              <a:rPr kumimoji="0" lang="en-US" sz="1800" u="none" strike="noStrike" cap="none" normalizeH="0" baseline="0" dirty="0" err="1">
                <a:ln>
                  <a:noFill/>
                </a:ln>
                <a:effectLst/>
              </a:rPr>
              <a:t>depresiasi</a:t>
            </a:r>
            <a:r>
              <a:rPr kumimoji="0" lang="en-US" sz="1800" u="none" strike="noStrike" cap="none" normalizeH="0" baseline="0" dirty="0">
                <a:ln>
                  <a:noFill/>
                </a:ln>
                <a:effectLst/>
              </a:rPr>
              <a:t> dan </a:t>
            </a:r>
            <a:r>
              <a:rPr kumimoji="0" lang="en-US" sz="1800" u="none" strike="noStrike" cap="none" normalizeH="0" baseline="0" dirty="0" err="1">
                <a:ln>
                  <a:noFill/>
                </a:ln>
                <a:effectLst/>
              </a:rPr>
              <a:t>perubahan</a:t>
            </a:r>
            <a:r>
              <a:rPr kumimoji="0" lang="en-US" sz="1800" u="none" strike="noStrike" cap="none" normalizeH="0" baseline="0" dirty="0">
                <a:ln>
                  <a:noFill/>
                </a:ln>
                <a:effectLst/>
              </a:rPr>
              <a:t> lain.</a:t>
            </a: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sz="1800" dirty="0" err="1"/>
              <a:t>Pembatasan</a:t>
            </a:r>
            <a:r>
              <a:rPr lang="en-US" sz="1800" dirty="0"/>
              <a:t> yang </a:t>
            </a:r>
            <a:r>
              <a:rPr lang="en-US" sz="1800" dirty="0" err="1"/>
              <a:t>diperuntukkan</a:t>
            </a:r>
            <a:r>
              <a:rPr lang="en-US" sz="1800" dirty="0"/>
              <a:t> </a:t>
            </a:r>
            <a:r>
              <a:rPr lang="en-US" sz="1800" dirty="0" err="1"/>
              <a:t>sebagai</a:t>
            </a:r>
            <a:r>
              <a:rPr lang="en-US" sz="1800" dirty="0"/>
              <a:t> </a:t>
            </a:r>
            <a:r>
              <a:rPr lang="en-US" sz="1800" dirty="0" err="1"/>
              <a:t>jaminan</a:t>
            </a:r>
            <a:endParaRPr lang="en-US" sz="1800" dirty="0"/>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kumimoji="0" lang="en-US" sz="1800" u="none" strike="noStrike" cap="none" normalizeH="0" baseline="0" dirty="0" err="1">
                <a:ln>
                  <a:noFill/>
                </a:ln>
                <a:effectLst/>
              </a:rPr>
              <a:t>Jumlah</a:t>
            </a:r>
            <a:r>
              <a:rPr kumimoji="0" lang="en-US" sz="1800" u="none" strike="noStrike" cap="none" normalizeH="0" baseline="0" dirty="0">
                <a:ln>
                  <a:noFill/>
                </a:ln>
                <a:effectLst/>
              </a:rPr>
              <a:t> </a:t>
            </a:r>
            <a:r>
              <a:rPr kumimoji="0" lang="en-US" sz="1800" u="none" strike="noStrike" cap="none" normalizeH="0" baseline="0" dirty="0" err="1">
                <a:ln>
                  <a:noFill/>
                </a:ln>
                <a:effectLst/>
              </a:rPr>
              <a:t>komit</a:t>
            </a:r>
            <a:r>
              <a:rPr lang="en-US" sz="1800" dirty="0" err="1"/>
              <a:t>men</a:t>
            </a:r>
            <a:r>
              <a:rPr lang="en-US" sz="1800" dirty="0"/>
              <a:t> </a:t>
            </a:r>
            <a:r>
              <a:rPr lang="en-US" sz="1800" dirty="0" err="1"/>
              <a:t>kontraktual</a:t>
            </a:r>
            <a:endParaRPr lang="en-US" sz="1800" dirty="0"/>
          </a:p>
          <a:p>
            <a:pPr marL="285750" marR="0" lvl="0" indent="-285750" defTabSz="914400" rtl="0" eaLnBrk="1" fontAlgn="base" latinLnBrk="0" hangingPunct="1">
              <a:spcBef>
                <a:spcPts val="1200"/>
              </a:spcBef>
              <a:spcAft>
                <a:spcPct val="0"/>
              </a:spcAft>
              <a:buClr>
                <a:schemeClr val="accent1">
                  <a:lumMod val="50000"/>
                </a:schemeClr>
              </a:buClr>
              <a:buSzPct val="100000"/>
              <a:buFont typeface="Arial" panose="020B0604020202020204" pitchFamily="34" charset="0"/>
              <a:buChar char="•"/>
              <a:tabLst>
                <a:tab pos="914400" algn="l"/>
                <a:tab pos="914400" algn="l"/>
                <a:tab pos="914400" algn="l"/>
                <a:tab pos="914400" algn="l"/>
                <a:tab pos="914400" algn="l"/>
                <a:tab pos="914400" algn="l"/>
              </a:tabLst>
            </a:pPr>
            <a:r>
              <a:rPr kumimoji="0" lang="en-US" sz="1800" u="none" strike="noStrike" cap="none" normalizeH="0" baseline="0" dirty="0" err="1">
                <a:ln>
                  <a:noFill/>
                </a:ln>
                <a:effectLst/>
              </a:rPr>
              <a:t>Pengungkapan</a:t>
            </a:r>
            <a:r>
              <a:rPr kumimoji="0" lang="en-US" sz="1800" u="none" strike="noStrike" cap="none" normalizeH="0" baseline="0" dirty="0">
                <a:ln>
                  <a:noFill/>
                </a:ln>
                <a:effectLst/>
              </a:rPr>
              <a:t> </a:t>
            </a:r>
            <a:r>
              <a:rPr kumimoji="0" lang="en-US" sz="1800" b="1" u="none" strike="noStrike" cap="none" normalizeH="0" baseline="0" dirty="0">
                <a:ln>
                  <a:noFill/>
                </a:ln>
                <a:effectLst/>
              </a:rPr>
              <a:t>model </a:t>
            </a:r>
            <a:r>
              <a:rPr kumimoji="0" lang="en-US" sz="1800" b="1" u="none" strike="noStrike" cap="none" normalizeH="0" baseline="0" dirty="0" err="1">
                <a:ln>
                  <a:noFill/>
                </a:ln>
                <a:effectLst/>
              </a:rPr>
              <a:t>revaluasi</a:t>
            </a:r>
            <a:endParaRPr kumimoji="0" lang="en-US" sz="1800" b="1" u="none" strike="noStrike" cap="none" normalizeH="0" baseline="0" dirty="0">
              <a:ln>
                <a:noFill/>
              </a:ln>
              <a:effectLst/>
            </a:endParaRP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kumimoji="0" lang="en-US" sz="1800" u="none" strike="noStrike" cap="none" normalizeH="0" baseline="0" dirty="0" err="1">
                <a:ln>
                  <a:noFill/>
                </a:ln>
                <a:effectLst/>
              </a:rPr>
              <a:t>Tanggal</a:t>
            </a:r>
            <a:r>
              <a:rPr kumimoji="0" lang="en-US" sz="1800" u="none" strike="noStrike" cap="none" normalizeH="0" baseline="0" dirty="0">
                <a:ln>
                  <a:noFill/>
                </a:ln>
                <a:effectLst/>
              </a:rPr>
              <a:t> </a:t>
            </a:r>
            <a:r>
              <a:rPr kumimoji="0" lang="en-US" sz="1800" u="none" strike="noStrike" cap="none" normalizeH="0" baseline="0" dirty="0" err="1">
                <a:ln>
                  <a:noFill/>
                </a:ln>
                <a:effectLst/>
              </a:rPr>
              <a:t>efektif</a:t>
            </a:r>
            <a:r>
              <a:rPr kumimoji="0" lang="en-US" sz="1800" u="none" strike="noStrike" cap="none" normalizeH="0" baseline="0" dirty="0">
                <a:ln>
                  <a:noFill/>
                </a:ln>
                <a:effectLst/>
              </a:rPr>
              <a:t> </a:t>
            </a:r>
            <a:r>
              <a:rPr kumimoji="0" lang="en-US" sz="1800" u="none" strike="noStrike" cap="none" normalizeH="0" baseline="0" dirty="0" err="1">
                <a:ln>
                  <a:noFill/>
                </a:ln>
                <a:effectLst/>
              </a:rPr>
              <a:t>revaluasi</a:t>
            </a:r>
            <a:endParaRPr kumimoji="0" lang="en-US" sz="1800" u="none" strike="noStrike" cap="none" normalizeH="0" baseline="0" dirty="0">
              <a:ln>
                <a:noFill/>
              </a:ln>
              <a:effectLst/>
            </a:endParaRP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sz="1800" b="1" dirty="0" err="1">
                <a:solidFill>
                  <a:srgbClr val="FF0000"/>
                </a:solidFill>
              </a:rPr>
              <a:t>Apakah</a:t>
            </a:r>
            <a:r>
              <a:rPr lang="en-US" sz="1800" b="1" dirty="0">
                <a:solidFill>
                  <a:srgbClr val="FF0000"/>
                </a:solidFill>
              </a:rPr>
              <a:t> </a:t>
            </a:r>
            <a:r>
              <a:rPr lang="en-US" sz="1800" b="1" dirty="0" err="1">
                <a:solidFill>
                  <a:srgbClr val="FF0000"/>
                </a:solidFill>
              </a:rPr>
              <a:t>melibatkan</a:t>
            </a:r>
            <a:r>
              <a:rPr lang="en-US" sz="1800" b="1" dirty="0">
                <a:solidFill>
                  <a:srgbClr val="FF0000"/>
                </a:solidFill>
              </a:rPr>
              <a:t> </a:t>
            </a:r>
            <a:r>
              <a:rPr lang="en-US" sz="1800" b="1" dirty="0" err="1">
                <a:solidFill>
                  <a:srgbClr val="FF0000"/>
                </a:solidFill>
              </a:rPr>
              <a:t>penilai</a:t>
            </a:r>
            <a:r>
              <a:rPr lang="en-US" sz="1800" b="1" dirty="0">
                <a:solidFill>
                  <a:srgbClr val="FF0000"/>
                </a:solidFill>
              </a:rPr>
              <a:t> </a:t>
            </a:r>
            <a:r>
              <a:rPr lang="en-US" sz="1800" b="1" dirty="0" err="1">
                <a:solidFill>
                  <a:srgbClr val="FF0000"/>
                </a:solidFill>
              </a:rPr>
              <a:t>independen</a:t>
            </a:r>
            <a:endParaRPr lang="en-US" sz="1800" b="1" dirty="0">
              <a:solidFill>
                <a:srgbClr val="FF0000"/>
              </a:solidFill>
            </a:endParaRP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kumimoji="0" lang="en-US" sz="1800" u="none" strike="noStrike" cap="none" normalizeH="0" baseline="0" dirty="0" err="1">
                <a:ln>
                  <a:noFill/>
                </a:ln>
                <a:effectLst/>
              </a:rPr>
              <a:t>Metode</a:t>
            </a:r>
            <a:r>
              <a:rPr kumimoji="0" lang="en-US" sz="1800" u="none" strike="noStrike" cap="none" normalizeH="0" baseline="0" dirty="0">
                <a:ln>
                  <a:noFill/>
                </a:ln>
                <a:effectLst/>
              </a:rPr>
              <a:t> dan </a:t>
            </a:r>
            <a:r>
              <a:rPr kumimoji="0" lang="en-US" sz="1800" u="none" strike="noStrike" cap="none" normalizeH="0" baseline="0" dirty="0" err="1">
                <a:ln>
                  <a:noFill/>
                </a:ln>
                <a:effectLst/>
              </a:rPr>
              <a:t>asumsi</a:t>
            </a:r>
            <a:r>
              <a:rPr kumimoji="0" lang="en-US" sz="1800" u="none" strike="noStrike" cap="none" normalizeH="0" baseline="0" dirty="0">
                <a:ln>
                  <a:noFill/>
                </a:ln>
                <a:effectLst/>
              </a:rPr>
              <a:t> </a:t>
            </a:r>
            <a:r>
              <a:rPr kumimoji="0" lang="en-US" sz="1800" u="none" strike="noStrike" cap="none" normalizeH="0" baseline="0" dirty="0" err="1">
                <a:ln>
                  <a:noFill/>
                </a:ln>
                <a:effectLst/>
              </a:rPr>
              <a:t>signifikan</a:t>
            </a:r>
            <a:r>
              <a:rPr kumimoji="0" lang="en-US" sz="1800" u="none" strike="noStrike" cap="none" normalizeH="0" baseline="0" dirty="0">
                <a:ln>
                  <a:noFill/>
                </a:ln>
                <a:effectLst/>
              </a:rPr>
              <a:t> </a:t>
            </a:r>
            <a:r>
              <a:rPr kumimoji="0" lang="en-US" sz="1800" u="none" strike="noStrike" cap="none" normalizeH="0" baseline="0" dirty="0" err="1">
                <a:ln>
                  <a:noFill/>
                </a:ln>
                <a:effectLst/>
              </a:rPr>
              <a:t>dalam</a:t>
            </a:r>
            <a:r>
              <a:rPr kumimoji="0" lang="en-US" sz="1800" u="none" strike="noStrike" cap="none" normalizeH="0" baseline="0" dirty="0">
                <a:ln>
                  <a:noFill/>
                </a:ln>
                <a:effectLst/>
              </a:rPr>
              <a:t> </a:t>
            </a:r>
            <a:r>
              <a:rPr kumimoji="0" lang="en-US" sz="1800" u="none" strike="noStrike" cap="none" normalizeH="0" baseline="0" dirty="0" err="1">
                <a:ln>
                  <a:noFill/>
                </a:ln>
                <a:effectLst/>
              </a:rPr>
              <a:t>mengestimasi</a:t>
            </a:r>
            <a:r>
              <a:rPr kumimoji="0" lang="en-US" sz="1800" u="none" strike="noStrike" cap="none" normalizeH="0" baseline="0" dirty="0">
                <a:ln>
                  <a:noFill/>
                </a:ln>
                <a:effectLst/>
              </a:rPr>
              <a:t> </a:t>
            </a:r>
            <a:r>
              <a:rPr kumimoji="0" lang="en-US" sz="1800" u="none" strike="noStrike" cap="none" normalizeH="0" baseline="0" dirty="0" err="1">
                <a:ln>
                  <a:noFill/>
                </a:ln>
                <a:effectLst/>
              </a:rPr>
              <a:t>nilai</a:t>
            </a:r>
            <a:r>
              <a:rPr kumimoji="0" lang="en-US" sz="1800" u="none" strike="noStrike" cap="none" normalizeH="0" baseline="0" dirty="0">
                <a:ln>
                  <a:noFill/>
                </a:ln>
                <a:effectLst/>
              </a:rPr>
              <a:t> </a:t>
            </a:r>
            <a:r>
              <a:rPr kumimoji="0" lang="en-US" sz="1800" u="none" strike="noStrike" cap="none" normalizeH="0" baseline="0" dirty="0" err="1">
                <a:ln>
                  <a:noFill/>
                </a:ln>
                <a:effectLst/>
              </a:rPr>
              <a:t>wajar</a:t>
            </a:r>
            <a:endParaRPr kumimoji="0" lang="en-US" sz="1800" u="none" strike="noStrike" cap="none" normalizeH="0" baseline="0" dirty="0">
              <a:ln>
                <a:noFill/>
              </a:ln>
              <a:effectLst/>
            </a:endParaRP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kumimoji="0" lang="en-US" sz="1800" u="none" strike="noStrike" cap="none" normalizeH="0" baseline="0" dirty="0" err="1">
                <a:ln>
                  <a:noFill/>
                </a:ln>
                <a:effectLst/>
              </a:rPr>
              <a:t>Untuk</a:t>
            </a:r>
            <a:r>
              <a:rPr kumimoji="0" lang="en-US" sz="1800" u="none" strike="noStrike" cap="none" normalizeH="0" baseline="0" dirty="0">
                <a:ln>
                  <a:noFill/>
                </a:ln>
                <a:effectLst/>
              </a:rPr>
              <a:t> </a:t>
            </a:r>
            <a:r>
              <a:rPr kumimoji="0" lang="en-US" sz="1800" u="none" strike="noStrike" cap="none" normalizeH="0" baseline="0" dirty="0" err="1">
                <a:ln>
                  <a:noFill/>
                </a:ln>
                <a:effectLst/>
              </a:rPr>
              <a:t>kelas</a:t>
            </a:r>
            <a:r>
              <a:rPr kumimoji="0" lang="en-US" sz="1800" u="none" strike="noStrike" cap="none" normalizeH="0" baseline="0" dirty="0">
                <a:ln>
                  <a:noFill/>
                </a:ln>
                <a:effectLst/>
              </a:rPr>
              <a:t> </a:t>
            </a:r>
            <a:r>
              <a:rPr kumimoji="0" lang="en-US" sz="1800" u="none" strike="noStrike" cap="none" normalizeH="0" baseline="0" dirty="0" err="1">
                <a:ln>
                  <a:noFill/>
                </a:ln>
                <a:effectLst/>
              </a:rPr>
              <a:t>aset</a:t>
            </a:r>
            <a:r>
              <a:rPr kumimoji="0" lang="en-US" sz="1800" u="none" strike="noStrike" cap="none" normalizeH="0" baseline="0" dirty="0">
                <a:ln>
                  <a:noFill/>
                </a:ln>
                <a:effectLst/>
              </a:rPr>
              <a:t> </a:t>
            </a:r>
            <a:r>
              <a:rPr kumimoji="0" lang="en-US" sz="1800" u="none" strike="noStrike" cap="none" normalizeH="0" baseline="0" dirty="0" err="1">
                <a:ln>
                  <a:noFill/>
                </a:ln>
                <a:effectLst/>
              </a:rPr>
              <a:t>tetap</a:t>
            </a:r>
            <a:r>
              <a:rPr kumimoji="0" lang="en-US" sz="1800" u="none" strike="noStrike" cap="none" normalizeH="0" baseline="0" dirty="0">
                <a:ln>
                  <a:noFill/>
                </a:ln>
                <a:effectLst/>
              </a:rPr>
              <a:t> </a:t>
            </a:r>
            <a:r>
              <a:rPr kumimoji="0" lang="en-US" sz="1800" u="none" strike="noStrike" cap="none" normalizeH="0" baseline="0" dirty="0" err="1">
                <a:ln>
                  <a:noFill/>
                </a:ln>
                <a:effectLst/>
              </a:rPr>
              <a:t>revaluasian</a:t>
            </a:r>
            <a:r>
              <a:rPr kumimoji="0" lang="en-US" sz="1800" u="none" strike="noStrike" cap="none" normalizeH="0" baseline="0" dirty="0">
                <a:ln>
                  <a:noFill/>
                </a:ln>
                <a:effectLst/>
              </a:rPr>
              <a:t>, </a:t>
            </a:r>
            <a:r>
              <a:rPr kumimoji="0" lang="en-US" sz="1800" u="none" strike="noStrike" cap="none" normalizeH="0" baseline="0" dirty="0" err="1">
                <a:ln>
                  <a:noFill/>
                </a:ln>
                <a:effectLst/>
              </a:rPr>
              <a:t>jumlah</a:t>
            </a:r>
            <a:r>
              <a:rPr kumimoji="0" lang="en-US" sz="1800" u="none" strike="noStrike" cap="none" normalizeH="0" baseline="0" dirty="0">
                <a:ln>
                  <a:noFill/>
                </a:ln>
                <a:effectLst/>
              </a:rPr>
              <a:t> </a:t>
            </a:r>
            <a:r>
              <a:rPr kumimoji="0" lang="en-US" sz="1800" u="none" strike="noStrike" cap="none" normalizeH="0" baseline="0" dirty="0" err="1">
                <a:ln>
                  <a:noFill/>
                </a:ln>
                <a:effectLst/>
              </a:rPr>
              <a:t>tercatat</a:t>
            </a:r>
            <a:r>
              <a:rPr kumimoji="0" lang="en-US" sz="1800" u="none" strike="noStrike" cap="none" normalizeH="0" baseline="0" dirty="0">
                <a:ln>
                  <a:noFill/>
                </a:ln>
                <a:effectLst/>
              </a:rPr>
              <a:t> </a:t>
            </a:r>
            <a:r>
              <a:rPr kumimoji="0" lang="en-US" sz="1800" u="none" strike="noStrike" cap="none" normalizeH="0" baseline="0" dirty="0" err="1">
                <a:ln>
                  <a:noFill/>
                </a:ln>
                <a:effectLst/>
              </a:rPr>
              <a:t>seandainya</a:t>
            </a:r>
            <a:r>
              <a:rPr kumimoji="0" lang="en-US" sz="1800" u="none" strike="noStrike" cap="none" normalizeH="0" baseline="0" dirty="0">
                <a:ln>
                  <a:noFill/>
                </a:ln>
                <a:effectLst/>
              </a:rPr>
              <a:t> </a:t>
            </a:r>
            <a:r>
              <a:rPr kumimoji="0" lang="en-US" sz="1800" u="none" strike="noStrike" cap="none" normalizeH="0" baseline="0" dirty="0" err="1">
                <a:ln>
                  <a:noFill/>
                </a:ln>
                <a:effectLst/>
              </a:rPr>
              <a:t>menggunakan</a:t>
            </a:r>
            <a:r>
              <a:rPr kumimoji="0" lang="en-US" sz="1800" u="none" strike="noStrike" cap="none" normalizeH="0" baseline="0" dirty="0">
                <a:ln>
                  <a:noFill/>
                </a:ln>
                <a:effectLst/>
              </a:rPr>
              <a:t> model </a:t>
            </a:r>
            <a:r>
              <a:rPr kumimoji="0" lang="en-US" sz="1800" u="none" strike="noStrike" cap="none" normalizeH="0" baseline="0" dirty="0" err="1">
                <a:ln>
                  <a:noFill/>
                </a:ln>
                <a:effectLst/>
              </a:rPr>
              <a:t>biaya</a:t>
            </a:r>
            <a:endParaRPr kumimoji="0" lang="en-US" sz="1800" u="none" strike="noStrike" cap="none" normalizeH="0" baseline="0" dirty="0">
              <a:ln>
                <a:noFill/>
              </a:ln>
              <a:effectLst/>
            </a:endParaRP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kumimoji="0" lang="en-US" sz="1800" u="none" strike="noStrike" cap="none" normalizeH="0" baseline="0" dirty="0">
                <a:ln>
                  <a:noFill/>
                </a:ln>
                <a:effectLst/>
              </a:rPr>
              <a:t>Surplus </a:t>
            </a:r>
            <a:r>
              <a:rPr kumimoji="0" lang="en-US" sz="1800" u="none" strike="noStrike" cap="none" normalizeH="0" baseline="0" dirty="0" err="1">
                <a:ln>
                  <a:noFill/>
                </a:ln>
                <a:effectLst/>
              </a:rPr>
              <a:t>revaluasi</a:t>
            </a:r>
            <a:endParaRPr lang="en-ID" sz="1800" dirty="0"/>
          </a:p>
        </p:txBody>
      </p:sp>
      <p:sp>
        <p:nvSpPr>
          <p:cNvPr id="6" name="Slide Number Placeholder 3">
            <a:extLst>
              <a:ext uri="{FF2B5EF4-FFF2-40B4-BE49-F238E27FC236}">
                <a16:creationId xmlns:a16="http://schemas.microsoft.com/office/drawing/2014/main" id="{E0EBF906-AACE-4C36-A9E4-B741CB3A9B9D}"/>
              </a:ext>
            </a:extLst>
          </p:cNvPr>
          <p:cNvSpPr txBox="1">
            <a:spLocks/>
          </p:cNvSpPr>
          <p:nvPr/>
        </p:nvSpPr>
        <p:spPr>
          <a:xfrm>
            <a:off x="11582400" y="6483350"/>
            <a:ext cx="609600" cy="420688"/>
          </a:xfr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pPr algn="r"/>
            <a:fld id="{C8917DDB-6779-4320-89F1-0A441ABEDE43}" type="slidenum">
              <a:rPr lang="en-US" sz="1800" smtClean="0"/>
              <a:pPr algn="r"/>
              <a:t>81</a:t>
            </a:fld>
            <a:endParaRPr lang="en-US" sz="1800" dirty="0"/>
          </a:p>
        </p:txBody>
      </p:sp>
      <p:sp>
        <p:nvSpPr>
          <p:cNvPr id="7" name="Rectangle: Rounded Corners 6">
            <a:extLst>
              <a:ext uri="{FF2B5EF4-FFF2-40B4-BE49-F238E27FC236}">
                <a16:creationId xmlns:a16="http://schemas.microsoft.com/office/drawing/2014/main" id="{2D3D95F0-D1B9-40DF-B5EB-CAB07990BDFD}"/>
              </a:ext>
            </a:extLst>
          </p:cNvPr>
          <p:cNvSpPr/>
          <p:nvPr/>
        </p:nvSpPr>
        <p:spPr>
          <a:xfrm>
            <a:off x="10662833" y="0"/>
            <a:ext cx="919567" cy="8290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ptos Black" panose="020B0604020202020204" pitchFamily="34" charset="0"/>
              </a:rPr>
              <a:t>17</a:t>
            </a:r>
            <a:endParaRPr lang="en-ID" sz="3600" b="1" dirty="0">
              <a:latin typeface="Aptos Black" panose="020B0604020202020204" pitchFamily="34" charset="0"/>
            </a:endParaRPr>
          </a:p>
        </p:txBody>
      </p:sp>
    </p:spTree>
    <p:extLst>
      <p:ext uri="{BB962C8B-B14F-4D97-AF65-F5344CB8AC3E}">
        <p14:creationId xmlns:p14="http://schemas.microsoft.com/office/powerpoint/2010/main" val="40185589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F40A0E8-21F4-4264-814B-104EC188E6F2}"/>
              </a:ext>
            </a:extLst>
          </p:cNvPr>
          <p:cNvSpPr>
            <a:spLocks noGrp="1"/>
          </p:cNvSpPr>
          <p:nvPr>
            <p:ph type="title"/>
          </p:nvPr>
        </p:nvSpPr>
        <p:spPr>
          <a:xfrm>
            <a:off x="1452966" y="152599"/>
            <a:ext cx="5335292" cy="1352849"/>
          </a:xfrm>
        </p:spPr>
        <p:txBody>
          <a:bodyPr/>
          <a:lstStyle/>
          <a:p>
            <a:pPr>
              <a:lnSpc>
                <a:spcPct val="100000"/>
              </a:lnSpc>
            </a:pPr>
            <a:r>
              <a:rPr lang="en-US" sz="3600" dirty="0" err="1">
                <a:latin typeface="Fjalla One" panose="02000506040000020004" pitchFamily="2" charset="0"/>
              </a:rPr>
              <a:t>Properti</a:t>
            </a:r>
            <a:r>
              <a:rPr lang="en-US" sz="3600" dirty="0">
                <a:latin typeface="Fjalla One" panose="02000506040000020004" pitchFamily="2" charset="0"/>
              </a:rPr>
              <a:t> </a:t>
            </a:r>
            <a:r>
              <a:rPr lang="en-US" sz="3600" dirty="0" err="1">
                <a:latin typeface="Fjalla One" panose="02000506040000020004" pitchFamily="2" charset="0"/>
              </a:rPr>
              <a:t>Investasi</a:t>
            </a:r>
            <a:br>
              <a:rPr lang="en-US" dirty="0">
                <a:latin typeface="Fjalla One" panose="02000506040000020004" pitchFamily="2" charset="0"/>
              </a:rPr>
            </a:br>
            <a:r>
              <a:rPr lang="en-US" sz="2800" dirty="0" err="1">
                <a:latin typeface="Fjalla One" panose="02000506040000020004" pitchFamily="2" charset="0"/>
              </a:rPr>
              <a:t>Definisi</a:t>
            </a:r>
            <a:r>
              <a:rPr lang="en-US" sz="2800" dirty="0">
                <a:latin typeface="Fjalla One" panose="02000506040000020004" pitchFamily="2" charset="0"/>
              </a:rPr>
              <a:t> dan </a:t>
            </a:r>
            <a:r>
              <a:rPr lang="en-US" sz="2800" dirty="0" err="1">
                <a:latin typeface="Fjalla One" panose="02000506040000020004" pitchFamily="2" charset="0"/>
              </a:rPr>
              <a:t>Pengukuran</a:t>
            </a:r>
            <a:endParaRPr lang="en-ID" dirty="0">
              <a:latin typeface="Fjalla One" panose="02000506040000020004" pitchFamily="2" charset="0"/>
            </a:endParaRPr>
          </a:p>
        </p:txBody>
      </p:sp>
      <p:sp>
        <p:nvSpPr>
          <p:cNvPr id="5" name="Content Placeholder 4">
            <a:extLst>
              <a:ext uri="{FF2B5EF4-FFF2-40B4-BE49-F238E27FC236}">
                <a16:creationId xmlns:a16="http://schemas.microsoft.com/office/drawing/2014/main" id="{1F5BEFBF-6ABD-41CF-9559-0B952F513C12}"/>
              </a:ext>
            </a:extLst>
          </p:cNvPr>
          <p:cNvSpPr>
            <a:spLocks noGrp="1"/>
          </p:cNvSpPr>
          <p:nvPr>
            <p:ph sz="quarter" idx="10"/>
          </p:nvPr>
        </p:nvSpPr>
        <p:spPr>
          <a:xfrm>
            <a:off x="533399" y="1859797"/>
            <a:ext cx="10005447" cy="4353062"/>
          </a:xfrm>
        </p:spPr>
        <p:txBody>
          <a:bodyPr/>
          <a:lstStyle/>
          <a:p>
            <a:pPr marL="285750" marR="0" lvl="0" indent="-285750" algn="l" defTabSz="914400" rtl="0" eaLnBrk="1" fontAlgn="base" latinLnBrk="0" hangingPunct="1">
              <a:lnSpc>
                <a:spcPct val="100000"/>
              </a:lnSpc>
              <a:spcBef>
                <a:spcPts val="0"/>
              </a:spcBef>
              <a:spcAft>
                <a:spcPct val="0"/>
              </a:spcAft>
              <a:buClr>
                <a:schemeClr val="accent1">
                  <a:lumMod val="50000"/>
                </a:schemeClr>
              </a:buClr>
              <a:buSzPct val="100000"/>
              <a:buFont typeface="Arial" panose="020B0604020202020204" pitchFamily="34" charset="0"/>
              <a:buChar char="•"/>
              <a:tabLst>
                <a:tab pos="914400" algn="l"/>
                <a:tab pos="914400" algn="l"/>
                <a:tab pos="914400" algn="l"/>
                <a:tab pos="914400" algn="l"/>
                <a:tab pos="914400" algn="l"/>
                <a:tab pos="914400" algn="l"/>
              </a:tabLst>
            </a:pP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Properti</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investasi</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adalah</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properti</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tanah</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atau</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bangunan</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atau</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bagian</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dari</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suatu</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bangunan</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atau</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kedua-duanya</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yang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dikuasai</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oleh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pemilik</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atau</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penyewa</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berdasarkan</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sewa</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pembiayaan</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untuk</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menghasilkan</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rental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atau</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untuk</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kenaikan</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nilai</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atau</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keduanya</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dan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tidak</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untuk</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a:t>
            </a:r>
          </a:p>
          <a:p>
            <a:pPr lvl="1" fontAlgn="base">
              <a:spcAft>
                <a:spcPct val="0"/>
              </a:spcAft>
              <a:buClr>
                <a:schemeClr val="accent1">
                  <a:lumMod val="50000"/>
                </a:schemeClr>
              </a:buClr>
              <a:buSzPct val="100000"/>
              <a:tabLst>
                <a:tab pos="914400" algn="l"/>
                <a:tab pos="914400" algn="l"/>
                <a:tab pos="914400" algn="l"/>
                <a:tab pos="914400" algn="l"/>
                <a:tab pos="914400" algn="l"/>
                <a:tab pos="914400" algn="l"/>
              </a:tabLst>
            </a:pP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Digunakan</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dalam</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produksi</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atau</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penyediaan</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barang</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atau</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jasa</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atau</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untuk</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tujuan</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administratif</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p>
          <a:p>
            <a:pPr lvl="1" fontAlgn="base">
              <a:spcAft>
                <a:spcPct val="0"/>
              </a:spcAft>
              <a:buClr>
                <a:schemeClr val="accent1">
                  <a:lumMod val="50000"/>
                </a:schemeClr>
              </a:buClr>
              <a:buSzPct val="100000"/>
              <a:tabLst>
                <a:tab pos="914400" algn="l"/>
                <a:tab pos="914400" algn="l"/>
                <a:tab pos="914400" algn="l"/>
                <a:tab pos="914400" algn="l"/>
                <a:tab pos="914400" algn="l"/>
                <a:tab pos="914400" algn="l"/>
              </a:tabLst>
            </a:pP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Dijual</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dalam</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kegiatan</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bisnis</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normal</a:t>
            </a:r>
          </a:p>
          <a:p>
            <a:pPr marL="285750" marR="0" lvl="0" indent="-285750" algn="l" defTabSz="914400" rtl="0" eaLnBrk="1" fontAlgn="base" latinLnBrk="0" hangingPunct="1">
              <a:lnSpc>
                <a:spcPct val="100000"/>
              </a:lnSpc>
              <a:spcBef>
                <a:spcPts val="600"/>
              </a:spcBef>
              <a:spcAft>
                <a:spcPct val="0"/>
              </a:spcAft>
              <a:buClr>
                <a:schemeClr val="accent1">
                  <a:lumMod val="50000"/>
                </a:schemeClr>
              </a:buClr>
              <a:buSzPct val="100000"/>
              <a:buFont typeface="Arial" panose="020B0604020202020204" pitchFamily="34" charset="0"/>
              <a:buChar char="•"/>
              <a:tabLst>
                <a:tab pos="914400" algn="l"/>
                <a:tab pos="914400" algn="l"/>
                <a:tab pos="914400" algn="l"/>
                <a:tab pos="914400" algn="l"/>
                <a:tab pos="914400" algn="l"/>
                <a:tab pos="914400" algn="l"/>
              </a:tabLst>
            </a:pP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Pengakuan</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awal</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sebesar</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biaya</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perolehan</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a:t>
            </a:r>
          </a:p>
          <a:p>
            <a:pPr lvl="1" fontAlgn="base">
              <a:spcAft>
                <a:spcPct val="0"/>
              </a:spcAft>
              <a:buClr>
                <a:schemeClr val="accent1">
                  <a:lumMod val="50000"/>
                </a:schemeClr>
              </a:buClr>
              <a:buSzPct val="100000"/>
              <a:tabLst>
                <a:tab pos="914400" algn="l"/>
                <a:tab pos="914400" algn="l"/>
                <a:tab pos="914400" algn="l"/>
                <a:tab pos="914400" algn="l"/>
                <a:tab pos="914400" algn="l"/>
                <a:tab pos="914400" algn="l"/>
              </a:tabLst>
            </a:pPr>
            <a:r>
              <a:rPr lang="en-US" sz="1800" dirty="0" err="1">
                <a:solidFill>
                  <a:schemeClr val="accent1">
                    <a:lumMod val="25000"/>
                  </a:schemeClr>
                </a:solidFill>
                <a:sym typeface="Lucida Grande" charset="0"/>
              </a:rPr>
              <a:t>Biaya</a:t>
            </a:r>
            <a:r>
              <a:rPr lang="en-US" sz="1800" dirty="0">
                <a:solidFill>
                  <a:schemeClr val="accent1">
                    <a:lumMod val="25000"/>
                  </a:schemeClr>
                </a:solidFill>
                <a:sym typeface="Lucida Grande" charset="0"/>
              </a:rPr>
              <a:t> yang </a:t>
            </a:r>
            <a:r>
              <a:rPr lang="en-US" sz="1800" dirty="0" err="1">
                <a:solidFill>
                  <a:schemeClr val="accent1">
                    <a:lumMod val="25000"/>
                  </a:schemeClr>
                </a:solidFill>
                <a:sym typeface="Lucida Grande" charset="0"/>
              </a:rPr>
              <a:t>diatribusikan</a:t>
            </a:r>
            <a:r>
              <a:rPr lang="en-US" sz="1800" dirty="0">
                <a:solidFill>
                  <a:schemeClr val="accent1">
                    <a:lumMod val="25000"/>
                  </a:schemeClr>
                </a:solidFill>
                <a:sym typeface="Lucida Grande" charset="0"/>
              </a:rPr>
              <a:t> </a:t>
            </a:r>
            <a:r>
              <a:rPr lang="en-US" sz="1800" dirty="0" err="1">
                <a:solidFill>
                  <a:schemeClr val="accent1">
                    <a:lumMod val="25000"/>
                  </a:schemeClr>
                </a:solidFill>
                <a:sym typeface="Lucida Grande" charset="0"/>
              </a:rPr>
              <a:t>secara</a:t>
            </a:r>
            <a:r>
              <a:rPr lang="en-US" sz="1800" dirty="0">
                <a:solidFill>
                  <a:schemeClr val="accent1">
                    <a:lumMod val="25000"/>
                  </a:schemeClr>
                </a:solidFill>
                <a:sym typeface="Lucida Grande" charset="0"/>
              </a:rPr>
              <a:t> </a:t>
            </a:r>
            <a:r>
              <a:rPr lang="en-US" sz="1800" dirty="0" err="1">
                <a:solidFill>
                  <a:schemeClr val="accent1">
                    <a:lumMod val="25000"/>
                  </a:schemeClr>
                </a:solidFill>
                <a:sym typeface="Lucida Grande" charset="0"/>
              </a:rPr>
              <a:t>langsung</a:t>
            </a:r>
            <a:r>
              <a:rPr lang="en-US" sz="1800" dirty="0">
                <a:solidFill>
                  <a:schemeClr val="accent1">
                    <a:lumMod val="25000"/>
                  </a:schemeClr>
                </a:solidFill>
                <a:sym typeface="Lucida Grande" charset="0"/>
              </a:rPr>
              <a:t> </a:t>
            </a:r>
            <a:r>
              <a:rPr lang="en-US" sz="1800" dirty="0" err="1">
                <a:solidFill>
                  <a:schemeClr val="accent1">
                    <a:lumMod val="25000"/>
                  </a:schemeClr>
                </a:solidFill>
                <a:sym typeface="Lucida Grande" charset="0"/>
              </a:rPr>
              <a:t>menjadi</a:t>
            </a:r>
            <a:r>
              <a:rPr lang="en-US" sz="1800" dirty="0">
                <a:solidFill>
                  <a:schemeClr val="accent1">
                    <a:lumMod val="25000"/>
                  </a:schemeClr>
                </a:solidFill>
                <a:sym typeface="Lucida Grande" charset="0"/>
              </a:rPr>
              <a:t> </a:t>
            </a:r>
            <a:r>
              <a:rPr lang="en-US" sz="1800" dirty="0" err="1">
                <a:solidFill>
                  <a:schemeClr val="accent1">
                    <a:lumMod val="25000"/>
                  </a:schemeClr>
                </a:solidFill>
                <a:sym typeface="Lucida Grande" charset="0"/>
              </a:rPr>
              <a:t>bagian</a:t>
            </a:r>
            <a:r>
              <a:rPr lang="en-US" sz="1800" dirty="0">
                <a:solidFill>
                  <a:schemeClr val="accent1">
                    <a:lumMod val="25000"/>
                  </a:schemeClr>
                </a:solidFill>
                <a:sym typeface="Lucida Grande" charset="0"/>
              </a:rPr>
              <a:t> </a:t>
            </a:r>
            <a:r>
              <a:rPr lang="en-US" sz="1800" dirty="0" err="1">
                <a:solidFill>
                  <a:schemeClr val="accent1">
                    <a:lumMod val="25000"/>
                  </a:schemeClr>
                </a:solidFill>
                <a:sym typeface="Lucida Grande" charset="0"/>
              </a:rPr>
              <a:t>biaya</a:t>
            </a:r>
            <a:r>
              <a:rPr lang="en-US" sz="1800" dirty="0">
                <a:solidFill>
                  <a:schemeClr val="accent1">
                    <a:lumMod val="25000"/>
                  </a:schemeClr>
                </a:solidFill>
                <a:sym typeface="Lucida Grande" charset="0"/>
              </a:rPr>
              <a:t> </a:t>
            </a:r>
            <a:r>
              <a:rPr lang="en-US" sz="1800" dirty="0" err="1">
                <a:solidFill>
                  <a:schemeClr val="accent1">
                    <a:lumMod val="25000"/>
                  </a:schemeClr>
                </a:solidFill>
                <a:sym typeface="Lucida Grande" charset="0"/>
              </a:rPr>
              <a:t>perolehan</a:t>
            </a:r>
            <a:endParaRPr lang="en-US" sz="1800" dirty="0">
              <a:solidFill>
                <a:schemeClr val="accent1">
                  <a:lumMod val="25000"/>
                </a:schemeClr>
              </a:solidFill>
              <a:sym typeface="Lucida Grande" charset="0"/>
            </a:endParaRPr>
          </a:p>
          <a:p>
            <a:pPr lvl="1" fontAlgn="base">
              <a:spcAft>
                <a:spcPct val="0"/>
              </a:spcAft>
              <a:buClr>
                <a:schemeClr val="accent1">
                  <a:lumMod val="50000"/>
                </a:schemeClr>
              </a:buClr>
              <a:buSzPct val="100000"/>
              <a:tabLst>
                <a:tab pos="914400" algn="l"/>
                <a:tab pos="914400" algn="l"/>
                <a:tab pos="914400" algn="l"/>
                <a:tab pos="914400" algn="l"/>
                <a:tab pos="914400" algn="l"/>
                <a:tab pos="914400" algn="l"/>
              </a:tabLst>
            </a:pP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Jika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pembayaran</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ditangguhkan</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maka</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lang="en-US" sz="1800" dirty="0" err="1">
                <a:solidFill>
                  <a:schemeClr val="accent1">
                    <a:lumMod val="25000"/>
                  </a:schemeClr>
                </a:solidFill>
                <a:sym typeface="Lucida Grande" charset="0"/>
              </a:rPr>
              <a:t>harga</a:t>
            </a:r>
            <a:r>
              <a:rPr lang="en-US" sz="1800" dirty="0">
                <a:solidFill>
                  <a:schemeClr val="accent1">
                    <a:lumMod val="25000"/>
                  </a:schemeClr>
                </a:solidFill>
                <a:sym typeface="Lucida Grande" charset="0"/>
              </a:rPr>
              <a:t> </a:t>
            </a:r>
            <a:r>
              <a:rPr lang="en-US" sz="1800" dirty="0" err="1">
                <a:solidFill>
                  <a:schemeClr val="accent1">
                    <a:lumMod val="25000"/>
                  </a:schemeClr>
                </a:solidFill>
                <a:sym typeface="Lucida Grande" charset="0"/>
              </a:rPr>
              <a:t>perolehan</a:t>
            </a:r>
            <a:r>
              <a:rPr lang="en-US" sz="1800" dirty="0">
                <a:solidFill>
                  <a:schemeClr val="accent1">
                    <a:lumMod val="25000"/>
                  </a:schemeClr>
                </a:solidFill>
                <a:sym typeface="Lucida Grande" charset="0"/>
              </a:rPr>
              <a:t> </a:t>
            </a:r>
            <a:r>
              <a:rPr lang="en-US" sz="1800" dirty="0" err="1">
                <a:solidFill>
                  <a:schemeClr val="accent1">
                    <a:lumMod val="25000"/>
                  </a:schemeClr>
                </a:solidFill>
                <a:sym typeface="Lucida Grande" charset="0"/>
              </a:rPr>
              <a:t>merupakan</a:t>
            </a:r>
            <a:r>
              <a:rPr lang="en-US" sz="1800" dirty="0">
                <a:solidFill>
                  <a:schemeClr val="accent1">
                    <a:lumMod val="25000"/>
                  </a:schemeClr>
                </a:solidFill>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nilai</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kini</a:t>
            </a:r>
            <a:r>
              <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 </a:t>
            </a:r>
            <a:r>
              <a:rPr kumimoji="0" lang="en-US" sz="1800" u="none" strike="noStrike" cap="none" normalizeH="0" baseline="0" dirty="0" err="1">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rPr>
              <a:t>pembayaran</a:t>
            </a:r>
            <a:endParaRPr kumimoji="0" lang="en-US" sz="1800" u="none" strike="noStrike" cap="none" normalizeH="0" baseline="0" dirty="0">
              <a:ln>
                <a:noFill/>
              </a:ln>
              <a:solidFill>
                <a:schemeClr val="accent1">
                  <a:lumMod val="25000"/>
                </a:schemeClr>
              </a:solidFill>
              <a:effectLst/>
              <a:latin typeface="Calibri" panose="020F0502020204030204" pitchFamily="34" charset="0"/>
              <a:cs typeface="Calibri" panose="020F0502020204030204" pitchFamily="34" charset="0"/>
              <a:sym typeface="Lucida Grande" charset="0"/>
            </a:endParaRPr>
          </a:p>
          <a:p>
            <a:pPr marL="285750" marR="0" lvl="0" indent="-285750" algn="l" defTabSz="914400" rtl="0" eaLnBrk="1" fontAlgn="base" latinLnBrk="0" hangingPunct="1">
              <a:lnSpc>
                <a:spcPct val="100000"/>
              </a:lnSpc>
              <a:spcBef>
                <a:spcPts val="600"/>
              </a:spcBef>
              <a:spcAft>
                <a:spcPct val="0"/>
              </a:spcAft>
              <a:buClr>
                <a:schemeClr val="accent1">
                  <a:lumMod val="50000"/>
                </a:schemeClr>
              </a:buClr>
              <a:buSzPct val="100000"/>
              <a:buFont typeface="Arial" panose="020B0604020202020204" pitchFamily="34" charset="0"/>
              <a:buChar char="•"/>
              <a:tabLst>
                <a:tab pos="914400" algn="l"/>
                <a:tab pos="914400" algn="l"/>
                <a:tab pos="914400" algn="l"/>
                <a:tab pos="914400" algn="l"/>
                <a:tab pos="914400" algn="l"/>
                <a:tab pos="914400" algn="l"/>
              </a:tabLst>
            </a:pPr>
            <a:r>
              <a:rPr kumimoji="0" lang="en-US" sz="1800" b="0"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Properti</a:t>
            </a:r>
            <a:r>
              <a:rPr kumimoji="0" lang="en-US" sz="1800" b="0"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a:t>
            </a:r>
            <a:r>
              <a:rPr kumimoji="0" lang="en-US" sz="1800" b="0"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investasi</a:t>
            </a:r>
            <a:r>
              <a:rPr kumimoji="0" lang="en-US" sz="1800" b="0"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yang </a:t>
            </a:r>
            <a:r>
              <a:rPr kumimoji="0" lang="en-US" sz="1800" b="1"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nilai</a:t>
            </a:r>
            <a:r>
              <a:rPr kumimoji="0" lang="en-US" sz="1800" b="1"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a:t>
            </a:r>
            <a:r>
              <a:rPr kumimoji="0" lang="en-US" sz="1800" b="1"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wajarnya</a:t>
            </a:r>
            <a:r>
              <a:rPr kumimoji="0" lang="en-US" sz="1800" b="1"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a:t>
            </a:r>
            <a:r>
              <a:rPr kumimoji="0" lang="en-US" sz="1800" b="0"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dapat</a:t>
            </a:r>
            <a:r>
              <a:rPr kumimoji="0" lang="en-US" sz="1800" b="0"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a:t>
            </a:r>
            <a:r>
              <a:rPr kumimoji="0" lang="en-US" sz="1800" b="0"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diukur</a:t>
            </a:r>
            <a:r>
              <a:rPr kumimoji="0" lang="en-US" sz="1800" b="0"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a:t>
            </a:r>
            <a:r>
              <a:rPr kumimoji="0" lang="en-US" sz="1800" b="0"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secara</a:t>
            </a:r>
            <a:r>
              <a:rPr kumimoji="0" lang="en-US" sz="1800" b="0"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a:t>
            </a:r>
            <a:r>
              <a:rPr kumimoji="0" lang="en-US" sz="1800" b="1"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andal</a:t>
            </a:r>
            <a:r>
              <a:rPr kumimoji="0" lang="en-US" sz="1800" b="1"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a:t>
            </a:r>
            <a:r>
              <a:rPr kumimoji="0" lang="en-US" sz="1800" b="0"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a:t>
            </a:r>
            <a:r>
              <a:rPr kumimoji="0" lang="en-US" sz="1800" b="0"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tanpa</a:t>
            </a:r>
            <a:r>
              <a:rPr kumimoji="0" lang="en-US" sz="1800" b="0"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a:t>
            </a:r>
            <a:r>
              <a:rPr kumimoji="0" lang="en-US" sz="1800" b="0"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biaya</a:t>
            </a:r>
            <a:r>
              <a:rPr kumimoji="0" lang="en-US" sz="1800" b="0"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dan </a:t>
            </a:r>
            <a:r>
              <a:rPr kumimoji="0" lang="en-US" sz="1800" b="0"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usaha</a:t>
            </a:r>
            <a:r>
              <a:rPr kumimoji="0" lang="en-US" sz="1800" b="0"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yang </a:t>
            </a:r>
            <a:r>
              <a:rPr kumimoji="0" lang="en-US" sz="1800" b="0"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berlebihan</a:t>
            </a:r>
            <a:r>
              <a:rPr kumimoji="0" lang="en-US" sz="1800" b="0"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a:t>
            </a:r>
            <a:r>
              <a:rPr kumimoji="0" lang="en-US" sz="1800" b="0"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diukur</a:t>
            </a:r>
            <a:r>
              <a:rPr kumimoji="0" lang="en-US" sz="1800" b="0"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pada </a:t>
            </a:r>
            <a:r>
              <a:rPr kumimoji="0" lang="en-US" sz="1800" b="1"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nilai</a:t>
            </a:r>
            <a:r>
              <a:rPr kumimoji="0" lang="en-US" sz="1800" b="1"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a:t>
            </a:r>
            <a:r>
              <a:rPr kumimoji="0" lang="en-US" sz="1800" b="1"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wajar</a:t>
            </a:r>
            <a:r>
              <a:rPr kumimoji="0" lang="en-US" sz="1800" b="1"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a:t>
            </a:r>
            <a:r>
              <a:rPr kumimoji="0" lang="en-US" sz="1800" b="1"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tanggal</a:t>
            </a:r>
            <a:r>
              <a:rPr kumimoji="0" lang="en-US" sz="1800" b="1"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a:t>
            </a:r>
            <a:r>
              <a:rPr kumimoji="0" lang="en-US" sz="1800" b="1"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pelaporan</a:t>
            </a:r>
            <a:r>
              <a:rPr kumimoji="0" lang="en-US" sz="1800" b="1"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a:t>
            </a:r>
            <a:r>
              <a:rPr kumimoji="0" lang="en-US" sz="1800" b="0"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dan </a:t>
            </a:r>
            <a:r>
              <a:rPr kumimoji="0" lang="en-US" sz="1800" b="1"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perubahan</a:t>
            </a:r>
            <a:r>
              <a:rPr kumimoji="0" lang="en-US" sz="1800" b="1"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a:t>
            </a:r>
            <a:r>
              <a:rPr kumimoji="0" lang="en-US" sz="1800" b="1"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nilainya</a:t>
            </a:r>
            <a:r>
              <a:rPr kumimoji="0" lang="en-US" sz="1800" b="1"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a:t>
            </a:r>
            <a:r>
              <a:rPr kumimoji="0" lang="en-US" sz="1800" b="1"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diakui</a:t>
            </a:r>
            <a:r>
              <a:rPr kumimoji="0" lang="en-US" sz="1800" b="1"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a:t>
            </a:r>
            <a:r>
              <a:rPr kumimoji="0" lang="en-US" sz="1800" b="1"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dalam</a:t>
            </a:r>
            <a:r>
              <a:rPr kumimoji="0" lang="en-US" sz="1800" b="1"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a:t>
            </a:r>
            <a:r>
              <a:rPr kumimoji="0" lang="en-US" sz="1800" b="1"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laba</a:t>
            </a:r>
            <a:r>
              <a:rPr kumimoji="0" lang="en-US" sz="1800" b="1"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 </a:t>
            </a:r>
            <a:r>
              <a:rPr kumimoji="0" lang="en-US" sz="1800" b="0" i="0" u="none" strike="noStrike" cap="none" normalizeH="0" baseline="0" dirty="0" err="1">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rugi</a:t>
            </a:r>
            <a:r>
              <a:rPr kumimoji="0" lang="en-US" sz="1800" b="0"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rPr>
              <a:t>.</a:t>
            </a:r>
          </a:p>
          <a:p>
            <a:pPr marL="285750" marR="0" lvl="0" indent="-285750" algn="l" defTabSz="914400" rtl="0" eaLnBrk="1" fontAlgn="base" latinLnBrk="0" hangingPunct="1">
              <a:lnSpc>
                <a:spcPct val="100000"/>
              </a:lnSpc>
              <a:spcBef>
                <a:spcPts val="600"/>
              </a:spcBef>
              <a:spcAft>
                <a:spcPct val="0"/>
              </a:spcAft>
              <a:buClr>
                <a:schemeClr val="accent1">
                  <a:lumMod val="50000"/>
                </a:schemeClr>
              </a:buClr>
              <a:buSzPct val="100000"/>
              <a:buFont typeface="Arial" panose="020B0604020202020204" pitchFamily="34" charset="0"/>
              <a:buChar char="•"/>
              <a:tabLst>
                <a:tab pos="914400" algn="l"/>
                <a:tab pos="914400" algn="l"/>
                <a:tab pos="914400" algn="l"/>
                <a:tab pos="914400" algn="l"/>
                <a:tab pos="914400" algn="l"/>
                <a:tab pos="914400" algn="l"/>
              </a:tabLst>
            </a:pPr>
            <a:r>
              <a:rPr lang="en-US" sz="1800" dirty="0" err="1">
                <a:solidFill>
                  <a:schemeClr val="accent1">
                    <a:lumMod val="25000"/>
                  </a:schemeClr>
                </a:solidFill>
                <a:ea typeface="ヒラギノ角ゴ ProN W3" charset="0"/>
                <a:sym typeface="Lucida Grande" charset="0"/>
              </a:rPr>
              <a:t>Properti</a:t>
            </a:r>
            <a:r>
              <a:rPr lang="en-US" sz="1800" dirty="0">
                <a:solidFill>
                  <a:schemeClr val="accent1">
                    <a:lumMod val="25000"/>
                  </a:schemeClr>
                </a:solidFill>
                <a:ea typeface="ヒラギノ角ゴ ProN W3" charset="0"/>
                <a:sym typeface="Lucida Grande" charset="0"/>
              </a:rPr>
              <a:t> yang </a:t>
            </a:r>
            <a:r>
              <a:rPr lang="en-US" sz="1800" dirty="0" err="1">
                <a:solidFill>
                  <a:schemeClr val="accent1">
                    <a:lumMod val="25000"/>
                  </a:schemeClr>
                </a:solidFill>
                <a:ea typeface="ヒラギノ角ゴ ProN W3" charset="0"/>
                <a:sym typeface="Lucida Grande" charset="0"/>
              </a:rPr>
              <a:t>nilai</a:t>
            </a:r>
            <a:r>
              <a:rPr lang="en-US" sz="1800" dirty="0">
                <a:solidFill>
                  <a:schemeClr val="accent1">
                    <a:lumMod val="25000"/>
                  </a:schemeClr>
                </a:solidFill>
                <a:ea typeface="ヒラギノ角ゴ ProN W3" charset="0"/>
                <a:sym typeface="Lucida Grande" charset="0"/>
              </a:rPr>
              <a:t> </a:t>
            </a:r>
            <a:r>
              <a:rPr lang="en-US" sz="1800" dirty="0" err="1">
                <a:solidFill>
                  <a:schemeClr val="accent1">
                    <a:lumMod val="25000"/>
                  </a:schemeClr>
                </a:solidFill>
                <a:ea typeface="ヒラギノ角ゴ ProN W3" charset="0"/>
                <a:sym typeface="Lucida Grande" charset="0"/>
              </a:rPr>
              <a:t>wajarnya</a:t>
            </a:r>
            <a:r>
              <a:rPr lang="en-US" sz="1800" dirty="0">
                <a:solidFill>
                  <a:schemeClr val="accent1">
                    <a:lumMod val="25000"/>
                  </a:schemeClr>
                </a:solidFill>
                <a:ea typeface="ヒラギノ角ゴ ProN W3" charset="0"/>
                <a:sym typeface="Lucida Grande" charset="0"/>
              </a:rPr>
              <a:t> </a:t>
            </a:r>
            <a:r>
              <a:rPr lang="en-US" sz="1800" dirty="0" err="1">
                <a:solidFill>
                  <a:schemeClr val="accent1">
                    <a:lumMod val="25000"/>
                  </a:schemeClr>
                </a:solidFill>
                <a:ea typeface="ヒラギノ角ゴ ProN W3" charset="0"/>
                <a:sym typeface="Lucida Grande" charset="0"/>
              </a:rPr>
              <a:t>tidak</a:t>
            </a:r>
            <a:r>
              <a:rPr lang="en-US" sz="1800" dirty="0">
                <a:solidFill>
                  <a:schemeClr val="accent1">
                    <a:lumMod val="25000"/>
                  </a:schemeClr>
                </a:solidFill>
                <a:ea typeface="ヒラギノ角ゴ ProN W3" charset="0"/>
                <a:sym typeface="Lucida Grande" charset="0"/>
              </a:rPr>
              <a:t> </a:t>
            </a:r>
            <a:r>
              <a:rPr lang="en-US" sz="1800" dirty="0" err="1">
                <a:solidFill>
                  <a:schemeClr val="accent1">
                    <a:lumMod val="25000"/>
                  </a:schemeClr>
                </a:solidFill>
                <a:ea typeface="ヒラギノ角ゴ ProN W3" charset="0"/>
                <a:sym typeface="Lucida Grande" charset="0"/>
              </a:rPr>
              <a:t>dapat</a:t>
            </a:r>
            <a:r>
              <a:rPr lang="en-US" sz="1800" dirty="0">
                <a:solidFill>
                  <a:schemeClr val="accent1">
                    <a:lumMod val="25000"/>
                  </a:schemeClr>
                </a:solidFill>
                <a:ea typeface="ヒラギノ角ゴ ProN W3" charset="0"/>
                <a:sym typeface="Lucida Grande" charset="0"/>
              </a:rPr>
              <a:t> </a:t>
            </a:r>
            <a:r>
              <a:rPr lang="en-US" sz="1800" dirty="0" err="1">
                <a:solidFill>
                  <a:schemeClr val="accent1">
                    <a:lumMod val="25000"/>
                  </a:schemeClr>
                </a:solidFill>
                <a:ea typeface="ヒラギノ角ゴ ProN W3" charset="0"/>
                <a:sym typeface="Lucida Grande" charset="0"/>
              </a:rPr>
              <a:t>diukur</a:t>
            </a:r>
            <a:r>
              <a:rPr lang="en-US" sz="1800" dirty="0">
                <a:solidFill>
                  <a:schemeClr val="accent1">
                    <a:lumMod val="25000"/>
                  </a:schemeClr>
                </a:solidFill>
                <a:ea typeface="ヒラギノ角ゴ ProN W3" charset="0"/>
                <a:sym typeface="Lucida Grande" charset="0"/>
              </a:rPr>
              <a:t> </a:t>
            </a:r>
            <a:r>
              <a:rPr lang="en-US" sz="1800" dirty="0" err="1">
                <a:solidFill>
                  <a:schemeClr val="accent1">
                    <a:lumMod val="25000"/>
                  </a:schemeClr>
                </a:solidFill>
                <a:ea typeface="ヒラギノ角ゴ ProN W3" charset="0"/>
                <a:sym typeface="Lucida Grande" charset="0"/>
              </a:rPr>
              <a:t>secara</a:t>
            </a:r>
            <a:r>
              <a:rPr lang="en-US" sz="1800" dirty="0">
                <a:solidFill>
                  <a:schemeClr val="accent1">
                    <a:lumMod val="25000"/>
                  </a:schemeClr>
                </a:solidFill>
                <a:ea typeface="ヒラギノ角ゴ ProN W3" charset="0"/>
                <a:sym typeface="Lucida Grande" charset="0"/>
              </a:rPr>
              <a:t> </a:t>
            </a:r>
            <a:r>
              <a:rPr lang="en-US" sz="1800" dirty="0" err="1">
                <a:solidFill>
                  <a:schemeClr val="accent1">
                    <a:lumMod val="25000"/>
                  </a:schemeClr>
                </a:solidFill>
                <a:ea typeface="ヒラギノ角ゴ ProN W3" charset="0"/>
                <a:sym typeface="Lucida Grande" charset="0"/>
              </a:rPr>
              <a:t>andal</a:t>
            </a:r>
            <a:r>
              <a:rPr lang="en-US" sz="1800" dirty="0">
                <a:solidFill>
                  <a:schemeClr val="accent1">
                    <a:lumMod val="25000"/>
                  </a:schemeClr>
                </a:solidFill>
                <a:ea typeface="ヒラギノ角ゴ ProN W3" charset="0"/>
                <a:sym typeface="Lucida Grande" charset="0"/>
              </a:rPr>
              <a:t> </a:t>
            </a:r>
            <a:r>
              <a:rPr lang="en-US" sz="1800" dirty="0" err="1">
                <a:solidFill>
                  <a:schemeClr val="accent1">
                    <a:lumMod val="25000"/>
                  </a:schemeClr>
                </a:solidFill>
                <a:ea typeface="ヒラギノ角ゴ ProN W3" charset="0"/>
                <a:sym typeface="Lucida Grande" charset="0"/>
              </a:rPr>
              <a:t>dicatat</a:t>
            </a:r>
            <a:r>
              <a:rPr lang="en-US" sz="1800" dirty="0">
                <a:solidFill>
                  <a:schemeClr val="accent1">
                    <a:lumMod val="25000"/>
                  </a:schemeClr>
                </a:solidFill>
                <a:ea typeface="ヒラギノ角ゴ ProN W3" charset="0"/>
                <a:sym typeface="Lucida Grande" charset="0"/>
              </a:rPr>
              <a:t> </a:t>
            </a:r>
            <a:r>
              <a:rPr lang="en-US" sz="1800" dirty="0" err="1">
                <a:solidFill>
                  <a:schemeClr val="accent1">
                    <a:lumMod val="25000"/>
                  </a:schemeClr>
                </a:solidFill>
                <a:ea typeface="ヒラギノ角ゴ ProN W3" charset="0"/>
                <a:sym typeface="Lucida Grande" charset="0"/>
              </a:rPr>
              <a:t>dengan</a:t>
            </a:r>
            <a:r>
              <a:rPr lang="en-US" sz="1800" dirty="0">
                <a:solidFill>
                  <a:schemeClr val="accent1">
                    <a:lumMod val="25000"/>
                  </a:schemeClr>
                </a:solidFill>
                <a:ea typeface="ヒラギノ角ゴ ProN W3" charset="0"/>
                <a:sym typeface="Lucida Grande" charset="0"/>
              </a:rPr>
              <a:t> </a:t>
            </a:r>
            <a:r>
              <a:rPr lang="en-US" sz="1800" dirty="0" err="1">
                <a:solidFill>
                  <a:schemeClr val="accent1">
                    <a:lumMod val="25000"/>
                  </a:schemeClr>
                </a:solidFill>
                <a:ea typeface="ヒラギノ角ゴ ProN W3" charset="0"/>
                <a:sym typeface="Lucida Grande" charset="0"/>
              </a:rPr>
              <a:t>menggunakan</a:t>
            </a:r>
            <a:r>
              <a:rPr lang="en-US" sz="1800" dirty="0">
                <a:solidFill>
                  <a:schemeClr val="accent1">
                    <a:lumMod val="25000"/>
                  </a:schemeClr>
                </a:solidFill>
                <a:ea typeface="ヒラギノ角ゴ ProN W3" charset="0"/>
                <a:sym typeface="Lucida Grande" charset="0"/>
              </a:rPr>
              <a:t> model </a:t>
            </a:r>
            <a:r>
              <a:rPr lang="en-US" sz="1800" dirty="0" err="1">
                <a:solidFill>
                  <a:schemeClr val="accent1">
                    <a:lumMod val="25000"/>
                  </a:schemeClr>
                </a:solidFill>
                <a:ea typeface="ヒラギノ角ゴ ProN W3" charset="0"/>
                <a:sym typeface="Lucida Grande" charset="0"/>
              </a:rPr>
              <a:t>biaya</a:t>
            </a:r>
            <a:endParaRPr kumimoji="0" lang="en-US" sz="1800" b="0" i="0" u="none" strike="noStrike" cap="none" normalizeH="0" baseline="0" dirty="0">
              <a:ln>
                <a:noFill/>
              </a:ln>
              <a:solidFill>
                <a:schemeClr val="accent1">
                  <a:lumMod val="25000"/>
                </a:schemeClr>
              </a:solidFill>
              <a:effectLst/>
              <a:latin typeface="Calibri" panose="020F0502020204030204" pitchFamily="34" charset="0"/>
              <a:ea typeface="ヒラギノ角ゴ ProN W3" charset="0"/>
              <a:cs typeface="Calibri" panose="020F0502020204030204" pitchFamily="34" charset="0"/>
              <a:sym typeface="Lucida Grande" charset="0"/>
            </a:endParaRPr>
          </a:p>
          <a:p>
            <a:endParaRPr lang="en-ID" dirty="0"/>
          </a:p>
        </p:txBody>
      </p:sp>
      <p:sp>
        <p:nvSpPr>
          <p:cNvPr id="6" name="Slide Number Placeholder 3">
            <a:extLst>
              <a:ext uri="{FF2B5EF4-FFF2-40B4-BE49-F238E27FC236}">
                <a16:creationId xmlns:a16="http://schemas.microsoft.com/office/drawing/2014/main" id="{969A1FA8-999D-4CF9-B819-2C89C9FB09A8}"/>
              </a:ext>
            </a:extLst>
          </p:cNvPr>
          <p:cNvSpPr txBox="1">
            <a:spLocks/>
          </p:cNvSpPr>
          <p:nvPr/>
        </p:nvSpPr>
        <p:spPr>
          <a:xfrm>
            <a:off x="11582400" y="6483350"/>
            <a:ext cx="609600" cy="420688"/>
          </a:xfr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pPr algn="r"/>
            <a:fld id="{C8917DDB-6779-4320-89F1-0A441ABEDE43}" type="slidenum">
              <a:rPr lang="en-US" sz="1800" smtClean="0"/>
              <a:pPr algn="r"/>
              <a:t>82</a:t>
            </a:fld>
            <a:endParaRPr lang="en-US" sz="1800" dirty="0"/>
          </a:p>
        </p:txBody>
      </p:sp>
      <p:sp>
        <p:nvSpPr>
          <p:cNvPr id="7" name="Rectangle: Rounded Corners 6">
            <a:extLst>
              <a:ext uri="{FF2B5EF4-FFF2-40B4-BE49-F238E27FC236}">
                <a16:creationId xmlns:a16="http://schemas.microsoft.com/office/drawing/2014/main" id="{A47B83E6-39A4-41C6-8355-1CD1D68D46BC}"/>
              </a:ext>
            </a:extLst>
          </p:cNvPr>
          <p:cNvSpPr/>
          <p:nvPr/>
        </p:nvSpPr>
        <p:spPr>
          <a:xfrm>
            <a:off x="10662833" y="0"/>
            <a:ext cx="919567" cy="8290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ptos Black" panose="020B0604020202020204" pitchFamily="34" charset="0"/>
              </a:rPr>
              <a:t>16</a:t>
            </a:r>
            <a:endParaRPr lang="en-ID" sz="3600" b="1" dirty="0">
              <a:latin typeface="Aptos Black" panose="020B0604020202020204" pitchFamily="34" charset="0"/>
            </a:endParaRPr>
          </a:p>
        </p:txBody>
      </p:sp>
    </p:spTree>
    <p:extLst>
      <p:ext uri="{BB962C8B-B14F-4D97-AF65-F5344CB8AC3E}">
        <p14:creationId xmlns:p14="http://schemas.microsoft.com/office/powerpoint/2010/main" val="237466116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F40A0E8-21F4-4264-814B-104EC188E6F2}"/>
              </a:ext>
            </a:extLst>
          </p:cNvPr>
          <p:cNvSpPr>
            <a:spLocks noGrp="1"/>
          </p:cNvSpPr>
          <p:nvPr>
            <p:ph type="title"/>
          </p:nvPr>
        </p:nvSpPr>
        <p:spPr>
          <a:xfrm>
            <a:off x="2410228" y="451100"/>
            <a:ext cx="7371600" cy="816800"/>
          </a:xfrm>
        </p:spPr>
        <p:txBody>
          <a:bodyPr wrap="square" anchor="t">
            <a:normAutofit/>
          </a:bodyPr>
          <a:lstStyle/>
          <a:p>
            <a:r>
              <a:rPr lang="en-US" dirty="0" err="1">
                <a:latin typeface="Fjalla One" panose="02000506040000020004" pitchFamily="2" charset="0"/>
              </a:rPr>
              <a:t>Pengungkapan</a:t>
            </a:r>
            <a:r>
              <a:rPr lang="en-US" dirty="0">
                <a:latin typeface="Fjalla One" panose="02000506040000020004" pitchFamily="2" charset="0"/>
              </a:rPr>
              <a:t> </a:t>
            </a:r>
            <a:r>
              <a:rPr lang="en-US" dirty="0" err="1">
                <a:latin typeface="Fjalla One" panose="02000506040000020004" pitchFamily="2" charset="0"/>
              </a:rPr>
              <a:t>Properti</a:t>
            </a:r>
            <a:r>
              <a:rPr lang="en-US" dirty="0">
                <a:latin typeface="Fjalla One" panose="02000506040000020004" pitchFamily="2" charset="0"/>
              </a:rPr>
              <a:t> </a:t>
            </a:r>
            <a:r>
              <a:rPr lang="en-US" dirty="0" err="1">
                <a:latin typeface="Fjalla One" panose="02000506040000020004" pitchFamily="2" charset="0"/>
              </a:rPr>
              <a:t>Investasi</a:t>
            </a:r>
            <a:endParaRPr lang="en-ID" dirty="0">
              <a:latin typeface="Fjalla One" panose="02000506040000020004" pitchFamily="2" charset="0"/>
            </a:endParaRPr>
          </a:p>
        </p:txBody>
      </p:sp>
      <p:sp>
        <p:nvSpPr>
          <p:cNvPr id="5" name="Content Placeholder 4">
            <a:extLst>
              <a:ext uri="{FF2B5EF4-FFF2-40B4-BE49-F238E27FC236}">
                <a16:creationId xmlns:a16="http://schemas.microsoft.com/office/drawing/2014/main" id="{1F5BEFBF-6ABD-41CF-9559-0B952F513C12}"/>
              </a:ext>
            </a:extLst>
          </p:cNvPr>
          <p:cNvSpPr>
            <a:spLocks noGrp="1"/>
          </p:cNvSpPr>
          <p:nvPr>
            <p:ph sz="quarter" idx="10"/>
          </p:nvPr>
        </p:nvSpPr>
        <p:spPr>
          <a:xfrm>
            <a:off x="1828800" y="1548317"/>
            <a:ext cx="8891710" cy="4858583"/>
          </a:xfrm>
        </p:spPr>
        <p:txBody>
          <a:bodyPr>
            <a:normAutofit/>
          </a:bodyPr>
          <a:lstStyle/>
          <a:p>
            <a:pPr marL="285750" marR="0" lvl="0" indent="-285750" defTabSz="914400" rtl="0" eaLnBrk="1" fontAlgn="base" latinLnBrk="0" hangingPunct="1">
              <a:spcBef>
                <a:spcPts val="300"/>
              </a:spcBef>
              <a:spcAft>
                <a:spcPct val="0"/>
              </a:spcAft>
              <a:buClr>
                <a:schemeClr val="accent1">
                  <a:lumMod val="50000"/>
                </a:schemeClr>
              </a:buClr>
              <a:buSzPct val="100000"/>
              <a:buFont typeface="Arial" panose="020B0604020202020204" pitchFamily="34" charset="0"/>
              <a:buChar char="•"/>
              <a:tabLst>
                <a:tab pos="914400" algn="l"/>
                <a:tab pos="914400" algn="l"/>
                <a:tab pos="914400" algn="l"/>
                <a:tab pos="914400" algn="l"/>
                <a:tab pos="914400" algn="l"/>
                <a:tab pos="914400" algn="l"/>
              </a:tabLst>
            </a:pPr>
            <a:r>
              <a:rPr kumimoji="0" lang="en-US" u="none" strike="noStrike" cap="none" normalizeH="0" baseline="0" dirty="0" err="1">
                <a:ln>
                  <a:noFill/>
                </a:ln>
                <a:effectLst/>
              </a:rPr>
              <a:t>Pengalihan</a:t>
            </a:r>
            <a:endParaRPr kumimoji="0" lang="en-US" u="none" strike="noStrike" cap="none" normalizeH="0" baseline="0" dirty="0">
              <a:ln>
                <a:noFill/>
              </a:ln>
              <a:effectLst/>
            </a:endParaRP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dirty="0"/>
              <a:t>Nilai </a:t>
            </a:r>
            <a:r>
              <a:rPr lang="en-US" dirty="0" err="1"/>
              <a:t>tercatat</a:t>
            </a:r>
            <a:r>
              <a:rPr lang="en-US" dirty="0"/>
              <a:t> </a:t>
            </a:r>
            <a:r>
              <a:rPr lang="en-US" dirty="0" err="1"/>
              <a:t>properti</a:t>
            </a:r>
            <a:r>
              <a:rPr lang="en-US" dirty="0"/>
              <a:t> </a:t>
            </a:r>
            <a:r>
              <a:rPr lang="en-US" dirty="0" err="1"/>
              <a:t>investasi</a:t>
            </a:r>
            <a:r>
              <a:rPr lang="en-US" dirty="0"/>
              <a:t> pada </a:t>
            </a:r>
            <a:r>
              <a:rPr lang="en-US" dirty="0" err="1"/>
              <a:t>tanggal</a:t>
            </a:r>
            <a:r>
              <a:rPr lang="en-US" dirty="0"/>
              <a:t> </a:t>
            </a:r>
            <a:r>
              <a:rPr lang="en-US" dirty="0" err="1"/>
              <a:t>pengalihan</a:t>
            </a:r>
            <a:r>
              <a:rPr lang="en-US" dirty="0"/>
              <a:t> </a:t>
            </a:r>
            <a:r>
              <a:rPr lang="en-US" dirty="0" err="1"/>
              <a:t>menjadi</a:t>
            </a:r>
            <a:r>
              <a:rPr lang="en-US" dirty="0"/>
              <a:t> </a:t>
            </a:r>
            <a:r>
              <a:rPr lang="en-US" dirty="0" err="1"/>
              <a:t>biaya</a:t>
            </a:r>
            <a:r>
              <a:rPr lang="en-US" dirty="0"/>
              <a:t> </a:t>
            </a:r>
            <a:r>
              <a:rPr lang="en-US" dirty="0" err="1"/>
              <a:t>perolehan</a:t>
            </a:r>
            <a:r>
              <a:rPr lang="en-US" dirty="0"/>
              <a:t>.</a:t>
            </a: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kumimoji="0" lang="en-US" u="none" strike="noStrike" cap="none" normalizeH="0" baseline="0" dirty="0" err="1">
                <a:ln>
                  <a:noFill/>
                </a:ln>
                <a:effectLst/>
              </a:rPr>
              <a:t>Penga</a:t>
            </a:r>
            <a:r>
              <a:rPr lang="en-US" dirty="0" err="1"/>
              <a:t>lihan</a:t>
            </a:r>
            <a:r>
              <a:rPr lang="en-US" dirty="0"/>
              <a:t> </a:t>
            </a:r>
            <a:r>
              <a:rPr lang="en-US" dirty="0" err="1"/>
              <a:t>terjadi</a:t>
            </a:r>
            <a:r>
              <a:rPr lang="en-US" dirty="0"/>
              <a:t> </a:t>
            </a:r>
            <a:r>
              <a:rPr lang="en-US" dirty="0" err="1"/>
              <a:t>jika</a:t>
            </a:r>
            <a:r>
              <a:rPr lang="en-US" dirty="0"/>
              <a:t> </a:t>
            </a:r>
            <a:r>
              <a:rPr lang="en-US" dirty="0" err="1"/>
              <a:t>tidak</a:t>
            </a:r>
            <a:r>
              <a:rPr lang="en-US" dirty="0"/>
              <a:t> </a:t>
            </a:r>
            <a:r>
              <a:rPr lang="en-US" dirty="0" err="1"/>
              <a:t>lagi</a:t>
            </a:r>
            <a:r>
              <a:rPr lang="en-US" dirty="0"/>
              <a:t> </a:t>
            </a:r>
            <a:r>
              <a:rPr lang="en-US" dirty="0" err="1"/>
              <a:t>memenuhi</a:t>
            </a:r>
            <a:r>
              <a:rPr lang="en-US" dirty="0"/>
              <a:t> </a:t>
            </a:r>
            <a:r>
              <a:rPr lang="en-US" dirty="0" err="1"/>
              <a:t>definisi</a:t>
            </a:r>
            <a:r>
              <a:rPr lang="en-US" dirty="0"/>
              <a:t> </a:t>
            </a:r>
            <a:r>
              <a:rPr lang="en-US" dirty="0" err="1"/>
              <a:t>properti</a:t>
            </a:r>
            <a:r>
              <a:rPr lang="en-US" dirty="0"/>
              <a:t> </a:t>
            </a:r>
            <a:r>
              <a:rPr lang="en-US" dirty="0" err="1"/>
              <a:t>investasi</a:t>
            </a:r>
            <a:endParaRPr kumimoji="0" lang="en-US" u="none" strike="noStrike" cap="none" normalizeH="0" baseline="0" dirty="0">
              <a:ln>
                <a:noFill/>
              </a:ln>
              <a:effectLst/>
            </a:endParaRPr>
          </a:p>
          <a:p>
            <a:pPr marL="285750" marR="0" lvl="0" indent="-285750" defTabSz="914400" rtl="0" eaLnBrk="1" fontAlgn="base" latinLnBrk="0" hangingPunct="1">
              <a:spcBef>
                <a:spcPts val="1200"/>
              </a:spcBef>
              <a:spcAft>
                <a:spcPct val="0"/>
              </a:spcAft>
              <a:buClr>
                <a:schemeClr val="accent1">
                  <a:lumMod val="50000"/>
                </a:schemeClr>
              </a:buClr>
              <a:buSzPct val="100000"/>
              <a:buFont typeface="Arial" panose="020B0604020202020204" pitchFamily="34" charset="0"/>
              <a:buChar char="•"/>
              <a:tabLst>
                <a:tab pos="914400" algn="l"/>
                <a:tab pos="914400" algn="l"/>
                <a:tab pos="914400" algn="l"/>
                <a:tab pos="914400" algn="l"/>
                <a:tab pos="914400" algn="l"/>
                <a:tab pos="914400" algn="l"/>
              </a:tabLst>
            </a:pPr>
            <a:r>
              <a:rPr kumimoji="0" lang="en-US" u="none" strike="noStrike" cap="none" normalizeH="0" baseline="0" dirty="0" err="1">
                <a:ln>
                  <a:noFill/>
                </a:ln>
                <a:effectLst/>
              </a:rPr>
              <a:t>Pengungkapan</a:t>
            </a:r>
            <a:endParaRPr kumimoji="0" lang="en-US" u="none" strike="noStrike" cap="none" normalizeH="0" baseline="0" dirty="0">
              <a:ln>
                <a:noFill/>
              </a:ln>
              <a:effectLst/>
            </a:endParaRP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kumimoji="0" lang="en-US" u="none" strike="noStrike" cap="none" normalizeH="0" baseline="0" dirty="0" err="1">
                <a:ln>
                  <a:noFill/>
                </a:ln>
                <a:effectLst/>
              </a:rPr>
              <a:t>Metode</a:t>
            </a:r>
            <a:r>
              <a:rPr kumimoji="0" lang="en-US" u="none" strike="noStrike" cap="none" normalizeH="0" baseline="0" dirty="0">
                <a:ln>
                  <a:noFill/>
                </a:ln>
                <a:effectLst/>
              </a:rPr>
              <a:t> dan </a:t>
            </a:r>
            <a:r>
              <a:rPr kumimoji="0" lang="en-US" u="none" strike="noStrike" cap="none" normalizeH="0" baseline="0" dirty="0" err="1">
                <a:ln>
                  <a:noFill/>
                </a:ln>
                <a:effectLst/>
              </a:rPr>
              <a:t>asumsi</a:t>
            </a:r>
            <a:r>
              <a:rPr kumimoji="0" lang="en-US" u="none" strike="noStrike" cap="none" normalizeH="0" baseline="0" dirty="0">
                <a:ln>
                  <a:noFill/>
                </a:ln>
                <a:effectLst/>
              </a:rPr>
              <a:t> </a:t>
            </a:r>
            <a:r>
              <a:rPr kumimoji="0" lang="en-US" u="none" strike="noStrike" cap="none" normalizeH="0" baseline="0" dirty="0" err="1">
                <a:ln>
                  <a:noFill/>
                </a:ln>
                <a:effectLst/>
              </a:rPr>
              <a:t>signifikan</a:t>
            </a:r>
            <a:endParaRPr kumimoji="0" lang="en-US" u="none" strike="noStrike" cap="none" normalizeH="0" baseline="0" dirty="0">
              <a:ln>
                <a:noFill/>
              </a:ln>
              <a:effectLst/>
            </a:endParaRP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b="0" i="0" dirty="0" err="1"/>
              <a:t>Sejauh</a:t>
            </a:r>
            <a:r>
              <a:rPr lang="en-US" b="0" i="0" dirty="0"/>
              <a:t> mana </a:t>
            </a:r>
            <a:r>
              <a:rPr lang="en-US" b="0" i="0" dirty="0" err="1"/>
              <a:t>nilai</a:t>
            </a:r>
            <a:r>
              <a:rPr lang="en-US" b="0" i="0" dirty="0"/>
              <a:t> </a:t>
            </a:r>
            <a:r>
              <a:rPr lang="en-US" b="0" i="0" dirty="0" err="1"/>
              <a:t>wajar</a:t>
            </a:r>
            <a:r>
              <a:rPr lang="en-US" b="0" i="0" dirty="0"/>
              <a:t> </a:t>
            </a:r>
            <a:r>
              <a:rPr lang="en-US" b="0" i="0" dirty="0" err="1"/>
              <a:t>didasarkan</a:t>
            </a:r>
            <a:r>
              <a:rPr lang="en-US" b="0" i="0" dirty="0"/>
              <a:t> pada </a:t>
            </a:r>
            <a:r>
              <a:rPr lang="en-US" b="0" i="0" dirty="0" err="1"/>
              <a:t>penilaian</a:t>
            </a:r>
            <a:endParaRPr lang="en-US" b="0" i="0" dirty="0"/>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kumimoji="0" lang="en-US" u="none" strike="noStrike" cap="none" normalizeH="0" baseline="0" dirty="0" err="1">
                <a:ln>
                  <a:noFill/>
                </a:ln>
                <a:effectLst/>
              </a:rPr>
              <a:t>Keberdaan</a:t>
            </a:r>
            <a:r>
              <a:rPr kumimoji="0" lang="en-US" u="none" strike="noStrike" cap="none" normalizeH="0" baseline="0" dirty="0">
                <a:ln>
                  <a:noFill/>
                </a:ln>
                <a:effectLst/>
              </a:rPr>
              <a:t> dan </a:t>
            </a:r>
            <a:r>
              <a:rPr kumimoji="0" lang="en-US" u="none" strike="noStrike" cap="none" normalizeH="0" baseline="0" dirty="0" err="1">
                <a:ln>
                  <a:noFill/>
                </a:ln>
                <a:effectLst/>
              </a:rPr>
              <a:t>jumlah</a:t>
            </a:r>
            <a:r>
              <a:rPr kumimoji="0" lang="en-US" u="none" strike="noStrike" cap="none" normalizeH="0" baseline="0" dirty="0">
                <a:ln>
                  <a:noFill/>
                </a:ln>
                <a:effectLst/>
              </a:rPr>
              <a:t> </a:t>
            </a:r>
            <a:r>
              <a:rPr kumimoji="0" lang="en-US" u="none" strike="noStrike" cap="none" normalizeH="0" baseline="0" dirty="0" err="1">
                <a:ln>
                  <a:noFill/>
                </a:ln>
                <a:effectLst/>
              </a:rPr>
              <a:t>pembatasan</a:t>
            </a:r>
            <a:endParaRPr kumimoji="0" lang="en-US" u="none" strike="noStrike" cap="none" normalizeH="0" baseline="0" dirty="0">
              <a:ln>
                <a:noFill/>
              </a:ln>
              <a:effectLst/>
            </a:endParaRPr>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b="0" i="0" dirty="0" err="1"/>
              <a:t>Kewajiban</a:t>
            </a:r>
            <a:r>
              <a:rPr lang="en-US" b="0" i="0" dirty="0"/>
              <a:t> </a:t>
            </a:r>
            <a:r>
              <a:rPr lang="en-US" b="0" i="0" dirty="0" err="1"/>
              <a:t>kontraktual</a:t>
            </a:r>
            <a:endParaRPr lang="en-US" b="0" i="0" dirty="0"/>
          </a:p>
          <a:p>
            <a:pPr lvl="1"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kumimoji="0" lang="en-US" u="none" strike="noStrike" cap="none" normalizeH="0" baseline="0" dirty="0" err="1">
                <a:ln>
                  <a:noFill/>
                </a:ln>
                <a:effectLst/>
              </a:rPr>
              <a:t>Rekonsiliasi</a:t>
            </a:r>
            <a:r>
              <a:rPr kumimoji="0" lang="en-US" u="none" strike="noStrike" cap="none" normalizeH="0" baseline="0" dirty="0">
                <a:ln>
                  <a:noFill/>
                </a:ln>
                <a:effectLst/>
              </a:rPr>
              <a:t> </a:t>
            </a:r>
            <a:r>
              <a:rPr kumimoji="0" lang="en-US" u="none" strike="noStrike" cap="none" normalizeH="0" baseline="0" dirty="0" err="1">
                <a:ln>
                  <a:noFill/>
                </a:ln>
                <a:effectLst/>
              </a:rPr>
              <a:t>jumlah</a:t>
            </a:r>
            <a:r>
              <a:rPr kumimoji="0" lang="en-US" u="none" strike="noStrike" cap="none" normalizeH="0" baseline="0" dirty="0">
                <a:ln>
                  <a:noFill/>
                </a:ln>
                <a:effectLst/>
              </a:rPr>
              <a:t> </a:t>
            </a:r>
            <a:r>
              <a:rPr kumimoji="0" lang="en-US" u="none" strike="noStrike" cap="none" normalizeH="0" baseline="0" dirty="0" err="1">
                <a:ln>
                  <a:noFill/>
                </a:ln>
                <a:effectLst/>
              </a:rPr>
              <a:t>awal</a:t>
            </a:r>
            <a:r>
              <a:rPr kumimoji="0" lang="en-US" u="none" strike="noStrike" cap="none" normalizeH="0" baseline="0" dirty="0">
                <a:ln>
                  <a:noFill/>
                </a:ln>
                <a:effectLst/>
              </a:rPr>
              <a:t> dan </a:t>
            </a:r>
            <a:r>
              <a:rPr kumimoji="0" lang="en-US" u="none" strike="noStrike" cap="none" normalizeH="0" baseline="0" dirty="0" err="1">
                <a:ln>
                  <a:noFill/>
                </a:ln>
                <a:effectLst/>
              </a:rPr>
              <a:t>akhir</a:t>
            </a:r>
            <a:r>
              <a:rPr kumimoji="0" lang="en-US" u="none" strike="noStrike" cap="none" normalizeH="0" baseline="0" dirty="0">
                <a:ln>
                  <a:noFill/>
                </a:ln>
                <a:effectLst/>
              </a:rPr>
              <a:t> </a:t>
            </a:r>
            <a:r>
              <a:rPr kumimoji="0" lang="en-US" u="none" strike="noStrike" cap="none" normalizeH="0" baseline="0" dirty="0" err="1">
                <a:ln>
                  <a:noFill/>
                </a:ln>
                <a:effectLst/>
              </a:rPr>
              <a:t>periode</a:t>
            </a:r>
            <a:r>
              <a:rPr kumimoji="0" lang="en-US" u="none" strike="noStrike" cap="none" normalizeH="0" baseline="0" dirty="0">
                <a:ln>
                  <a:noFill/>
                </a:ln>
                <a:effectLst/>
              </a:rPr>
              <a:t> </a:t>
            </a:r>
            <a:r>
              <a:rPr kumimoji="0" lang="en-US" u="none" strike="noStrike" cap="none" normalizeH="0" baseline="0" dirty="0" err="1">
                <a:ln>
                  <a:noFill/>
                </a:ln>
                <a:effectLst/>
              </a:rPr>
              <a:t>atas</a:t>
            </a:r>
            <a:r>
              <a:rPr kumimoji="0" lang="en-US" u="none" strike="noStrike" cap="none" normalizeH="0" baseline="0" dirty="0">
                <a:ln>
                  <a:noFill/>
                </a:ln>
                <a:effectLst/>
              </a:rPr>
              <a:t>:</a:t>
            </a:r>
          </a:p>
          <a:p>
            <a:pPr lvl="2"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b="0" i="0" dirty="0" err="1"/>
              <a:t>Penambahan</a:t>
            </a:r>
            <a:r>
              <a:rPr lang="en-US" b="0" i="0" dirty="0"/>
              <a:t> </a:t>
            </a:r>
            <a:r>
              <a:rPr lang="en-US" b="0" i="0" dirty="0" err="1"/>
              <a:t>melalui</a:t>
            </a:r>
            <a:r>
              <a:rPr lang="en-US" b="0" i="0" dirty="0"/>
              <a:t> </a:t>
            </a:r>
            <a:r>
              <a:rPr lang="en-US" b="0" i="0" dirty="0" err="1"/>
              <a:t>kombinasi</a:t>
            </a:r>
            <a:r>
              <a:rPr lang="en-US" b="0" i="0" dirty="0"/>
              <a:t> </a:t>
            </a:r>
            <a:r>
              <a:rPr lang="en-US" b="0" i="0" dirty="0" err="1"/>
              <a:t>bisnis</a:t>
            </a:r>
            <a:endParaRPr lang="en-US" b="0" i="0" dirty="0"/>
          </a:p>
          <a:p>
            <a:pPr lvl="2"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dirty="0" err="1"/>
              <a:t>Keuntungan</a:t>
            </a:r>
            <a:r>
              <a:rPr lang="en-US" dirty="0"/>
              <a:t> </a:t>
            </a:r>
            <a:r>
              <a:rPr lang="en-US" dirty="0" err="1"/>
              <a:t>atau</a:t>
            </a:r>
            <a:r>
              <a:rPr lang="en-US" dirty="0"/>
              <a:t> </a:t>
            </a:r>
            <a:r>
              <a:rPr lang="en-US" dirty="0" err="1"/>
              <a:t>kerugian</a:t>
            </a:r>
            <a:r>
              <a:rPr lang="en-US" dirty="0"/>
              <a:t> </a:t>
            </a:r>
            <a:r>
              <a:rPr lang="en-US" dirty="0" err="1"/>
              <a:t>penyesuaian</a:t>
            </a:r>
            <a:r>
              <a:rPr lang="en-US" dirty="0"/>
              <a:t> </a:t>
            </a:r>
            <a:r>
              <a:rPr lang="en-US" dirty="0" err="1"/>
              <a:t>nilai</a:t>
            </a:r>
            <a:r>
              <a:rPr lang="en-US" dirty="0"/>
              <a:t> </a:t>
            </a:r>
            <a:r>
              <a:rPr lang="en-US" dirty="0" err="1"/>
              <a:t>wajar</a:t>
            </a:r>
            <a:endParaRPr lang="en-US" dirty="0"/>
          </a:p>
          <a:p>
            <a:pPr lvl="2" fontAlgn="base">
              <a:spcBef>
                <a:spcPts val="300"/>
              </a:spcBef>
              <a:spcAft>
                <a:spcPct val="0"/>
              </a:spcAft>
              <a:buClr>
                <a:schemeClr val="accent1">
                  <a:lumMod val="50000"/>
                </a:schemeClr>
              </a:buClr>
              <a:buSzPct val="100000"/>
              <a:tabLst>
                <a:tab pos="914400" algn="l"/>
                <a:tab pos="914400" algn="l"/>
                <a:tab pos="914400" algn="l"/>
                <a:tab pos="914400" algn="l"/>
                <a:tab pos="914400" algn="l"/>
                <a:tab pos="914400" algn="l"/>
              </a:tabLst>
            </a:pPr>
            <a:r>
              <a:rPr lang="en-US" b="0" i="0" dirty="0" err="1"/>
              <a:t>Pengalihan</a:t>
            </a:r>
            <a:r>
              <a:rPr lang="en-US" b="0" i="0" dirty="0"/>
              <a:t> </a:t>
            </a:r>
            <a:r>
              <a:rPr lang="en-US" b="0" i="0" dirty="0" err="1"/>
              <a:t>dari</a:t>
            </a:r>
            <a:r>
              <a:rPr lang="en-US" b="0" i="0" dirty="0"/>
              <a:t> dan </a:t>
            </a:r>
            <a:r>
              <a:rPr lang="en-US" b="0" i="0" dirty="0" err="1"/>
              <a:t>ke</a:t>
            </a:r>
            <a:r>
              <a:rPr lang="en-US" b="0" i="0" dirty="0"/>
              <a:t> property </a:t>
            </a:r>
            <a:r>
              <a:rPr lang="en-US" b="0" i="0" dirty="0" err="1"/>
              <a:t>investasi</a:t>
            </a:r>
            <a:endParaRPr lang="en-US" b="0" i="0" dirty="0"/>
          </a:p>
          <a:p>
            <a:pPr marL="285750" marR="0" lvl="0" indent="-285750" defTabSz="914400" rtl="0" eaLnBrk="1" fontAlgn="base" latinLnBrk="0" hangingPunct="1">
              <a:spcBef>
                <a:spcPts val="300"/>
              </a:spcBef>
              <a:spcAft>
                <a:spcPct val="0"/>
              </a:spcAft>
              <a:buClr>
                <a:schemeClr val="accent1">
                  <a:lumMod val="50000"/>
                </a:schemeClr>
              </a:buClr>
              <a:buSzPct val="100000"/>
              <a:buFont typeface="Arial" panose="020B0604020202020204" pitchFamily="34" charset="0"/>
              <a:buChar char="•"/>
              <a:tabLst>
                <a:tab pos="914400" algn="l"/>
                <a:tab pos="914400" algn="l"/>
                <a:tab pos="914400" algn="l"/>
                <a:tab pos="914400" algn="l"/>
                <a:tab pos="914400" algn="l"/>
                <a:tab pos="914400" algn="l"/>
              </a:tabLst>
            </a:pPr>
            <a:endParaRPr kumimoji="0" lang="en-US" b="0" i="0" u="none" strike="noStrike" cap="none" normalizeH="0" baseline="0" dirty="0">
              <a:ln>
                <a:noFill/>
              </a:ln>
              <a:effectLst/>
            </a:endParaRPr>
          </a:p>
          <a:p>
            <a:endParaRPr lang="en-ID" dirty="0"/>
          </a:p>
        </p:txBody>
      </p:sp>
      <p:sp>
        <p:nvSpPr>
          <p:cNvPr id="6" name="Slide Number Placeholder 3">
            <a:extLst>
              <a:ext uri="{FF2B5EF4-FFF2-40B4-BE49-F238E27FC236}">
                <a16:creationId xmlns:a16="http://schemas.microsoft.com/office/drawing/2014/main" id="{B1AF0E84-F006-413C-93D7-1709D773EEB1}"/>
              </a:ext>
            </a:extLst>
          </p:cNvPr>
          <p:cNvSpPr txBox="1">
            <a:spLocks/>
          </p:cNvSpPr>
          <p:nvPr/>
        </p:nvSpPr>
        <p:spPr>
          <a:xfrm>
            <a:off x="11582400" y="6483350"/>
            <a:ext cx="609600" cy="420688"/>
          </a:xfrm>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pPr algn="r"/>
            <a:fld id="{C8917DDB-6779-4320-89F1-0A441ABEDE43}" type="slidenum">
              <a:rPr lang="en-US" sz="1800" smtClean="0"/>
              <a:pPr algn="r"/>
              <a:t>83</a:t>
            </a:fld>
            <a:endParaRPr lang="en-US" sz="1800" dirty="0"/>
          </a:p>
        </p:txBody>
      </p:sp>
      <p:sp>
        <p:nvSpPr>
          <p:cNvPr id="7" name="Rectangle: Rounded Corners 6">
            <a:extLst>
              <a:ext uri="{FF2B5EF4-FFF2-40B4-BE49-F238E27FC236}">
                <a16:creationId xmlns:a16="http://schemas.microsoft.com/office/drawing/2014/main" id="{B887E1D0-B949-482C-8EDB-8E9F0FC9D225}"/>
              </a:ext>
            </a:extLst>
          </p:cNvPr>
          <p:cNvSpPr/>
          <p:nvPr/>
        </p:nvSpPr>
        <p:spPr>
          <a:xfrm>
            <a:off x="10662833" y="0"/>
            <a:ext cx="919567" cy="8290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ptos Black" panose="020B0604020202020204" pitchFamily="34" charset="0"/>
              </a:rPr>
              <a:t>16</a:t>
            </a:r>
            <a:endParaRPr lang="en-ID" sz="3600" b="1" dirty="0">
              <a:latin typeface="Aptos Black" panose="020B0604020202020204" pitchFamily="34" charset="0"/>
            </a:endParaRPr>
          </a:p>
        </p:txBody>
      </p:sp>
    </p:spTree>
    <p:extLst>
      <p:ext uri="{BB962C8B-B14F-4D97-AF65-F5344CB8AC3E}">
        <p14:creationId xmlns:p14="http://schemas.microsoft.com/office/powerpoint/2010/main" val="126092779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title" idx="4294967295"/>
          </p:nvPr>
        </p:nvSpPr>
        <p:spPr>
          <a:xfrm>
            <a:off x="1720312" y="322242"/>
            <a:ext cx="8484626" cy="763588"/>
          </a:xfrm>
        </p:spPr>
        <p:txBody>
          <a:bodyPr>
            <a:normAutofit/>
          </a:bodyPr>
          <a:lstStyle/>
          <a:p>
            <a:pPr algn="ctr" eaLnBrk="1" hangingPunct="1"/>
            <a:r>
              <a:rPr lang="en-GB" sz="3600" b="1" dirty="0">
                <a:solidFill>
                  <a:schemeClr val="bg2">
                    <a:lumMod val="10000"/>
                  </a:schemeClr>
                </a:solidFill>
                <a:latin typeface="Fjalla One" panose="02000506040000020004" pitchFamily="2" charset="0"/>
              </a:rPr>
              <a:t>Fair Value – Financial </a:t>
            </a:r>
            <a:r>
              <a:rPr lang="en-GB" sz="3600" b="1" dirty="0" err="1">
                <a:solidFill>
                  <a:schemeClr val="bg2">
                    <a:lumMod val="10000"/>
                  </a:schemeClr>
                </a:solidFill>
                <a:latin typeface="Fjalla One" panose="02000506040000020004" pitchFamily="2" charset="0"/>
              </a:rPr>
              <a:t>Statment</a:t>
            </a:r>
            <a:endParaRPr lang="en-GB" sz="3600" b="1" dirty="0">
              <a:solidFill>
                <a:schemeClr val="bg2">
                  <a:lumMod val="10000"/>
                </a:schemeClr>
              </a:solidFill>
              <a:latin typeface="Fjalla One" panose="02000506040000020004" pitchFamily="2" charset="0"/>
            </a:endParaRPr>
          </a:p>
        </p:txBody>
      </p:sp>
      <p:grpSp>
        <p:nvGrpSpPr>
          <p:cNvPr id="2" name="Group 1">
            <a:extLst>
              <a:ext uri="{FF2B5EF4-FFF2-40B4-BE49-F238E27FC236}">
                <a16:creationId xmlns:a16="http://schemas.microsoft.com/office/drawing/2014/main" id="{BCE81CBA-6890-4A04-B41C-507DB9005154}"/>
              </a:ext>
            </a:extLst>
          </p:cNvPr>
          <p:cNvGrpSpPr/>
          <p:nvPr/>
        </p:nvGrpSpPr>
        <p:grpSpPr>
          <a:xfrm>
            <a:off x="2819400" y="1295400"/>
            <a:ext cx="7550931" cy="4858564"/>
            <a:chOff x="2819400" y="1295400"/>
            <a:chExt cx="7550931" cy="4858564"/>
          </a:xfrm>
        </p:grpSpPr>
        <p:cxnSp>
          <p:nvCxnSpPr>
            <p:cNvPr id="13" name="Straight Connector 12"/>
            <p:cNvCxnSpPr>
              <a:stCxn id="10" idx="4"/>
              <a:endCxn id="7" idx="4"/>
            </p:cNvCxnSpPr>
            <p:nvPr/>
          </p:nvCxnSpPr>
          <p:spPr>
            <a:xfrm rot="5400000" flipH="1">
              <a:off x="5476326" y="5117327"/>
              <a:ext cx="2071686"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2819400" y="1295400"/>
              <a:ext cx="7385538" cy="4857771"/>
            </a:xfrm>
            <a:prstGeom prst="ellipse">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GB" dirty="0">
                <a:solidFill>
                  <a:schemeClr val="tx1"/>
                </a:solidFill>
              </a:endParaRPr>
            </a:p>
          </p:txBody>
        </p:sp>
        <p:sp>
          <p:nvSpPr>
            <p:cNvPr id="9" name="Oval 8"/>
            <p:cNvSpPr/>
            <p:nvPr/>
          </p:nvSpPr>
          <p:spPr>
            <a:xfrm>
              <a:off x="3731602" y="2116406"/>
              <a:ext cx="5605096" cy="3286125"/>
            </a:xfrm>
            <a:prstGeom prst="ellips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GB">
                <a:solidFill>
                  <a:srgbClr val="FFFFFF"/>
                </a:solidFill>
              </a:endParaRPr>
            </a:p>
          </p:txBody>
        </p:sp>
        <p:sp>
          <p:nvSpPr>
            <p:cNvPr id="8" name="Oval 7"/>
            <p:cNvSpPr/>
            <p:nvPr/>
          </p:nvSpPr>
          <p:spPr>
            <a:xfrm>
              <a:off x="4621823" y="2747976"/>
              <a:ext cx="3824654" cy="2000250"/>
            </a:xfrm>
            <a:prstGeom prst="ellipse">
              <a:avLst/>
            </a:prstGeom>
            <a:solidFill>
              <a:srgbClr val="FF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GB">
                <a:solidFill>
                  <a:srgbClr val="FFFFFF"/>
                </a:solidFill>
              </a:endParaRPr>
            </a:p>
          </p:txBody>
        </p:sp>
        <p:sp>
          <p:nvSpPr>
            <p:cNvPr id="7" name="Oval 6"/>
            <p:cNvSpPr/>
            <p:nvPr/>
          </p:nvSpPr>
          <p:spPr>
            <a:xfrm>
              <a:off x="5588977" y="3438548"/>
              <a:ext cx="1846385" cy="64293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GB" sz="2400" b="1" dirty="0">
                  <a:solidFill>
                    <a:srgbClr val="B31E3B"/>
                  </a:solidFill>
                  <a:latin typeface="+mj-lt"/>
                </a:rPr>
                <a:t>Assets</a:t>
              </a:r>
            </a:p>
          </p:txBody>
        </p:sp>
        <p:cxnSp>
          <p:nvCxnSpPr>
            <p:cNvPr id="12" name="Straight Connector 11"/>
            <p:cNvCxnSpPr>
              <a:stCxn id="7" idx="0"/>
              <a:endCxn id="10" idx="0"/>
            </p:cNvCxnSpPr>
            <p:nvPr/>
          </p:nvCxnSpPr>
          <p:spPr>
            <a:xfrm rot="5400000" flipH="1" flipV="1">
              <a:off x="5440595" y="2366973"/>
              <a:ext cx="2143148"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7" idx="6"/>
            </p:cNvCxnSpPr>
            <p:nvPr/>
          </p:nvCxnSpPr>
          <p:spPr>
            <a:xfrm>
              <a:off x="7435420" y="3760011"/>
              <a:ext cx="2934911" cy="636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7" idx="2"/>
              <a:endCxn id="10" idx="2"/>
            </p:cNvCxnSpPr>
            <p:nvPr/>
          </p:nvCxnSpPr>
          <p:spPr>
            <a:xfrm rot="10800000">
              <a:off x="2819400" y="3724287"/>
              <a:ext cx="2769576" cy="3573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7" idx="5"/>
              <a:endCxn id="10" idx="5"/>
            </p:cNvCxnSpPr>
            <p:nvPr/>
          </p:nvCxnSpPr>
          <p:spPr>
            <a:xfrm rot="16200000" flipH="1">
              <a:off x="7416938" y="3735354"/>
              <a:ext cx="1454438" cy="195838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7" idx="3"/>
              <a:endCxn id="10" idx="3"/>
            </p:cNvCxnSpPr>
            <p:nvPr/>
          </p:nvCxnSpPr>
          <p:spPr>
            <a:xfrm rot="5400000">
              <a:off x="4152962" y="3735356"/>
              <a:ext cx="1454438" cy="195838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cxnSpLocks/>
            </p:cNvCxnSpPr>
            <p:nvPr/>
          </p:nvCxnSpPr>
          <p:spPr>
            <a:xfrm flipH="1" flipV="1">
              <a:off x="4295980" y="1870956"/>
              <a:ext cx="1815723" cy="158495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7" idx="7"/>
              <a:endCxn id="10" idx="7"/>
            </p:cNvCxnSpPr>
            <p:nvPr/>
          </p:nvCxnSpPr>
          <p:spPr>
            <a:xfrm rot="5400000" flipH="1" flipV="1">
              <a:off x="7381207" y="1790560"/>
              <a:ext cx="1525900" cy="195838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9953" name="TextBox 108"/>
            <p:cNvSpPr txBox="1">
              <a:spLocks noChangeArrowheads="1"/>
            </p:cNvSpPr>
            <p:nvPr/>
          </p:nvSpPr>
          <p:spPr bwMode="auto">
            <a:xfrm>
              <a:off x="6578115" y="3019558"/>
              <a:ext cx="11686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sz="1400" b="1" dirty="0">
                  <a:solidFill>
                    <a:srgbClr val="5F6062"/>
                  </a:solidFill>
                </a:rPr>
                <a:t>Intangible</a:t>
              </a:r>
              <a:endParaRPr lang="en-GB" sz="1200" b="1" dirty="0">
                <a:solidFill>
                  <a:srgbClr val="5F6062"/>
                </a:solidFill>
              </a:endParaRPr>
            </a:p>
          </p:txBody>
        </p:sp>
        <p:sp>
          <p:nvSpPr>
            <p:cNvPr id="39954" name="TextBox 109"/>
            <p:cNvSpPr txBox="1">
              <a:spLocks noChangeArrowheads="1"/>
            </p:cNvSpPr>
            <p:nvPr/>
          </p:nvSpPr>
          <p:spPr bwMode="auto">
            <a:xfrm>
              <a:off x="7435421" y="3867228"/>
              <a:ext cx="10627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sz="1400" b="1" dirty="0">
                  <a:solidFill>
                    <a:srgbClr val="5F6062"/>
                  </a:solidFill>
                </a:rPr>
                <a:t>Financial</a:t>
              </a:r>
            </a:p>
          </p:txBody>
        </p:sp>
        <p:sp>
          <p:nvSpPr>
            <p:cNvPr id="39955" name="TextBox 110"/>
            <p:cNvSpPr txBox="1">
              <a:spLocks noChangeArrowheads="1"/>
            </p:cNvSpPr>
            <p:nvPr/>
          </p:nvSpPr>
          <p:spPr bwMode="auto">
            <a:xfrm>
              <a:off x="7369419" y="3224228"/>
              <a:ext cx="92319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GB" sz="1400" b="1" dirty="0" err="1">
                  <a:solidFill>
                    <a:srgbClr val="5F6062"/>
                  </a:solidFill>
                </a:rPr>
                <a:t>Inv</a:t>
              </a:r>
              <a:r>
                <a:rPr lang="en-GB" sz="1400" b="1" dirty="0">
                  <a:solidFill>
                    <a:srgbClr val="5F6062"/>
                  </a:solidFill>
                </a:rPr>
                <a:t> Property</a:t>
              </a:r>
            </a:p>
          </p:txBody>
        </p:sp>
        <p:sp>
          <p:nvSpPr>
            <p:cNvPr id="39956" name="TextBox 111"/>
            <p:cNvSpPr txBox="1">
              <a:spLocks noChangeArrowheads="1"/>
            </p:cNvSpPr>
            <p:nvPr/>
          </p:nvSpPr>
          <p:spPr bwMode="auto">
            <a:xfrm>
              <a:off x="5786803" y="3010034"/>
              <a:ext cx="725366"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sz="1400" b="1">
                  <a:solidFill>
                    <a:srgbClr val="5F6062"/>
                  </a:solidFill>
                </a:rPr>
                <a:t>PP&amp;E</a:t>
              </a:r>
            </a:p>
          </p:txBody>
        </p:sp>
        <p:sp>
          <p:nvSpPr>
            <p:cNvPr id="39957" name="TextBox 112"/>
            <p:cNvSpPr txBox="1">
              <a:spLocks noChangeArrowheads="1"/>
            </p:cNvSpPr>
            <p:nvPr/>
          </p:nvSpPr>
          <p:spPr bwMode="auto">
            <a:xfrm>
              <a:off x="4676044" y="3367108"/>
              <a:ext cx="10330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sz="1400" b="1">
                  <a:solidFill>
                    <a:srgbClr val="5F6062"/>
                  </a:solidFill>
                </a:rPr>
                <a:t>Inventory</a:t>
              </a:r>
            </a:p>
          </p:txBody>
        </p:sp>
        <p:sp>
          <p:nvSpPr>
            <p:cNvPr id="39958" name="TextBox 113"/>
            <p:cNvSpPr txBox="1">
              <a:spLocks noChangeArrowheads="1"/>
            </p:cNvSpPr>
            <p:nvPr/>
          </p:nvSpPr>
          <p:spPr bwMode="auto">
            <a:xfrm>
              <a:off x="4995497" y="3876758"/>
              <a:ext cx="593481"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sz="1400" b="1">
                  <a:solidFill>
                    <a:srgbClr val="5F6062"/>
                  </a:solidFill>
                </a:rPr>
                <a:t>Etc</a:t>
              </a:r>
            </a:p>
          </p:txBody>
        </p:sp>
        <p:sp>
          <p:nvSpPr>
            <p:cNvPr id="39959" name="TextBox 114"/>
            <p:cNvSpPr txBox="1">
              <a:spLocks noChangeArrowheads="1"/>
            </p:cNvSpPr>
            <p:nvPr/>
          </p:nvSpPr>
          <p:spPr bwMode="auto">
            <a:xfrm>
              <a:off x="5438698" y="4152915"/>
              <a:ext cx="10075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GB" sz="1400" b="1" dirty="0">
                  <a:solidFill>
                    <a:srgbClr val="5F6062"/>
                  </a:solidFill>
                </a:rPr>
                <a:t>Defined</a:t>
              </a:r>
            </a:p>
            <a:p>
              <a:pPr algn="ctr" eaLnBrk="1" fontAlgn="base" hangingPunct="1">
                <a:spcBef>
                  <a:spcPct val="0"/>
                </a:spcBef>
                <a:spcAft>
                  <a:spcPct val="0"/>
                </a:spcAft>
              </a:pPr>
              <a:r>
                <a:rPr lang="en-GB" sz="1400" b="1" dirty="0">
                  <a:solidFill>
                    <a:srgbClr val="5F6062"/>
                  </a:solidFill>
                </a:rPr>
                <a:t>Benefit</a:t>
              </a:r>
            </a:p>
          </p:txBody>
        </p:sp>
        <p:sp>
          <p:nvSpPr>
            <p:cNvPr id="39960" name="TextBox 115"/>
            <p:cNvSpPr txBox="1">
              <a:spLocks noChangeArrowheads="1"/>
            </p:cNvSpPr>
            <p:nvPr/>
          </p:nvSpPr>
          <p:spPr bwMode="auto">
            <a:xfrm>
              <a:off x="6446226" y="4143835"/>
              <a:ext cx="11869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GB" sz="1400" b="1" dirty="0">
                  <a:solidFill>
                    <a:srgbClr val="5F6062"/>
                  </a:solidFill>
                </a:rPr>
                <a:t>Biological assets</a:t>
              </a:r>
            </a:p>
          </p:txBody>
        </p:sp>
        <p:sp>
          <p:nvSpPr>
            <p:cNvPr id="39961" name="TextBox 116"/>
            <p:cNvSpPr txBox="1">
              <a:spLocks noChangeArrowheads="1"/>
            </p:cNvSpPr>
            <p:nvPr/>
          </p:nvSpPr>
          <p:spPr bwMode="auto">
            <a:xfrm rot="21103228">
              <a:off x="5475739" y="2285442"/>
              <a:ext cx="72536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sz="1400" b="1" dirty="0">
                  <a:solidFill>
                    <a:srgbClr val="FFFFFF"/>
                  </a:solidFill>
                </a:rPr>
                <a:t>Cost</a:t>
              </a:r>
              <a:endParaRPr lang="en-GB" sz="1200" b="1" dirty="0">
                <a:solidFill>
                  <a:srgbClr val="FFFFFF"/>
                </a:solidFill>
              </a:endParaRPr>
            </a:p>
          </p:txBody>
        </p:sp>
        <p:sp>
          <p:nvSpPr>
            <p:cNvPr id="39962" name="TextBox 117"/>
            <p:cNvSpPr txBox="1">
              <a:spLocks noChangeArrowheads="1"/>
            </p:cNvSpPr>
            <p:nvPr/>
          </p:nvSpPr>
          <p:spPr bwMode="auto">
            <a:xfrm rot="-688410">
              <a:off x="4929558" y="1779664"/>
              <a:ext cx="125290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sz="1400" b="1" dirty="0">
                  <a:solidFill>
                    <a:srgbClr val="FFFFFF"/>
                  </a:solidFill>
                </a:rPr>
                <a:t>CM or RM</a:t>
              </a:r>
            </a:p>
          </p:txBody>
        </p:sp>
        <p:sp>
          <p:nvSpPr>
            <p:cNvPr id="39963" name="TextBox 118"/>
            <p:cNvSpPr txBox="1">
              <a:spLocks noChangeArrowheads="1"/>
            </p:cNvSpPr>
            <p:nvPr/>
          </p:nvSpPr>
          <p:spPr bwMode="auto">
            <a:xfrm rot="223212">
              <a:off x="6589834" y="1697051"/>
              <a:ext cx="1252904"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sz="1400" b="1" dirty="0">
                  <a:solidFill>
                    <a:srgbClr val="FFFFFF"/>
                  </a:solidFill>
                </a:rPr>
                <a:t>CM or RM</a:t>
              </a:r>
            </a:p>
          </p:txBody>
        </p:sp>
        <p:sp>
          <p:nvSpPr>
            <p:cNvPr id="39964" name="TextBox 119"/>
            <p:cNvSpPr txBox="1">
              <a:spLocks noChangeArrowheads="1"/>
            </p:cNvSpPr>
            <p:nvPr/>
          </p:nvSpPr>
          <p:spPr bwMode="auto">
            <a:xfrm rot="380473">
              <a:off x="6572257" y="2302009"/>
              <a:ext cx="72829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GB" sz="1400" b="1">
                  <a:solidFill>
                    <a:srgbClr val="FFFFFF"/>
                  </a:solidFill>
                </a:rPr>
                <a:t>Cost</a:t>
              </a:r>
            </a:p>
          </p:txBody>
        </p:sp>
        <p:cxnSp>
          <p:nvCxnSpPr>
            <p:cNvPr id="121" name="Straight Connector 120"/>
            <p:cNvCxnSpPr/>
            <p:nvPr/>
          </p:nvCxnSpPr>
          <p:spPr>
            <a:xfrm rot="5400000" flipH="1" flipV="1">
              <a:off x="6847925" y="1883249"/>
              <a:ext cx="1290638" cy="5436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9966" name="TextBox 124"/>
            <p:cNvSpPr txBox="1">
              <a:spLocks noChangeArrowheads="1"/>
            </p:cNvSpPr>
            <p:nvPr/>
          </p:nvSpPr>
          <p:spPr bwMode="auto">
            <a:xfrm rot="1323695">
              <a:off x="7382610" y="2481396"/>
              <a:ext cx="728296"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GB" sz="1400" b="1">
                  <a:solidFill>
                    <a:srgbClr val="FFFFFF"/>
                  </a:solidFill>
                </a:rPr>
                <a:t>Nil</a:t>
              </a:r>
            </a:p>
          </p:txBody>
        </p:sp>
        <p:sp>
          <p:nvSpPr>
            <p:cNvPr id="39967" name="TextBox 125"/>
            <p:cNvSpPr txBox="1">
              <a:spLocks noChangeArrowheads="1"/>
            </p:cNvSpPr>
            <p:nvPr/>
          </p:nvSpPr>
          <p:spPr bwMode="auto">
            <a:xfrm rot="1323695">
              <a:off x="7857392" y="1932121"/>
              <a:ext cx="728296"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GB" sz="1400" b="1">
                  <a:solidFill>
                    <a:srgbClr val="FFFFFF"/>
                  </a:solidFill>
                </a:rPr>
                <a:t>Nil</a:t>
              </a:r>
            </a:p>
          </p:txBody>
        </p:sp>
        <p:sp>
          <p:nvSpPr>
            <p:cNvPr id="39968" name="TextBox 126"/>
            <p:cNvSpPr txBox="1">
              <a:spLocks noChangeArrowheads="1"/>
            </p:cNvSpPr>
            <p:nvPr/>
          </p:nvSpPr>
          <p:spPr bwMode="auto">
            <a:xfrm rot="-3051684">
              <a:off x="2736850" y="2748305"/>
              <a:ext cx="1784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sz="1400" b="1">
                  <a:solidFill>
                    <a:srgbClr val="FFFFFF"/>
                  </a:solidFill>
                </a:rPr>
                <a:t>Lower of C or NRV</a:t>
              </a:r>
            </a:p>
            <a:p>
              <a:pPr algn="ctr" eaLnBrk="1" fontAlgn="base" hangingPunct="1">
                <a:spcBef>
                  <a:spcPct val="0"/>
                </a:spcBef>
                <a:spcAft>
                  <a:spcPct val="0"/>
                </a:spcAft>
              </a:pPr>
              <a:r>
                <a:rPr lang="en-GB" sz="1400" b="1">
                  <a:solidFill>
                    <a:srgbClr val="FFFFFF"/>
                  </a:solidFill>
                </a:rPr>
                <a:t>some FVM</a:t>
              </a:r>
            </a:p>
          </p:txBody>
        </p:sp>
        <p:sp>
          <p:nvSpPr>
            <p:cNvPr id="39969" name="TextBox 127"/>
            <p:cNvSpPr txBox="1">
              <a:spLocks noChangeArrowheads="1"/>
            </p:cNvSpPr>
            <p:nvPr/>
          </p:nvSpPr>
          <p:spPr bwMode="auto">
            <a:xfrm rot="-3035555">
              <a:off x="4085309" y="3042676"/>
              <a:ext cx="7858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sz="1400" b="1">
                  <a:solidFill>
                    <a:srgbClr val="FFFFFF"/>
                  </a:solidFill>
                </a:rPr>
                <a:t>Cost</a:t>
              </a:r>
              <a:endParaRPr lang="en-GB" sz="1200" b="1">
                <a:solidFill>
                  <a:srgbClr val="FFFFFF"/>
                </a:solidFill>
              </a:endParaRPr>
            </a:p>
          </p:txBody>
        </p:sp>
        <p:sp>
          <p:nvSpPr>
            <p:cNvPr id="39970" name="TextBox 128"/>
            <p:cNvSpPr txBox="1">
              <a:spLocks noChangeArrowheads="1"/>
            </p:cNvSpPr>
            <p:nvPr/>
          </p:nvSpPr>
          <p:spPr bwMode="auto">
            <a:xfrm rot="3346932">
              <a:off x="8449651" y="3069664"/>
              <a:ext cx="623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sz="1400" b="1">
                  <a:solidFill>
                    <a:srgbClr val="FFFFFF"/>
                  </a:solidFill>
                </a:rPr>
                <a:t>Cost</a:t>
              </a:r>
              <a:endParaRPr lang="en-GB" sz="1200" b="1">
                <a:solidFill>
                  <a:srgbClr val="FFFFFF"/>
                </a:solidFill>
              </a:endParaRPr>
            </a:p>
          </p:txBody>
        </p:sp>
        <p:sp>
          <p:nvSpPr>
            <p:cNvPr id="39971" name="TextBox 129"/>
            <p:cNvSpPr txBox="1">
              <a:spLocks noChangeArrowheads="1"/>
            </p:cNvSpPr>
            <p:nvPr/>
          </p:nvSpPr>
          <p:spPr bwMode="auto">
            <a:xfrm rot="3346932">
              <a:off x="8863456" y="2882339"/>
              <a:ext cx="14081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GB" sz="1400" b="1" dirty="0">
                  <a:solidFill>
                    <a:srgbClr val="FFFFFF"/>
                  </a:solidFill>
                </a:rPr>
                <a:t>CM or FVM</a:t>
              </a:r>
              <a:endParaRPr lang="en-GB" sz="1200" b="1" dirty="0">
                <a:solidFill>
                  <a:srgbClr val="FFFFFF"/>
                </a:solidFill>
              </a:endParaRPr>
            </a:p>
          </p:txBody>
        </p:sp>
        <p:sp>
          <p:nvSpPr>
            <p:cNvPr id="39972" name="TextBox 130"/>
            <p:cNvSpPr txBox="1">
              <a:spLocks noChangeArrowheads="1"/>
            </p:cNvSpPr>
            <p:nvPr/>
          </p:nvSpPr>
          <p:spPr bwMode="auto">
            <a:xfrm rot="-2483243">
              <a:off x="8192969" y="4124459"/>
              <a:ext cx="1025769"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sz="1400" b="1">
                  <a:solidFill>
                    <a:srgbClr val="FFFFFF"/>
                  </a:solidFill>
                </a:rPr>
                <a:t>Fair value</a:t>
              </a:r>
              <a:endParaRPr lang="en-GB" sz="1200" b="1">
                <a:solidFill>
                  <a:srgbClr val="FFFFFF"/>
                </a:solidFill>
              </a:endParaRPr>
            </a:p>
          </p:txBody>
        </p:sp>
        <p:sp>
          <p:nvSpPr>
            <p:cNvPr id="39973" name="TextBox 131"/>
            <p:cNvSpPr txBox="1">
              <a:spLocks noChangeArrowheads="1"/>
            </p:cNvSpPr>
            <p:nvPr/>
          </p:nvSpPr>
          <p:spPr bwMode="auto">
            <a:xfrm rot="-2907993">
              <a:off x="8818072" y="4358714"/>
              <a:ext cx="14843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sz="1400" b="1">
                  <a:solidFill>
                    <a:srgbClr val="FFFFFF"/>
                  </a:solidFill>
                </a:rPr>
                <a:t>AmC or FVM</a:t>
              </a:r>
              <a:endParaRPr lang="en-GB" sz="1200" b="1">
                <a:solidFill>
                  <a:srgbClr val="FFFFFF"/>
                </a:solidFill>
              </a:endParaRPr>
            </a:p>
          </p:txBody>
        </p:sp>
        <p:sp>
          <p:nvSpPr>
            <p:cNvPr id="39974" name="TextBox 132"/>
            <p:cNvSpPr txBox="1">
              <a:spLocks noChangeArrowheads="1"/>
            </p:cNvSpPr>
            <p:nvPr/>
          </p:nvSpPr>
          <p:spPr bwMode="auto">
            <a:xfrm rot="-618432">
              <a:off x="6956241" y="5226739"/>
              <a:ext cx="13701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GB" sz="1400" b="1" dirty="0">
                  <a:solidFill>
                    <a:srgbClr val="FFFFFF"/>
                  </a:solidFill>
                </a:rPr>
                <a:t>Fair value less costs to sell</a:t>
              </a:r>
              <a:endParaRPr lang="en-GB" sz="1200" b="1" dirty="0">
                <a:solidFill>
                  <a:srgbClr val="FFFFFF"/>
                </a:solidFill>
              </a:endParaRPr>
            </a:p>
          </p:txBody>
        </p:sp>
        <p:sp>
          <p:nvSpPr>
            <p:cNvPr id="39975" name="TextBox 133"/>
            <p:cNvSpPr txBox="1">
              <a:spLocks noChangeArrowheads="1"/>
            </p:cNvSpPr>
            <p:nvPr/>
          </p:nvSpPr>
          <p:spPr bwMode="auto">
            <a:xfrm rot="-618432">
              <a:off x="6676292" y="4602851"/>
              <a:ext cx="13701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GB" sz="1400" b="1" dirty="0">
                  <a:solidFill>
                    <a:srgbClr val="FFFFFF"/>
                  </a:solidFill>
                </a:rPr>
                <a:t>Fair value less costs to sell</a:t>
              </a:r>
              <a:endParaRPr lang="en-GB" sz="1200" b="1" dirty="0">
                <a:solidFill>
                  <a:srgbClr val="FFFFFF"/>
                </a:solidFill>
              </a:endParaRPr>
            </a:p>
          </p:txBody>
        </p:sp>
        <p:sp>
          <p:nvSpPr>
            <p:cNvPr id="39976" name="TextBox 134"/>
            <p:cNvSpPr txBox="1">
              <a:spLocks noChangeArrowheads="1"/>
            </p:cNvSpPr>
            <p:nvPr/>
          </p:nvSpPr>
          <p:spPr bwMode="auto">
            <a:xfrm rot="720980">
              <a:off x="4849017" y="4643571"/>
              <a:ext cx="168079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GB" sz="1200" b="1">
                  <a:solidFill>
                    <a:srgbClr val="FFFFFF"/>
                  </a:solidFill>
                </a:rPr>
                <a:t>FV plan assets less PUC plan obligation &amp; arbitrary rules</a:t>
              </a:r>
              <a:endParaRPr lang="en-GB" sz="1100" b="1">
                <a:solidFill>
                  <a:srgbClr val="FFFFFF"/>
                </a:solidFill>
              </a:endParaRPr>
            </a:p>
          </p:txBody>
        </p:sp>
        <p:sp>
          <p:nvSpPr>
            <p:cNvPr id="39977" name="TextBox 135"/>
            <p:cNvSpPr txBox="1">
              <a:spLocks noChangeArrowheads="1"/>
            </p:cNvSpPr>
            <p:nvPr/>
          </p:nvSpPr>
          <p:spPr bwMode="auto">
            <a:xfrm rot="720980">
              <a:off x="4305360" y="5224476"/>
              <a:ext cx="215997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GB" sz="1400" b="1">
                  <a:solidFill>
                    <a:srgbClr val="FFFFFF"/>
                  </a:solidFill>
                </a:rPr>
                <a:t>FV plan assets less PUC plan obligation &amp; arbitrary rules</a:t>
              </a:r>
              <a:endParaRPr lang="en-GB" sz="1200" b="1">
                <a:solidFill>
                  <a:srgbClr val="FFFFFF"/>
                </a:solidFill>
              </a:endParaRPr>
            </a:p>
          </p:txBody>
        </p:sp>
        <p:sp>
          <p:nvSpPr>
            <p:cNvPr id="39978" name="TextBox 136"/>
            <p:cNvSpPr txBox="1">
              <a:spLocks noChangeArrowheads="1"/>
            </p:cNvSpPr>
            <p:nvPr/>
          </p:nvSpPr>
          <p:spPr bwMode="auto">
            <a:xfrm rot="2644548">
              <a:off x="3163765" y="4478471"/>
              <a:ext cx="93198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sz="1400" b="1">
                  <a:solidFill>
                    <a:srgbClr val="FFFFFF"/>
                  </a:solidFill>
                </a:rPr>
                <a:t>Various</a:t>
              </a:r>
              <a:endParaRPr lang="en-GB" sz="1200" b="1">
                <a:solidFill>
                  <a:srgbClr val="FFFFFF"/>
                </a:solidFill>
              </a:endParaRPr>
            </a:p>
          </p:txBody>
        </p:sp>
        <p:sp>
          <p:nvSpPr>
            <p:cNvPr id="39979" name="TextBox 137"/>
            <p:cNvSpPr txBox="1">
              <a:spLocks noChangeArrowheads="1"/>
            </p:cNvSpPr>
            <p:nvPr/>
          </p:nvSpPr>
          <p:spPr bwMode="auto">
            <a:xfrm rot="2644548">
              <a:off x="4029808" y="4251459"/>
              <a:ext cx="93198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sz="1400" b="1">
                  <a:solidFill>
                    <a:srgbClr val="FFFFFF"/>
                  </a:solidFill>
                </a:rPr>
                <a:t>Various</a:t>
              </a:r>
              <a:endParaRPr lang="en-GB" sz="1200" b="1">
                <a:solidFill>
                  <a:srgbClr val="FFFFFF"/>
                </a:solidFill>
              </a:endParaRPr>
            </a:p>
          </p:txBody>
        </p:sp>
        <p:cxnSp>
          <p:nvCxnSpPr>
            <p:cNvPr id="147" name="Straight Connector 146"/>
            <p:cNvCxnSpPr>
              <a:stCxn id="10" idx="4"/>
              <a:endCxn id="7" idx="4"/>
            </p:cNvCxnSpPr>
            <p:nvPr/>
          </p:nvCxnSpPr>
          <p:spPr>
            <a:xfrm rot="5400000" flipH="1">
              <a:off x="5476326" y="5117327"/>
              <a:ext cx="2071686"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7" name="Rectangle 29"/>
          <p:cNvSpPr>
            <a:spLocks noChangeArrowheads="1"/>
          </p:cNvSpPr>
          <p:nvPr/>
        </p:nvSpPr>
        <p:spPr bwMode="gray">
          <a:xfrm>
            <a:off x="1524000" y="6534176"/>
            <a:ext cx="6635644" cy="395287"/>
          </a:xfrm>
          <a:prstGeom prst="rect">
            <a:avLst/>
          </a:prstGeom>
          <a:noFill/>
          <a:ln>
            <a:noFill/>
          </a:ln>
          <a:effectLst/>
        </p:spPr>
        <p:txBody>
          <a:bodyPr lIns="0" tIns="0" rIns="0" bIns="0"/>
          <a:lstStyle/>
          <a:p>
            <a:pPr fontAlgn="base">
              <a:spcBef>
                <a:spcPct val="0"/>
              </a:spcBef>
              <a:spcAft>
                <a:spcPct val="0"/>
              </a:spcAft>
              <a:defRPr/>
            </a:pPr>
            <a:r>
              <a:rPr lang="en-GB" sz="1400" dirty="0">
                <a:solidFill>
                  <a:srgbClr val="FF0000"/>
                </a:solidFill>
                <a:cs typeface="Arial" charset="0"/>
              </a:rPr>
              <a:t>© IFRS Foundation |  30 Cannon Street  |  London EC4M 6XH  |  UK.  www.ifrs.org</a:t>
            </a:r>
          </a:p>
        </p:txBody>
      </p:sp>
      <p:sp>
        <p:nvSpPr>
          <p:cNvPr id="46" name="Slide Number Placeholder 3">
            <a:extLst>
              <a:ext uri="{FF2B5EF4-FFF2-40B4-BE49-F238E27FC236}">
                <a16:creationId xmlns:a16="http://schemas.microsoft.com/office/drawing/2014/main" id="{FD7DDC36-3048-470D-8CC3-093DA657B556}"/>
              </a:ext>
            </a:extLst>
          </p:cNvPr>
          <p:cNvSpPr txBox="1">
            <a:spLocks/>
          </p:cNvSpPr>
          <p:nvPr/>
        </p:nvSpPr>
        <p:spPr>
          <a:xfrm>
            <a:off x="11506200" y="6521825"/>
            <a:ext cx="685800" cy="336175"/>
          </a:xfrm>
          <a:prstGeom prst="rect">
            <a:avLst/>
          </a:prstGeom>
        </p:spPr>
        <p:txBody>
          <a:bodyPr/>
          <a:ls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fld id="{C8917DDB-6779-4320-89F1-0A441ABEDE43}" type="slidenum">
              <a:rPr lang="en-US" sz="1600" b="1" smtClean="0">
                <a:latin typeface="Calibri" panose="020F0502020204030204" pitchFamily="34" charset="0"/>
                <a:cs typeface="Calibri" panose="020F0502020204030204" pitchFamily="34" charset="0"/>
              </a:rPr>
              <a:pPr algn="r"/>
              <a:t>84</a:t>
            </a:fld>
            <a:endParaRPr lang="en-US" sz="1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90281807"/>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492765033"/>
              </p:ext>
            </p:extLst>
          </p:nvPr>
        </p:nvGraphicFramePr>
        <p:xfrm>
          <a:off x="395852" y="1336729"/>
          <a:ext cx="11453248" cy="5025643"/>
        </p:xfrm>
        <a:graphic>
          <a:graphicData uri="http://schemas.openxmlformats.org/drawingml/2006/table">
            <a:tbl>
              <a:tblPr firstRow="1" bandRow="1">
                <a:tableStyleId>{FABFCF23-3B69-468F-B69F-88F6DE6A72F2}</a:tableStyleId>
              </a:tblPr>
              <a:tblGrid>
                <a:gridCol w="1823231">
                  <a:extLst>
                    <a:ext uri="{9D8B030D-6E8A-4147-A177-3AD203B41FA5}">
                      <a16:colId xmlns:a16="http://schemas.microsoft.com/office/drawing/2014/main" val="20000"/>
                    </a:ext>
                  </a:extLst>
                </a:gridCol>
                <a:gridCol w="3631638">
                  <a:extLst>
                    <a:ext uri="{9D8B030D-6E8A-4147-A177-3AD203B41FA5}">
                      <a16:colId xmlns:a16="http://schemas.microsoft.com/office/drawing/2014/main" val="20001"/>
                    </a:ext>
                  </a:extLst>
                </a:gridCol>
                <a:gridCol w="2515375">
                  <a:extLst>
                    <a:ext uri="{9D8B030D-6E8A-4147-A177-3AD203B41FA5}">
                      <a16:colId xmlns:a16="http://schemas.microsoft.com/office/drawing/2014/main" val="20002"/>
                    </a:ext>
                  </a:extLst>
                </a:gridCol>
                <a:gridCol w="3483004">
                  <a:extLst>
                    <a:ext uri="{9D8B030D-6E8A-4147-A177-3AD203B41FA5}">
                      <a16:colId xmlns:a16="http://schemas.microsoft.com/office/drawing/2014/main" val="20003"/>
                    </a:ext>
                  </a:extLst>
                </a:gridCol>
              </a:tblGrid>
              <a:tr h="450532">
                <a:tc>
                  <a:txBody>
                    <a:bodyPr/>
                    <a:lstStyle/>
                    <a:p>
                      <a:pPr algn="ctr"/>
                      <a:r>
                        <a:rPr lang="en-US" sz="1600" dirty="0"/>
                        <a:t>PSAK</a:t>
                      </a:r>
                      <a:endParaRPr lang="en-GB" sz="1600" dirty="0"/>
                    </a:p>
                  </a:txBody>
                  <a:tcPr marL="91431" marR="91431" marT="45709" marB="45709"/>
                </a:tc>
                <a:tc>
                  <a:txBody>
                    <a:bodyPr/>
                    <a:lstStyle/>
                    <a:p>
                      <a:pPr marL="0" algn="ctr" defTabSz="914400" rtl="0" eaLnBrk="1" latinLnBrk="0" hangingPunct="1"/>
                      <a:r>
                        <a:rPr lang="en-US" sz="1600" b="1" kern="1200" dirty="0">
                          <a:solidFill>
                            <a:schemeClr val="lt1"/>
                          </a:solidFill>
                        </a:rPr>
                        <a:t>PENGGUNAAN NILAI WAJAR</a:t>
                      </a:r>
                      <a:endParaRPr lang="en-GB" sz="1600" b="1" kern="1200" dirty="0">
                        <a:solidFill>
                          <a:schemeClr val="lt1"/>
                        </a:solidFill>
                        <a:latin typeface="+mn-lt"/>
                        <a:ea typeface="+mn-ea"/>
                        <a:cs typeface="+mn-cs"/>
                      </a:endParaRPr>
                    </a:p>
                  </a:txBody>
                  <a:tcPr marL="91431" marR="91431" marT="45709" marB="45709"/>
                </a:tc>
                <a:tc>
                  <a:txBody>
                    <a:bodyPr/>
                    <a:lstStyle/>
                    <a:p>
                      <a:pPr algn="ctr"/>
                      <a:r>
                        <a:rPr lang="en-ZA" sz="1600" dirty="0"/>
                        <a:t>MODEL</a:t>
                      </a:r>
                    </a:p>
                  </a:txBody>
                  <a:tcPr marL="91431" marR="91431" marT="45709" marB="45709"/>
                </a:tc>
                <a:tc>
                  <a:txBody>
                    <a:bodyPr/>
                    <a:lstStyle/>
                    <a:p>
                      <a:pPr marL="0" algn="ctr" defTabSz="914400" rtl="0" eaLnBrk="1" latinLnBrk="0" hangingPunct="1"/>
                      <a:r>
                        <a:rPr lang="en-US" sz="1600" b="1" kern="1200" dirty="0">
                          <a:solidFill>
                            <a:schemeClr val="lt1"/>
                          </a:solidFill>
                        </a:rPr>
                        <a:t>PENURUNAN NILAI</a:t>
                      </a:r>
                      <a:endParaRPr lang="en-GB" sz="1600" b="1" kern="1200" dirty="0">
                        <a:solidFill>
                          <a:schemeClr val="lt1"/>
                        </a:solidFill>
                        <a:latin typeface="+mn-lt"/>
                        <a:ea typeface="+mn-ea"/>
                        <a:cs typeface="+mn-cs"/>
                      </a:endParaRPr>
                    </a:p>
                  </a:txBody>
                  <a:tcPr marL="91431" marR="91431" marT="45709" marB="45709"/>
                </a:tc>
                <a:extLst>
                  <a:ext uri="{0D108BD9-81ED-4DB2-BD59-A6C34878D82A}">
                    <a16:rowId xmlns:a16="http://schemas.microsoft.com/office/drawing/2014/main" val="10000"/>
                  </a:ext>
                </a:extLst>
              </a:tr>
              <a:tr h="694600">
                <a:tc>
                  <a:txBody>
                    <a:bodyPr/>
                    <a:lstStyle/>
                    <a:p>
                      <a:r>
                        <a:rPr lang="en-US" sz="1600" baseline="0" dirty="0"/>
                        <a:t>PSAK 202 </a:t>
                      </a:r>
                      <a:r>
                        <a:rPr lang="en-US" sz="1600" baseline="0" dirty="0" err="1"/>
                        <a:t>Persediaan</a:t>
                      </a:r>
                      <a:endParaRPr lang="en-GB" sz="1600" dirty="0"/>
                    </a:p>
                  </a:txBody>
                  <a:tcPr marL="91431" marR="91431" marT="45709" marB="45709"/>
                </a:tc>
                <a:tc>
                  <a:txBody>
                    <a:bodyPr/>
                    <a:lstStyle/>
                    <a:p>
                      <a:r>
                        <a:rPr lang="en-GB" sz="1600" b="1" kern="1200" dirty="0">
                          <a:solidFill>
                            <a:srgbClr val="C00000"/>
                          </a:solidFill>
                        </a:rPr>
                        <a:t>Nilai </a:t>
                      </a:r>
                      <a:r>
                        <a:rPr lang="en-GB" sz="1600" b="1" kern="1200" dirty="0" err="1">
                          <a:solidFill>
                            <a:srgbClr val="C00000"/>
                          </a:solidFill>
                        </a:rPr>
                        <a:t>persediaan</a:t>
                      </a:r>
                      <a:r>
                        <a:rPr lang="en-GB" sz="1600" b="1" kern="1200" dirty="0">
                          <a:solidFill>
                            <a:srgbClr val="C00000"/>
                          </a:solidFill>
                        </a:rPr>
                        <a:t> </a:t>
                      </a:r>
                      <a:r>
                        <a:rPr lang="en-GB" sz="1600" b="1" kern="1200" dirty="0" err="1">
                          <a:solidFill>
                            <a:srgbClr val="C00000"/>
                          </a:solidFill>
                        </a:rPr>
                        <a:t>akhir</a:t>
                      </a:r>
                      <a:r>
                        <a:rPr lang="en-GB" sz="1600" b="1" kern="1200" dirty="0">
                          <a:solidFill>
                            <a:srgbClr val="C00000"/>
                          </a:solidFill>
                        </a:rPr>
                        <a:t> – pada </a:t>
                      </a:r>
                      <a:r>
                        <a:rPr lang="en-GB" sz="1600" b="1" kern="1200" dirty="0" err="1">
                          <a:solidFill>
                            <a:srgbClr val="C00000"/>
                          </a:solidFill>
                        </a:rPr>
                        <a:t>pelaporan</a:t>
                      </a:r>
                      <a:endParaRPr lang="en-GB" sz="1600" b="1" kern="1200" dirty="0">
                        <a:solidFill>
                          <a:srgbClr val="C00000"/>
                        </a:solidFill>
                        <a:latin typeface="+mn-lt"/>
                        <a:ea typeface="+mn-ea"/>
                        <a:cs typeface="+mn-cs"/>
                      </a:endParaRPr>
                    </a:p>
                  </a:txBody>
                  <a:tcPr marL="91431" marR="91431" marT="45709" marB="45709"/>
                </a:tc>
                <a:tc>
                  <a:txBody>
                    <a:bodyPr/>
                    <a:lstStyle/>
                    <a:p>
                      <a:r>
                        <a:rPr lang="en-GB" sz="1600" dirty="0">
                          <a:solidFill>
                            <a:srgbClr val="C00000"/>
                          </a:solidFill>
                        </a:rPr>
                        <a:t>Lower cost or net realizable value</a:t>
                      </a:r>
                    </a:p>
                  </a:txBody>
                  <a:tcPr marL="91431" marR="91431" marT="45709" marB="45709"/>
                </a:tc>
                <a:tc>
                  <a:txBody>
                    <a:bodyPr/>
                    <a:lstStyle/>
                    <a:p>
                      <a:r>
                        <a:rPr lang="en-GB" sz="1600" dirty="0" err="1"/>
                        <a:t>Penilaian</a:t>
                      </a:r>
                      <a:r>
                        <a:rPr lang="en-GB" sz="1600" dirty="0"/>
                        <a:t> mana yang </a:t>
                      </a:r>
                      <a:r>
                        <a:rPr lang="en-GB" sz="1600" dirty="0" err="1"/>
                        <a:t>lebih</a:t>
                      </a:r>
                      <a:r>
                        <a:rPr lang="en-GB" sz="1600" dirty="0"/>
                        <a:t> </a:t>
                      </a:r>
                      <a:r>
                        <a:rPr lang="en-GB" sz="1600" dirty="0" err="1"/>
                        <a:t>kecil</a:t>
                      </a:r>
                      <a:r>
                        <a:rPr lang="en-GB" sz="1600" dirty="0"/>
                        <a:t> </a:t>
                      </a:r>
                      <a:r>
                        <a:rPr lang="en-GB" sz="1600" dirty="0" err="1"/>
                        <a:t>harga</a:t>
                      </a:r>
                      <a:r>
                        <a:rPr lang="en-GB" sz="1600" dirty="0"/>
                        <a:t> </a:t>
                      </a:r>
                      <a:r>
                        <a:rPr lang="en-GB" sz="1600" dirty="0" err="1"/>
                        <a:t>perolehan</a:t>
                      </a:r>
                      <a:r>
                        <a:rPr lang="en-GB" sz="1600" dirty="0"/>
                        <a:t> atau </a:t>
                      </a:r>
                      <a:r>
                        <a:rPr lang="en-GB" sz="1600" dirty="0" err="1"/>
                        <a:t>nilai</a:t>
                      </a:r>
                      <a:r>
                        <a:rPr lang="en-GB" sz="1600" dirty="0"/>
                        <a:t> </a:t>
                      </a:r>
                      <a:r>
                        <a:rPr lang="en-GB" sz="1600" dirty="0" err="1"/>
                        <a:t>realisasi</a:t>
                      </a:r>
                      <a:r>
                        <a:rPr lang="en-GB" sz="1600" dirty="0"/>
                        <a:t> </a:t>
                      </a:r>
                      <a:r>
                        <a:rPr lang="en-GB" sz="1600" dirty="0" err="1"/>
                        <a:t>bersih</a:t>
                      </a:r>
                      <a:endParaRPr lang="en-GB" sz="1600" dirty="0"/>
                    </a:p>
                  </a:txBody>
                  <a:tcPr marL="91431" marR="91431" marT="45709" marB="45709"/>
                </a:tc>
                <a:extLst>
                  <a:ext uri="{0D108BD9-81ED-4DB2-BD59-A6C34878D82A}">
                    <a16:rowId xmlns:a16="http://schemas.microsoft.com/office/drawing/2014/main" val="10001"/>
                  </a:ext>
                </a:extLst>
              </a:tr>
              <a:tr h="538287">
                <a:tc>
                  <a:txBody>
                    <a:bodyPr/>
                    <a:lstStyle/>
                    <a:p>
                      <a:r>
                        <a:rPr lang="en-US" sz="1600" dirty="0"/>
                        <a:t>PSAK 216 </a:t>
                      </a:r>
                    </a:p>
                    <a:p>
                      <a:r>
                        <a:rPr lang="en-US" sz="1600" dirty="0" err="1"/>
                        <a:t>Aset</a:t>
                      </a:r>
                      <a:r>
                        <a:rPr lang="en-US" sz="1600" dirty="0"/>
                        <a:t> </a:t>
                      </a:r>
                      <a:r>
                        <a:rPr lang="en-US" sz="1600" dirty="0" err="1"/>
                        <a:t>tetap</a:t>
                      </a:r>
                      <a:endParaRPr lang="en-GB" sz="1600" i="1" dirty="0"/>
                    </a:p>
                  </a:txBody>
                  <a:tcPr marL="91431" marR="91431" marT="45709" marB="45709"/>
                </a:tc>
                <a:tc rowSpan="2">
                  <a:txBody>
                    <a:bodyPr/>
                    <a:lstStyle/>
                    <a:p>
                      <a:r>
                        <a:rPr lang="en-GB" sz="1600" dirty="0" err="1"/>
                        <a:t>Pilihan</a:t>
                      </a:r>
                      <a:r>
                        <a:rPr lang="en-GB" sz="1600" dirty="0"/>
                        <a:t> </a:t>
                      </a:r>
                      <a:r>
                        <a:rPr lang="en-GB" sz="1600" dirty="0" err="1"/>
                        <a:t>pengukuran</a:t>
                      </a:r>
                      <a:r>
                        <a:rPr lang="en-GB" sz="1600" dirty="0"/>
                        <a:t> </a:t>
                      </a:r>
                      <a:r>
                        <a:rPr lang="en-ZA" sz="1600" kern="1200" baseline="0" dirty="0" err="1">
                          <a:solidFill>
                            <a:schemeClr val="dk1"/>
                          </a:solidFill>
                        </a:rPr>
                        <a:t>setelah</a:t>
                      </a:r>
                      <a:r>
                        <a:rPr lang="en-ZA" sz="1600" kern="1200" baseline="0" dirty="0">
                          <a:solidFill>
                            <a:schemeClr val="dk1"/>
                          </a:solidFill>
                        </a:rPr>
                        <a:t> </a:t>
                      </a:r>
                      <a:r>
                        <a:rPr lang="en-ZA" sz="1600" kern="1200" baseline="0" dirty="0" err="1">
                          <a:solidFill>
                            <a:schemeClr val="dk1"/>
                          </a:solidFill>
                        </a:rPr>
                        <a:t>tanggal</a:t>
                      </a:r>
                      <a:r>
                        <a:rPr lang="en-ZA" sz="1600" kern="1200" baseline="0" dirty="0">
                          <a:solidFill>
                            <a:schemeClr val="dk1"/>
                          </a:solidFill>
                        </a:rPr>
                        <a:t> </a:t>
                      </a:r>
                      <a:r>
                        <a:rPr lang="en-ZA" sz="1600" kern="1200" baseline="0" dirty="0" err="1">
                          <a:solidFill>
                            <a:schemeClr val="dk1"/>
                          </a:solidFill>
                        </a:rPr>
                        <a:t>perolehan</a:t>
                      </a:r>
                      <a:endParaRPr lang="en-ZA" sz="1600" kern="1200" baseline="0" dirty="0">
                        <a:solidFill>
                          <a:schemeClr val="dk1"/>
                        </a:solidFill>
                      </a:endParaRPr>
                    </a:p>
                    <a:p>
                      <a:endParaRPr lang="en-ZA" sz="1600" kern="1200" baseline="0" dirty="0">
                        <a:solidFill>
                          <a:schemeClr val="dk1"/>
                        </a:solidFill>
                      </a:endParaRPr>
                    </a:p>
                    <a:p>
                      <a:r>
                        <a:rPr lang="en-ZA" sz="1600" kern="1200" baseline="0" dirty="0" err="1">
                          <a:solidFill>
                            <a:schemeClr val="dk1"/>
                          </a:solidFill>
                        </a:rPr>
                        <a:t>Penurunan</a:t>
                      </a:r>
                      <a:r>
                        <a:rPr lang="en-ZA" sz="1600" kern="1200" baseline="0" dirty="0">
                          <a:solidFill>
                            <a:schemeClr val="dk1"/>
                          </a:solidFill>
                        </a:rPr>
                        <a:t> </a:t>
                      </a:r>
                      <a:r>
                        <a:rPr lang="en-ZA" sz="1600" kern="1200" baseline="0" dirty="0" err="1">
                          <a:solidFill>
                            <a:schemeClr val="dk1"/>
                          </a:solidFill>
                        </a:rPr>
                        <a:t>nilai</a:t>
                      </a:r>
                      <a:endParaRPr lang="en-ZA" sz="1600" kern="1200" baseline="0" dirty="0">
                        <a:solidFill>
                          <a:schemeClr val="dk1"/>
                        </a:solidFill>
                        <a:latin typeface="+mn-lt"/>
                        <a:ea typeface="+mn-ea"/>
                        <a:cs typeface="+mn-cs"/>
                      </a:endParaRPr>
                    </a:p>
                  </a:txBody>
                  <a:tcPr marL="91431" marR="91431" marT="45709" marB="45709"/>
                </a:tc>
                <a:tc rowSpan="2">
                  <a:txBody>
                    <a:bodyPr/>
                    <a:lstStyle/>
                    <a:p>
                      <a:r>
                        <a:rPr lang="en-ZA" sz="1600" b="1" kern="1200" baseline="0" dirty="0">
                          <a:solidFill>
                            <a:srgbClr val="C00000"/>
                          </a:solidFill>
                        </a:rPr>
                        <a:t>r</a:t>
                      </a:r>
                      <a:r>
                        <a:rPr lang="en-ZA" sz="1600" b="1" dirty="0">
                          <a:solidFill>
                            <a:srgbClr val="C00000"/>
                          </a:solidFill>
                        </a:rPr>
                        <a:t>evaluation model</a:t>
                      </a:r>
                    </a:p>
                    <a:p>
                      <a:endParaRPr lang="en-ZA" sz="1600" dirty="0"/>
                    </a:p>
                  </a:txBody>
                  <a:tcPr marL="91431" marR="91431" marT="45709" marB="45709"/>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u="none" strike="noStrike" kern="1200" cap="none" spc="0" normalizeH="0" baseline="0" noProof="0" dirty="0">
                          <a:ln>
                            <a:noFill/>
                          </a:ln>
                          <a:solidFill>
                            <a:srgbClr val="C00000"/>
                          </a:solidFill>
                          <a:effectLst/>
                          <a:uLnTx/>
                          <a:uFillTx/>
                        </a:rPr>
                        <a:t>Nilai yang </a:t>
                      </a:r>
                      <a:r>
                        <a:rPr kumimoji="0" lang="en-GB" sz="1600" b="0" u="none" strike="noStrike" kern="1200" cap="none" spc="0" normalizeH="0" baseline="0" noProof="0" dirty="0" err="1">
                          <a:ln>
                            <a:noFill/>
                          </a:ln>
                          <a:solidFill>
                            <a:srgbClr val="C00000"/>
                          </a:solidFill>
                          <a:effectLst/>
                          <a:uLnTx/>
                          <a:uFillTx/>
                        </a:rPr>
                        <a:t>yang</a:t>
                      </a:r>
                      <a:r>
                        <a:rPr kumimoji="0" lang="en-GB" sz="1600" b="0" u="none" strike="noStrike" kern="1200" cap="none" spc="0" normalizeH="0" baseline="0" noProof="0" dirty="0">
                          <a:ln>
                            <a:noFill/>
                          </a:ln>
                          <a:solidFill>
                            <a:srgbClr val="C00000"/>
                          </a:solidFill>
                          <a:effectLst/>
                          <a:uLnTx/>
                          <a:uFillTx/>
                        </a:rPr>
                        <a:t> </a:t>
                      </a:r>
                      <a:r>
                        <a:rPr kumimoji="0" lang="en-GB" sz="1600" b="0" u="none" strike="noStrike" kern="1200" cap="none" spc="0" normalizeH="0" baseline="0" noProof="0" dirty="0" err="1">
                          <a:ln>
                            <a:noFill/>
                          </a:ln>
                          <a:solidFill>
                            <a:srgbClr val="C00000"/>
                          </a:solidFill>
                          <a:effectLst/>
                          <a:uLnTx/>
                          <a:uFillTx/>
                        </a:rPr>
                        <a:t>dapat</a:t>
                      </a:r>
                      <a:r>
                        <a:rPr kumimoji="0" lang="en-GB" sz="1600" b="0" u="none" strike="noStrike" kern="1200" cap="none" spc="0" normalizeH="0" baseline="0" noProof="0" dirty="0">
                          <a:ln>
                            <a:noFill/>
                          </a:ln>
                          <a:solidFill>
                            <a:srgbClr val="C00000"/>
                          </a:solidFill>
                          <a:effectLst/>
                          <a:uLnTx/>
                          <a:uFillTx/>
                        </a:rPr>
                        <a:t> </a:t>
                      </a:r>
                      <a:r>
                        <a:rPr kumimoji="0" lang="en-GB" sz="1600" b="0" u="none" strike="noStrike" kern="1200" cap="none" spc="0" normalizeH="0" baseline="0" noProof="0" dirty="0" err="1">
                          <a:ln>
                            <a:noFill/>
                          </a:ln>
                          <a:solidFill>
                            <a:srgbClr val="C00000"/>
                          </a:solidFill>
                          <a:effectLst/>
                          <a:uLnTx/>
                          <a:uFillTx/>
                        </a:rPr>
                        <a:t>diperoleh</a:t>
                      </a:r>
                      <a:r>
                        <a:rPr kumimoji="0" lang="en-GB" sz="1600" b="0" u="none" strike="noStrike" kern="1200" cap="none" spc="0" normalizeH="0" baseline="0" noProof="0" dirty="0">
                          <a:ln>
                            <a:noFill/>
                          </a:ln>
                          <a:solidFill>
                            <a:srgbClr val="C00000"/>
                          </a:solidFill>
                          <a:effectLst/>
                          <a:uLnTx/>
                          <a:uFillTx/>
                        </a:rPr>
                        <a:t> </a:t>
                      </a:r>
                      <a:r>
                        <a:rPr kumimoji="0" lang="en-GB" sz="1600" b="0" u="none" strike="noStrike" kern="1200" cap="none" spc="0" normalizeH="0" baseline="0" noProof="0" dirty="0" err="1">
                          <a:ln>
                            <a:noFill/>
                          </a:ln>
                          <a:solidFill>
                            <a:srgbClr val="C00000"/>
                          </a:solidFill>
                          <a:effectLst/>
                          <a:uLnTx/>
                          <a:uFillTx/>
                        </a:rPr>
                        <a:t>kembali</a:t>
                      </a:r>
                      <a:r>
                        <a:rPr kumimoji="0" lang="en-GB" sz="1600" b="0" u="none" strike="noStrike" kern="1200" cap="none" spc="0" normalizeH="0" baseline="0" noProof="0" dirty="0">
                          <a:ln>
                            <a:noFill/>
                          </a:ln>
                          <a:solidFill>
                            <a:srgbClr val="C00000"/>
                          </a:solidFill>
                          <a:effectLst/>
                          <a:uLnTx/>
                          <a:uFillTx/>
                        </a:rPr>
                        <a:t>: </a:t>
                      </a:r>
                      <a:r>
                        <a:rPr kumimoji="0" lang="en-GB" sz="1600" b="0" u="none" strike="noStrike" kern="1200" cap="none" spc="0" normalizeH="0" baseline="0" noProof="0" dirty="0" err="1">
                          <a:ln>
                            <a:noFill/>
                          </a:ln>
                          <a:solidFill>
                            <a:srgbClr val="C00000"/>
                          </a:solidFill>
                          <a:effectLst/>
                          <a:uLnTx/>
                          <a:uFillTx/>
                        </a:rPr>
                        <a:t>nilai</a:t>
                      </a:r>
                      <a:r>
                        <a:rPr kumimoji="0" lang="en-GB" sz="1600" b="0" u="none" strike="noStrike" kern="1200" cap="none" spc="0" normalizeH="0" baseline="0" noProof="0" dirty="0">
                          <a:ln>
                            <a:noFill/>
                          </a:ln>
                          <a:solidFill>
                            <a:srgbClr val="C00000"/>
                          </a:solidFill>
                          <a:effectLst/>
                          <a:uLnTx/>
                          <a:uFillTx/>
                        </a:rPr>
                        <a:t> yang </a:t>
                      </a:r>
                      <a:r>
                        <a:rPr kumimoji="0" lang="en-GB" sz="1600" b="0" u="none" strike="noStrike" kern="1200" cap="none" spc="0" normalizeH="0" baseline="0" noProof="0" dirty="0" err="1">
                          <a:ln>
                            <a:noFill/>
                          </a:ln>
                          <a:solidFill>
                            <a:srgbClr val="C00000"/>
                          </a:solidFill>
                          <a:effectLst/>
                          <a:uLnTx/>
                          <a:uFillTx/>
                        </a:rPr>
                        <a:t>lebih</a:t>
                      </a:r>
                      <a:r>
                        <a:rPr kumimoji="0" lang="en-GB" sz="1600" b="0" u="none" strike="noStrike" kern="1200" cap="none" spc="0" normalizeH="0" baseline="0" noProof="0" dirty="0">
                          <a:ln>
                            <a:noFill/>
                          </a:ln>
                          <a:solidFill>
                            <a:srgbClr val="C00000"/>
                          </a:solidFill>
                          <a:effectLst/>
                          <a:uLnTx/>
                          <a:uFillTx/>
                        </a:rPr>
                        <a:t> </a:t>
                      </a:r>
                      <a:r>
                        <a:rPr kumimoji="0" lang="en-GB" sz="1600" b="0" u="none" strike="noStrike" kern="1200" cap="none" spc="0" normalizeH="0" baseline="0" noProof="0" dirty="0" err="1">
                          <a:ln>
                            <a:noFill/>
                          </a:ln>
                          <a:solidFill>
                            <a:srgbClr val="C00000"/>
                          </a:solidFill>
                          <a:effectLst/>
                          <a:uLnTx/>
                          <a:uFillTx/>
                        </a:rPr>
                        <a:t>tinggi</a:t>
                      </a:r>
                      <a:r>
                        <a:rPr kumimoji="0" lang="en-GB" sz="1600" b="0" u="none" strike="noStrike" kern="1200" cap="none" spc="0" normalizeH="0" baseline="0" noProof="0" dirty="0">
                          <a:ln>
                            <a:noFill/>
                          </a:ln>
                          <a:solidFill>
                            <a:srgbClr val="C00000"/>
                          </a:solidFill>
                          <a:effectLst/>
                          <a:uLnTx/>
                          <a:uFillTx/>
                        </a:rPr>
                        <a:t> </a:t>
                      </a:r>
                      <a:r>
                        <a:rPr kumimoji="0" lang="en-GB" sz="1600" b="0" u="none" strike="noStrike" kern="1200" cap="none" spc="0" normalizeH="0" baseline="0" noProof="0" dirty="0" err="1">
                          <a:ln>
                            <a:noFill/>
                          </a:ln>
                          <a:solidFill>
                            <a:srgbClr val="C00000"/>
                          </a:solidFill>
                          <a:effectLst/>
                          <a:uLnTx/>
                          <a:uFillTx/>
                        </a:rPr>
                        <a:t>pakai</a:t>
                      </a:r>
                      <a:r>
                        <a:rPr kumimoji="0" lang="en-GB" sz="1600" b="0" u="none" strike="noStrike" kern="1200" cap="none" spc="0" normalizeH="0" baseline="0" noProof="0" dirty="0">
                          <a:ln>
                            <a:noFill/>
                          </a:ln>
                          <a:solidFill>
                            <a:srgbClr val="C00000"/>
                          </a:solidFill>
                          <a:effectLst/>
                          <a:uLnTx/>
                          <a:uFillTx/>
                        </a:rPr>
                        <a:t> dan </a:t>
                      </a:r>
                      <a:r>
                        <a:rPr kumimoji="0" lang="en-GB" sz="1600" b="1" u="none" strike="noStrike" kern="1200" cap="none" spc="0" normalizeH="0" baseline="0" noProof="0" dirty="0" err="1">
                          <a:ln>
                            <a:noFill/>
                          </a:ln>
                          <a:solidFill>
                            <a:srgbClr val="C00000"/>
                          </a:solidFill>
                          <a:effectLst/>
                          <a:uLnTx/>
                          <a:uFillTx/>
                        </a:rPr>
                        <a:t>nilai</a:t>
                      </a:r>
                      <a:r>
                        <a:rPr kumimoji="0" lang="en-GB" sz="1600" b="1" u="none" strike="noStrike" kern="1200" cap="none" spc="0" normalizeH="0" baseline="0" noProof="0" dirty="0">
                          <a:ln>
                            <a:noFill/>
                          </a:ln>
                          <a:solidFill>
                            <a:srgbClr val="C00000"/>
                          </a:solidFill>
                          <a:effectLst/>
                          <a:uLnTx/>
                          <a:uFillTx/>
                        </a:rPr>
                        <a:t> </a:t>
                      </a:r>
                      <a:r>
                        <a:rPr kumimoji="0" lang="en-GB" sz="1600" b="1" u="none" strike="noStrike" kern="1200" cap="none" spc="0" normalizeH="0" baseline="0" noProof="0" dirty="0" err="1">
                          <a:ln>
                            <a:noFill/>
                          </a:ln>
                          <a:solidFill>
                            <a:srgbClr val="C00000"/>
                          </a:solidFill>
                          <a:effectLst/>
                          <a:uLnTx/>
                          <a:uFillTx/>
                        </a:rPr>
                        <a:t>wajar</a:t>
                      </a:r>
                      <a:r>
                        <a:rPr kumimoji="0" lang="en-GB" sz="1600" b="1" u="none" strike="noStrike" kern="1200" cap="none" spc="0" normalizeH="0" baseline="0" noProof="0" dirty="0">
                          <a:ln>
                            <a:noFill/>
                          </a:ln>
                          <a:solidFill>
                            <a:srgbClr val="C00000"/>
                          </a:solidFill>
                          <a:effectLst/>
                          <a:uLnTx/>
                          <a:uFillTx/>
                        </a:rPr>
                        <a:t> </a:t>
                      </a:r>
                      <a:r>
                        <a:rPr kumimoji="0" lang="en-GB" sz="1600" b="0" u="none" strike="noStrike" kern="1200" cap="none" spc="0" normalizeH="0" baseline="0" noProof="0" dirty="0" err="1">
                          <a:ln>
                            <a:noFill/>
                          </a:ln>
                          <a:solidFill>
                            <a:srgbClr val="C00000"/>
                          </a:solidFill>
                          <a:effectLst/>
                          <a:uLnTx/>
                          <a:uFillTx/>
                        </a:rPr>
                        <a:t>dikurangi</a:t>
                      </a:r>
                      <a:r>
                        <a:rPr kumimoji="0" lang="en-GB" sz="1600" b="0" u="none" strike="noStrike" kern="1200" cap="none" spc="0" normalizeH="0" baseline="0" noProof="0" dirty="0">
                          <a:ln>
                            <a:noFill/>
                          </a:ln>
                          <a:solidFill>
                            <a:srgbClr val="C00000"/>
                          </a:solidFill>
                          <a:effectLst/>
                          <a:uLnTx/>
                          <a:uFillTx/>
                        </a:rPr>
                        <a:t> </a:t>
                      </a:r>
                      <a:r>
                        <a:rPr kumimoji="0" lang="en-GB" sz="1600" b="0" u="none" strike="noStrike" kern="1200" cap="none" spc="0" normalizeH="0" baseline="0" noProof="0" dirty="0" err="1">
                          <a:ln>
                            <a:noFill/>
                          </a:ln>
                          <a:solidFill>
                            <a:srgbClr val="C00000"/>
                          </a:solidFill>
                          <a:effectLst/>
                          <a:uLnTx/>
                          <a:uFillTx/>
                        </a:rPr>
                        <a:t>biaya</a:t>
                      </a:r>
                      <a:r>
                        <a:rPr kumimoji="0" lang="en-GB" sz="1600" b="0" u="none" strike="noStrike" kern="1200" cap="none" spc="0" normalizeH="0" baseline="0" noProof="0" dirty="0">
                          <a:ln>
                            <a:noFill/>
                          </a:ln>
                          <a:solidFill>
                            <a:srgbClr val="C00000"/>
                          </a:solidFill>
                          <a:effectLst/>
                          <a:uLnTx/>
                          <a:uFillTx/>
                        </a:rPr>
                        <a:t> </a:t>
                      </a:r>
                      <a:r>
                        <a:rPr kumimoji="0" lang="en-GB" sz="1600" b="0" u="none" strike="noStrike" kern="1200" cap="none" spc="0" normalizeH="0" baseline="0" noProof="0" dirty="0" err="1">
                          <a:ln>
                            <a:noFill/>
                          </a:ln>
                          <a:solidFill>
                            <a:srgbClr val="C00000"/>
                          </a:solidFill>
                          <a:effectLst/>
                          <a:uLnTx/>
                          <a:uFillTx/>
                        </a:rPr>
                        <a:t>pelepasan</a:t>
                      </a:r>
                      <a:endParaRPr lang="en-GB" sz="1600" dirty="0">
                        <a:solidFill>
                          <a:srgbClr val="C00000"/>
                        </a:solidFill>
                      </a:endParaRPr>
                    </a:p>
                  </a:txBody>
                  <a:tcPr marL="91431" marR="91431" marT="45709" marB="45709"/>
                </a:tc>
                <a:extLst>
                  <a:ext uri="{0D108BD9-81ED-4DB2-BD59-A6C34878D82A}">
                    <a16:rowId xmlns:a16="http://schemas.microsoft.com/office/drawing/2014/main" val="10002"/>
                  </a:ext>
                </a:extLst>
              </a:tr>
              <a:tr h="590394">
                <a:tc>
                  <a:txBody>
                    <a:bodyPr/>
                    <a:lstStyle/>
                    <a:p>
                      <a:r>
                        <a:rPr lang="en-US" sz="1600" dirty="0"/>
                        <a:t>PSAK 236 </a:t>
                      </a:r>
                    </a:p>
                    <a:p>
                      <a:r>
                        <a:rPr lang="en-US" sz="1600" dirty="0" err="1"/>
                        <a:t>Aset</a:t>
                      </a:r>
                      <a:r>
                        <a:rPr lang="en-US" sz="1600" dirty="0"/>
                        <a:t> </a:t>
                      </a:r>
                      <a:r>
                        <a:rPr lang="en-US" sz="1600" dirty="0" err="1"/>
                        <a:t>tak</a:t>
                      </a:r>
                      <a:r>
                        <a:rPr lang="en-US" sz="1600" dirty="0"/>
                        <a:t> </a:t>
                      </a:r>
                      <a:r>
                        <a:rPr lang="en-US" sz="1600" dirty="0" err="1"/>
                        <a:t>Berwujud</a:t>
                      </a:r>
                      <a:endParaRPr lang="en-GB" sz="1600" i="1" dirty="0"/>
                    </a:p>
                  </a:txBody>
                  <a:tcPr marL="91431" marR="91431" marT="45709" marB="45709"/>
                </a:tc>
                <a:tc vMerge="1">
                  <a:txBody>
                    <a:bodyPr/>
                    <a:lstStyle/>
                    <a:p>
                      <a:endParaRPr lang="en-US"/>
                    </a:p>
                  </a:txBody>
                  <a:tcPr/>
                </a:tc>
                <a:tc vMerge="1">
                  <a:txBody>
                    <a:bodyPr/>
                    <a:lstStyle/>
                    <a:p>
                      <a:endParaRPr lang="en-ZA" sz="1400" b="1" dirty="0">
                        <a:solidFill>
                          <a:srgbClr val="C00000"/>
                        </a:solidFill>
                      </a:endParaRPr>
                    </a:p>
                  </a:txBody>
                  <a:tcPr marL="91431" marR="91431" marT="45709" marB="45709"/>
                </a:tc>
                <a:tc vMerge="1">
                  <a:txBody>
                    <a:bodyPr/>
                    <a:lstStyle/>
                    <a:p>
                      <a:endParaRPr lang="en-US"/>
                    </a:p>
                  </a:txBody>
                  <a:tcPr/>
                </a:tc>
                <a:extLst>
                  <a:ext uri="{0D108BD9-81ED-4DB2-BD59-A6C34878D82A}">
                    <a16:rowId xmlns:a16="http://schemas.microsoft.com/office/drawing/2014/main" val="2205542754"/>
                  </a:ext>
                </a:extLst>
              </a:tr>
              <a:tr h="5382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PSAK 240 </a:t>
                      </a:r>
                      <a:r>
                        <a:rPr lang="en-US" sz="1600" dirty="0" err="1"/>
                        <a:t>Properti</a:t>
                      </a:r>
                      <a:r>
                        <a:rPr lang="en-US" sz="1600" dirty="0"/>
                        <a:t> </a:t>
                      </a:r>
                      <a:r>
                        <a:rPr lang="en-US" sz="1600" dirty="0" err="1"/>
                        <a:t>investasi</a:t>
                      </a:r>
                      <a:endParaRPr lang="en-GB" sz="1600" dirty="0"/>
                    </a:p>
                  </a:txBody>
                  <a:tcPr marL="91431" marR="91431" marT="45709" marB="45709"/>
                </a:tc>
                <a:tc>
                  <a:txBody>
                    <a:bodyPr/>
                    <a:lstStyle/>
                    <a:p>
                      <a:r>
                        <a:rPr lang="en-GB" sz="1600" dirty="0" err="1"/>
                        <a:t>Pilihan</a:t>
                      </a:r>
                      <a:r>
                        <a:rPr lang="en-GB" sz="1600" dirty="0"/>
                        <a:t> </a:t>
                      </a:r>
                      <a:r>
                        <a:rPr lang="en-GB" sz="1600" dirty="0" err="1"/>
                        <a:t>pengukuran</a:t>
                      </a:r>
                      <a:r>
                        <a:rPr lang="en-GB" sz="1600" dirty="0"/>
                        <a:t> </a:t>
                      </a:r>
                      <a:r>
                        <a:rPr lang="en-GB" sz="1600" dirty="0" err="1"/>
                        <a:t>setelah</a:t>
                      </a:r>
                      <a:r>
                        <a:rPr lang="en-GB" sz="1600" dirty="0"/>
                        <a:t> </a:t>
                      </a:r>
                      <a:r>
                        <a:rPr lang="en-GB" sz="1600" dirty="0" err="1"/>
                        <a:t>tanggal</a:t>
                      </a:r>
                      <a:r>
                        <a:rPr lang="en-GB" sz="1600" dirty="0"/>
                        <a:t> </a:t>
                      </a:r>
                      <a:r>
                        <a:rPr lang="en-GB" sz="1600" dirty="0" err="1"/>
                        <a:t>perolehan</a:t>
                      </a:r>
                      <a:endParaRPr lang="en-GB" sz="1600" dirty="0"/>
                    </a:p>
                  </a:txBody>
                  <a:tcPr marL="91431" marR="91431" marT="45709" marB="4570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ZA" sz="1600" b="1" u="none" strike="noStrike" kern="1200" cap="none" spc="0" normalizeH="0" baseline="0" noProof="0" dirty="0">
                          <a:ln>
                            <a:noFill/>
                          </a:ln>
                          <a:solidFill>
                            <a:srgbClr val="C00000"/>
                          </a:solidFill>
                          <a:effectLst/>
                          <a:uLnTx/>
                          <a:uFillTx/>
                        </a:rPr>
                        <a:t>Fair value</a:t>
                      </a:r>
                      <a:endParaRPr lang="en-ZA" sz="1600" b="1" kern="1200" baseline="0" dirty="0">
                        <a:solidFill>
                          <a:srgbClr val="C00000"/>
                        </a:solidFill>
                        <a:latin typeface="+mn-lt"/>
                        <a:ea typeface="+mn-ea"/>
                        <a:cs typeface="+mn-cs"/>
                      </a:endParaRPr>
                    </a:p>
                  </a:txBody>
                  <a:tcPr marL="91431" marR="91431" marT="45709" marB="4570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5F6062"/>
                        </a:solidFill>
                        <a:effectLst/>
                        <a:uLnTx/>
                        <a:uFillTx/>
                        <a:latin typeface="+mn-lt"/>
                        <a:ea typeface="+mn-ea"/>
                        <a:cs typeface="+mn-cs"/>
                      </a:endParaRPr>
                    </a:p>
                  </a:txBody>
                  <a:tcPr marL="91431" marR="91431" marT="45709" marB="45709"/>
                </a:tc>
                <a:extLst>
                  <a:ext uri="{0D108BD9-81ED-4DB2-BD59-A6C34878D82A}">
                    <a16:rowId xmlns:a16="http://schemas.microsoft.com/office/drawing/2014/main" val="10004"/>
                  </a:ext>
                </a:extLst>
              </a:tr>
              <a:tr h="557491">
                <a:tc>
                  <a:txBody>
                    <a:bodyPr/>
                    <a:lstStyle/>
                    <a:p>
                      <a:r>
                        <a:rPr lang="en-US" sz="1600" dirty="0"/>
                        <a:t>PSAK 105</a:t>
                      </a:r>
                      <a:endParaRPr lang="en-GB" sz="1600" i="1" dirty="0"/>
                    </a:p>
                  </a:txBody>
                  <a:tcPr marL="91431" marR="91431" marT="45709" marB="4570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600" b="0" u="none" strike="noStrike" kern="1200" cap="none" spc="0" normalizeH="0" baseline="0" noProof="0" dirty="0" err="1">
                          <a:ln>
                            <a:noFill/>
                          </a:ln>
                          <a:solidFill>
                            <a:srgbClr val="B31E3B"/>
                          </a:solidFill>
                          <a:effectLst/>
                          <a:uLnTx/>
                          <a:uFillTx/>
                        </a:rPr>
                        <a:t>Penilaian</a:t>
                      </a:r>
                      <a:r>
                        <a:rPr kumimoji="0" lang="en-ZA" sz="1600" b="0" u="none" strike="noStrike" kern="1200" cap="none" spc="0" normalizeH="0" baseline="0" noProof="0" dirty="0">
                          <a:ln>
                            <a:noFill/>
                          </a:ln>
                          <a:solidFill>
                            <a:srgbClr val="B31E3B"/>
                          </a:solidFill>
                          <a:effectLst/>
                          <a:uLnTx/>
                          <a:uFillTx/>
                        </a:rPr>
                        <a:t> </a:t>
                      </a:r>
                      <a:r>
                        <a:rPr kumimoji="0" lang="en-ZA" sz="1600" b="0" u="none" strike="noStrike" kern="1200" cap="none" spc="0" normalizeH="0" baseline="0" noProof="0" dirty="0" err="1">
                          <a:ln>
                            <a:noFill/>
                          </a:ln>
                          <a:solidFill>
                            <a:srgbClr val="B31E3B"/>
                          </a:solidFill>
                          <a:effectLst/>
                          <a:uLnTx/>
                          <a:uFillTx/>
                        </a:rPr>
                        <a:t>Aset</a:t>
                      </a:r>
                      <a:r>
                        <a:rPr kumimoji="0" lang="en-ZA" sz="1600" b="0" u="none" strike="noStrike" kern="1200" cap="none" spc="0" normalizeH="0" baseline="0" noProof="0" dirty="0">
                          <a:ln>
                            <a:noFill/>
                          </a:ln>
                          <a:solidFill>
                            <a:srgbClr val="B31E3B"/>
                          </a:solidFill>
                          <a:effectLst/>
                          <a:uLnTx/>
                          <a:uFillTx/>
                        </a:rPr>
                        <a:t> </a:t>
                      </a:r>
                      <a:r>
                        <a:rPr kumimoji="0" lang="en-ZA" sz="1600" b="0" u="none" strike="noStrike" kern="1200" cap="none" spc="0" normalizeH="0" baseline="0" noProof="0" dirty="0" err="1">
                          <a:ln>
                            <a:noFill/>
                          </a:ln>
                          <a:solidFill>
                            <a:srgbClr val="B31E3B"/>
                          </a:solidFill>
                          <a:effectLst/>
                          <a:uLnTx/>
                          <a:uFillTx/>
                        </a:rPr>
                        <a:t>lancar</a:t>
                      </a:r>
                      <a:r>
                        <a:rPr kumimoji="0" lang="en-ZA" sz="1600" b="0" u="none" strike="noStrike" kern="1200" cap="none" spc="0" normalizeH="0" baseline="0" noProof="0" dirty="0">
                          <a:ln>
                            <a:noFill/>
                          </a:ln>
                          <a:solidFill>
                            <a:srgbClr val="B31E3B"/>
                          </a:solidFill>
                          <a:effectLst/>
                          <a:uLnTx/>
                          <a:uFillTx/>
                        </a:rPr>
                        <a:t> </a:t>
                      </a:r>
                      <a:r>
                        <a:rPr kumimoji="0" lang="en-ZA" sz="1600" b="0" u="none" strike="noStrike" kern="1200" cap="none" spc="0" normalizeH="0" baseline="0" noProof="0" dirty="0" err="1">
                          <a:ln>
                            <a:noFill/>
                          </a:ln>
                          <a:solidFill>
                            <a:srgbClr val="B31E3B"/>
                          </a:solidFill>
                          <a:effectLst/>
                          <a:uLnTx/>
                          <a:uFillTx/>
                        </a:rPr>
                        <a:t>dimiliki</a:t>
                      </a:r>
                      <a:r>
                        <a:rPr kumimoji="0" lang="en-ZA" sz="1600" b="0" u="none" strike="noStrike" kern="1200" cap="none" spc="0" normalizeH="0" baseline="0" noProof="0" dirty="0">
                          <a:ln>
                            <a:noFill/>
                          </a:ln>
                          <a:solidFill>
                            <a:srgbClr val="B31E3B"/>
                          </a:solidFill>
                          <a:effectLst/>
                          <a:uLnTx/>
                          <a:uFillTx/>
                        </a:rPr>
                        <a:t> </a:t>
                      </a:r>
                      <a:r>
                        <a:rPr kumimoji="0" lang="en-ZA" sz="1600" b="0" u="none" strike="noStrike" kern="1200" cap="none" spc="0" normalizeH="0" baseline="0" noProof="0" dirty="0" err="1">
                          <a:ln>
                            <a:noFill/>
                          </a:ln>
                          <a:solidFill>
                            <a:srgbClr val="B31E3B"/>
                          </a:solidFill>
                          <a:effectLst/>
                          <a:uLnTx/>
                          <a:uFillTx/>
                        </a:rPr>
                        <a:t>untuk</a:t>
                      </a:r>
                      <a:r>
                        <a:rPr kumimoji="0" lang="en-ZA" sz="1600" b="0" u="none" strike="noStrike" kern="1200" cap="none" spc="0" normalizeH="0" baseline="0" noProof="0" dirty="0">
                          <a:ln>
                            <a:noFill/>
                          </a:ln>
                          <a:solidFill>
                            <a:srgbClr val="B31E3B"/>
                          </a:solidFill>
                          <a:effectLst/>
                          <a:uLnTx/>
                          <a:uFillTx/>
                        </a:rPr>
                        <a:t> </a:t>
                      </a:r>
                      <a:r>
                        <a:rPr kumimoji="0" lang="en-ZA" sz="1600" b="0" u="none" strike="noStrike" kern="1200" cap="none" spc="0" normalizeH="0" baseline="0" noProof="0" dirty="0" err="1">
                          <a:ln>
                            <a:noFill/>
                          </a:ln>
                          <a:solidFill>
                            <a:srgbClr val="B31E3B"/>
                          </a:solidFill>
                          <a:effectLst/>
                          <a:uLnTx/>
                          <a:uFillTx/>
                        </a:rPr>
                        <a:t>dijual</a:t>
                      </a:r>
                      <a:endParaRPr kumimoji="0" lang="en-ZA" sz="1600" b="0" i="0" u="none" strike="noStrike" kern="1200" cap="none" spc="0" normalizeH="0" baseline="0" noProof="0" dirty="0">
                        <a:ln>
                          <a:noFill/>
                        </a:ln>
                        <a:solidFill>
                          <a:srgbClr val="C00000"/>
                        </a:solidFill>
                        <a:effectLst/>
                        <a:uLnTx/>
                        <a:uFillTx/>
                        <a:latin typeface="+mn-lt"/>
                        <a:ea typeface="+mn-ea"/>
                        <a:cs typeface="+mn-cs"/>
                      </a:endParaRPr>
                    </a:p>
                  </a:txBody>
                  <a:tcPr marL="91431" marR="91431" marT="45709" marB="45709"/>
                </a:tc>
                <a:tc>
                  <a:txBody>
                    <a:bodyPr/>
                    <a:lstStyle/>
                    <a:p>
                      <a:r>
                        <a:rPr lang="en-ZA" sz="1600" b="1" dirty="0">
                          <a:solidFill>
                            <a:srgbClr val="C00000"/>
                          </a:solidFill>
                        </a:rPr>
                        <a:t>Lower cost or f</a:t>
                      </a:r>
                      <a:r>
                        <a:rPr lang="en-ZA" sz="1600" b="1" baseline="0" dirty="0">
                          <a:solidFill>
                            <a:srgbClr val="C00000"/>
                          </a:solidFill>
                        </a:rPr>
                        <a:t>air value </a:t>
                      </a:r>
                      <a:r>
                        <a:rPr lang="en-ZA" sz="1600" baseline="0" dirty="0"/>
                        <a:t>less costs to sell</a:t>
                      </a:r>
                      <a:endParaRPr lang="en-ZA" sz="1600" dirty="0"/>
                    </a:p>
                  </a:txBody>
                  <a:tcPr marL="91431" marR="91431" marT="45709" marB="45709"/>
                </a:tc>
                <a:tc>
                  <a:txBody>
                    <a:bodyPr/>
                    <a:lstStyle/>
                    <a:p>
                      <a:endParaRPr lang="en-GB" sz="1600" dirty="0"/>
                    </a:p>
                  </a:txBody>
                  <a:tcPr marL="91431" marR="91431" marT="45709" marB="45709"/>
                </a:tc>
                <a:extLst>
                  <a:ext uri="{0D108BD9-81ED-4DB2-BD59-A6C34878D82A}">
                    <a16:rowId xmlns:a16="http://schemas.microsoft.com/office/drawing/2014/main" val="10005"/>
                  </a:ext>
                </a:extLst>
              </a:tr>
              <a:tr h="764943">
                <a:tc>
                  <a:txBody>
                    <a:bodyPr/>
                    <a:lstStyle/>
                    <a:p>
                      <a:r>
                        <a:rPr lang="en-US" sz="1600" dirty="0"/>
                        <a:t>PSAK 241</a:t>
                      </a:r>
                      <a:endParaRPr lang="en-GB" sz="1600" i="1" dirty="0"/>
                    </a:p>
                  </a:txBody>
                  <a:tcPr marL="91431" marR="91431" marT="45709" marB="45709"/>
                </a:tc>
                <a:tc>
                  <a:txBody>
                    <a:bodyPr/>
                    <a:lstStyle/>
                    <a:p>
                      <a:pPr marL="185738" marR="0" lvl="0" indent="-185738" algn="l" defTabSz="914400" rtl="0" eaLnBrk="1" fontAlgn="auto" latinLnBrk="0" hangingPunct="1">
                        <a:lnSpc>
                          <a:spcPct val="100000"/>
                        </a:lnSpc>
                        <a:spcBef>
                          <a:spcPts val="0"/>
                        </a:spcBef>
                        <a:spcAft>
                          <a:spcPts val="0"/>
                        </a:spcAft>
                        <a:buClrTx/>
                        <a:buSzTx/>
                        <a:buFontTx/>
                        <a:buNone/>
                        <a:tabLst/>
                        <a:defRPr/>
                      </a:pPr>
                      <a:r>
                        <a:rPr kumimoji="0" lang="en-ZA" sz="1600" b="0" u="none" strike="noStrike" kern="1200" cap="none" spc="0" normalizeH="0" baseline="0" noProof="0" dirty="0">
                          <a:ln>
                            <a:noFill/>
                          </a:ln>
                          <a:solidFill>
                            <a:srgbClr val="B31E3B"/>
                          </a:solidFill>
                          <a:effectLst/>
                          <a:uLnTx/>
                          <a:uFillTx/>
                        </a:rPr>
                        <a:t>1. </a:t>
                      </a:r>
                      <a:r>
                        <a:rPr kumimoji="0" lang="en-ZA" sz="1600" b="0" u="none" strike="noStrike" kern="1200" cap="none" spc="0" normalizeH="0" baseline="0" noProof="0" dirty="0" err="1">
                          <a:ln>
                            <a:noFill/>
                          </a:ln>
                          <a:solidFill>
                            <a:srgbClr val="B31E3B"/>
                          </a:solidFill>
                          <a:effectLst/>
                          <a:uLnTx/>
                          <a:uFillTx/>
                        </a:rPr>
                        <a:t>Pengukuran</a:t>
                      </a:r>
                      <a:r>
                        <a:rPr kumimoji="0" lang="en-ZA" sz="1600" b="0" u="none" strike="noStrike" kern="1200" cap="none" spc="0" normalizeH="0" baseline="0" noProof="0" dirty="0">
                          <a:ln>
                            <a:noFill/>
                          </a:ln>
                          <a:solidFill>
                            <a:srgbClr val="B31E3B"/>
                          </a:solidFill>
                          <a:effectLst/>
                          <a:uLnTx/>
                          <a:uFillTx/>
                        </a:rPr>
                        <a:t> </a:t>
                      </a:r>
                      <a:r>
                        <a:rPr kumimoji="0" lang="en-ZA" sz="1600" b="0" u="none" strike="noStrike" kern="1200" cap="none" spc="0" normalizeH="0" baseline="0" noProof="0" dirty="0" err="1">
                          <a:ln>
                            <a:noFill/>
                          </a:ln>
                          <a:solidFill>
                            <a:srgbClr val="B31E3B"/>
                          </a:solidFill>
                          <a:effectLst/>
                          <a:uLnTx/>
                          <a:uFillTx/>
                        </a:rPr>
                        <a:t>aset</a:t>
                      </a:r>
                      <a:r>
                        <a:rPr kumimoji="0" lang="en-ZA" sz="1600" b="0" u="none" strike="noStrike" kern="1200" cap="none" spc="0" normalizeH="0" baseline="0" noProof="0" dirty="0">
                          <a:ln>
                            <a:noFill/>
                          </a:ln>
                          <a:solidFill>
                            <a:srgbClr val="B31E3B"/>
                          </a:solidFill>
                          <a:effectLst/>
                          <a:uLnTx/>
                          <a:uFillTx/>
                        </a:rPr>
                        <a:t> </a:t>
                      </a:r>
                      <a:r>
                        <a:rPr kumimoji="0" lang="en-ZA" sz="1600" b="0" u="none" strike="noStrike" kern="1200" cap="none" spc="0" normalizeH="0" baseline="0" noProof="0" dirty="0" err="1">
                          <a:ln>
                            <a:noFill/>
                          </a:ln>
                          <a:solidFill>
                            <a:srgbClr val="B31E3B"/>
                          </a:solidFill>
                          <a:effectLst/>
                          <a:uLnTx/>
                          <a:uFillTx/>
                        </a:rPr>
                        <a:t>biologis</a:t>
                      </a:r>
                      <a:r>
                        <a:rPr kumimoji="0" lang="en-ZA" sz="1600" b="0" u="none" strike="noStrike" kern="1200" cap="none" spc="0" normalizeH="0" baseline="0" noProof="0" dirty="0">
                          <a:ln>
                            <a:noFill/>
                          </a:ln>
                          <a:solidFill>
                            <a:srgbClr val="B31E3B"/>
                          </a:solidFill>
                          <a:effectLst/>
                          <a:uLnTx/>
                          <a:uFillTx/>
                        </a:rPr>
                        <a:t>  pada </a:t>
                      </a:r>
                      <a:r>
                        <a:rPr kumimoji="0" lang="en-ZA" sz="1600" b="0" u="none" strike="noStrike" kern="1200" cap="none" spc="0" normalizeH="0" baseline="0" noProof="0" dirty="0" err="1">
                          <a:ln>
                            <a:noFill/>
                          </a:ln>
                          <a:solidFill>
                            <a:srgbClr val="B31E3B"/>
                          </a:solidFill>
                          <a:effectLst/>
                          <a:uLnTx/>
                          <a:uFillTx/>
                        </a:rPr>
                        <a:t>tanggal</a:t>
                      </a:r>
                      <a:r>
                        <a:rPr kumimoji="0" lang="en-ZA" sz="1600" b="0" u="none" strike="noStrike" kern="1200" cap="none" spc="0" normalizeH="0" baseline="0" noProof="0" dirty="0">
                          <a:ln>
                            <a:noFill/>
                          </a:ln>
                          <a:solidFill>
                            <a:srgbClr val="B31E3B"/>
                          </a:solidFill>
                          <a:effectLst/>
                          <a:uLnTx/>
                          <a:uFillTx/>
                        </a:rPr>
                        <a:t> </a:t>
                      </a:r>
                      <a:r>
                        <a:rPr kumimoji="0" lang="en-ZA" sz="1600" b="0" u="none" strike="noStrike" kern="1200" cap="none" spc="0" normalizeH="0" baseline="0" noProof="0" dirty="0" err="1">
                          <a:ln>
                            <a:noFill/>
                          </a:ln>
                          <a:solidFill>
                            <a:srgbClr val="B31E3B"/>
                          </a:solidFill>
                          <a:effectLst/>
                          <a:uLnTx/>
                          <a:uFillTx/>
                        </a:rPr>
                        <a:t>perolehan</a:t>
                      </a:r>
                      <a:r>
                        <a:rPr kumimoji="0" lang="en-ZA" sz="1600" b="0" u="none" strike="noStrike" kern="1200" cap="none" spc="0" normalizeH="0" baseline="0" noProof="0" dirty="0">
                          <a:ln>
                            <a:noFill/>
                          </a:ln>
                          <a:solidFill>
                            <a:srgbClr val="B31E3B"/>
                          </a:solidFill>
                          <a:effectLst/>
                          <a:uLnTx/>
                          <a:uFillTx/>
                        </a:rPr>
                        <a:t> dan </a:t>
                      </a:r>
                      <a:r>
                        <a:rPr kumimoji="0" lang="en-ZA" sz="1600" b="0" u="none" strike="noStrike" kern="1200" cap="none" spc="0" normalizeH="0" baseline="0" noProof="0" dirty="0" err="1">
                          <a:ln>
                            <a:noFill/>
                          </a:ln>
                          <a:solidFill>
                            <a:srgbClr val="B31E3B"/>
                          </a:solidFill>
                          <a:effectLst/>
                          <a:uLnTx/>
                          <a:uFillTx/>
                        </a:rPr>
                        <a:t>tanggal</a:t>
                      </a:r>
                      <a:r>
                        <a:rPr kumimoji="0" lang="en-ZA" sz="1600" b="0" u="none" strike="noStrike" kern="1200" cap="none" spc="0" normalizeH="0" baseline="0" noProof="0" dirty="0">
                          <a:ln>
                            <a:noFill/>
                          </a:ln>
                          <a:solidFill>
                            <a:srgbClr val="B31E3B"/>
                          </a:solidFill>
                          <a:effectLst/>
                          <a:uLnTx/>
                          <a:uFillTx/>
                        </a:rPr>
                        <a:t> </a:t>
                      </a:r>
                      <a:r>
                        <a:rPr kumimoji="0" lang="en-ZA" sz="1600" b="0" u="none" strike="noStrike" kern="1200" cap="none" spc="0" normalizeH="0" baseline="0" noProof="0" dirty="0" err="1">
                          <a:ln>
                            <a:noFill/>
                          </a:ln>
                          <a:solidFill>
                            <a:srgbClr val="B31E3B"/>
                          </a:solidFill>
                          <a:effectLst/>
                          <a:uLnTx/>
                          <a:uFillTx/>
                        </a:rPr>
                        <a:t>pelaporan</a:t>
                      </a:r>
                      <a:endParaRPr kumimoji="0" lang="en-ZA" sz="1600" b="0" u="none" strike="noStrike" kern="1200" cap="none" spc="0" normalizeH="0" baseline="0" noProof="0" dirty="0">
                        <a:ln>
                          <a:noFill/>
                        </a:ln>
                        <a:solidFill>
                          <a:srgbClr val="B31E3B"/>
                        </a:solidFill>
                        <a:effectLst/>
                        <a:uLnTx/>
                        <a:uFillTx/>
                      </a:endParaRPr>
                    </a:p>
                    <a:p>
                      <a:pPr marL="185738" marR="0" lvl="0" indent="-185738" algn="l" defTabSz="914400" rtl="0" eaLnBrk="1" fontAlgn="auto" latinLnBrk="0" hangingPunct="1">
                        <a:lnSpc>
                          <a:spcPct val="100000"/>
                        </a:lnSpc>
                        <a:spcBef>
                          <a:spcPts val="0"/>
                        </a:spcBef>
                        <a:spcAft>
                          <a:spcPts val="0"/>
                        </a:spcAft>
                        <a:buClrTx/>
                        <a:buSzTx/>
                        <a:buFontTx/>
                        <a:buNone/>
                        <a:tabLst/>
                        <a:defRPr/>
                      </a:pPr>
                      <a:r>
                        <a:rPr kumimoji="0" lang="en-ZA" sz="1600" b="0" u="none" strike="noStrike" kern="1200" cap="none" spc="0" normalizeH="0" baseline="0" noProof="0" dirty="0">
                          <a:ln>
                            <a:noFill/>
                          </a:ln>
                          <a:solidFill>
                            <a:srgbClr val="B31E3B"/>
                          </a:solidFill>
                          <a:effectLst/>
                          <a:uLnTx/>
                          <a:uFillTx/>
                        </a:rPr>
                        <a:t>2. </a:t>
                      </a:r>
                      <a:r>
                        <a:rPr kumimoji="0" lang="en-ZA" sz="1600" b="0" u="none" strike="noStrike" kern="1200" cap="none" spc="0" normalizeH="0" baseline="0" noProof="0" dirty="0" err="1">
                          <a:ln>
                            <a:noFill/>
                          </a:ln>
                          <a:solidFill>
                            <a:srgbClr val="B31E3B"/>
                          </a:solidFill>
                          <a:effectLst/>
                          <a:uLnTx/>
                          <a:uFillTx/>
                        </a:rPr>
                        <a:t>produk</a:t>
                      </a:r>
                      <a:r>
                        <a:rPr kumimoji="0" lang="en-ZA" sz="1600" b="0" u="none" strike="noStrike" kern="1200" cap="none" spc="0" normalizeH="0" baseline="0" noProof="0" dirty="0">
                          <a:ln>
                            <a:noFill/>
                          </a:ln>
                          <a:solidFill>
                            <a:srgbClr val="B31E3B"/>
                          </a:solidFill>
                          <a:effectLst/>
                          <a:uLnTx/>
                          <a:uFillTx/>
                        </a:rPr>
                        <a:t> </a:t>
                      </a:r>
                      <a:r>
                        <a:rPr kumimoji="0" lang="en-ZA" sz="1600" b="0" u="none" strike="noStrike" kern="1200" cap="none" spc="0" normalizeH="0" baseline="0" noProof="0" dirty="0" err="1">
                          <a:ln>
                            <a:noFill/>
                          </a:ln>
                          <a:solidFill>
                            <a:srgbClr val="B31E3B"/>
                          </a:solidFill>
                          <a:effectLst/>
                          <a:uLnTx/>
                          <a:uFillTx/>
                        </a:rPr>
                        <a:t>agrikultur</a:t>
                      </a:r>
                      <a:r>
                        <a:rPr kumimoji="0" lang="en-ZA" sz="1600" b="0" u="none" strike="noStrike" kern="1200" cap="none" spc="0" normalizeH="0" baseline="0" noProof="0" dirty="0">
                          <a:ln>
                            <a:noFill/>
                          </a:ln>
                          <a:solidFill>
                            <a:srgbClr val="B31E3B"/>
                          </a:solidFill>
                          <a:effectLst/>
                          <a:uLnTx/>
                          <a:uFillTx/>
                        </a:rPr>
                        <a:t> </a:t>
                      </a:r>
                      <a:r>
                        <a:rPr kumimoji="0" lang="en-ZA" sz="1600" b="0" u="none" strike="noStrike" kern="1200" cap="none" spc="0" normalizeH="0" baseline="0" noProof="0" dirty="0" err="1">
                          <a:ln>
                            <a:noFill/>
                          </a:ln>
                          <a:solidFill>
                            <a:srgbClr val="B31E3B"/>
                          </a:solidFill>
                          <a:effectLst/>
                          <a:uLnTx/>
                          <a:uFillTx/>
                        </a:rPr>
                        <a:t>saat</a:t>
                      </a:r>
                      <a:r>
                        <a:rPr kumimoji="0" lang="en-ZA" sz="1600" b="0" u="none" strike="noStrike" kern="1200" cap="none" spc="0" normalizeH="0" baseline="0" noProof="0" dirty="0">
                          <a:ln>
                            <a:noFill/>
                          </a:ln>
                          <a:solidFill>
                            <a:srgbClr val="B31E3B"/>
                          </a:solidFill>
                          <a:effectLst/>
                          <a:uLnTx/>
                          <a:uFillTx/>
                        </a:rPr>
                        <a:t> </a:t>
                      </a:r>
                      <a:r>
                        <a:rPr kumimoji="0" lang="en-ZA" sz="1600" b="0" u="none" strike="noStrike" kern="1200" cap="none" spc="0" normalizeH="0" baseline="0" noProof="0" dirty="0" err="1">
                          <a:ln>
                            <a:noFill/>
                          </a:ln>
                          <a:solidFill>
                            <a:srgbClr val="B31E3B"/>
                          </a:solidFill>
                          <a:effectLst/>
                          <a:uLnTx/>
                          <a:uFillTx/>
                        </a:rPr>
                        <a:t>panen</a:t>
                      </a:r>
                      <a:endParaRPr kumimoji="0" lang="en-ZA" sz="1600" b="0" i="0" u="none" strike="noStrike" kern="1200" cap="none" spc="0" normalizeH="0" baseline="0" noProof="0" dirty="0">
                        <a:ln>
                          <a:noFill/>
                        </a:ln>
                        <a:solidFill>
                          <a:srgbClr val="C00000"/>
                        </a:solidFill>
                        <a:effectLst/>
                        <a:uLnTx/>
                        <a:uFillTx/>
                        <a:latin typeface="+mn-lt"/>
                        <a:ea typeface="+mn-ea"/>
                        <a:cs typeface="+mn-cs"/>
                      </a:endParaRPr>
                    </a:p>
                  </a:txBody>
                  <a:tcPr marL="91431" marR="91431" marT="45709" marB="45709"/>
                </a:tc>
                <a:tc>
                  <a:txBody>
                    <a:bodyPr/>
                    <a:lstStyle/>
                    <a:p>
                      <a:r>
                        <a:rPr lang="en-ZA" sz="1600" b="1" dirty="0">
                          <a:solidFill>
                            <a:srgbClr val="C00000"/>
                          </a:solidFill>
                        </a:rPr>
                        <a:t>F</a:t>
                      </a:r>
                      <a:r>
                        <a:rPr lang="en-ZA" sz="1600" b="1" baseline="0" dirty="0">
                          <a:solidFill>
                            <a:srgbClr val="C00000"/>
                          </a:solidFill>
                        </a:rPr>
                        <a:t>air value </a:t>
                      </a:r>
                      <a:r>
                        <a:rPr lang="en-ZA" sz="1600" baseline="0" dirty="0"/>
                        <a:t>less costs to sell</a:t>
                      </a:r>
                      <a:endParaRPr lang="en-ZA" sz="1600" dirty="0"/>
                    </a:p>
                  </a:txBody>
                  <a:tcPr marL="91431" marR="91431" marT="45709" marB="45709"/>
                </a:tc>
                <a:tc>
                  <a:txBody>
                    <a:bodyPr/>
                    <a:lstStyle/>
                    <a:p>
                      <a:endParaRPr lang="en-GB" sz="1600" dirty="0"/>
                    </a:p>
                  </a:txBody>
                  <a:tcPr marL="91431" marR="91431" marT="45709" marB="45709"/>
                </a:tc>
                <a:extLst>
                  <a:ext uri="{0D108BD9-81ED-4DB2-BD59-A6C34878D82A}">
                    <a16:rowId xmlns:a16="http://schemas.microsoft.com/office/drawing/2014/main" val="3418447500"/>
                  </a:ext>
                </a:extLst>
              </a:tr>
              <a:tr h="7298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a:t>PSAK 109</a:t>
                      </a:r>
                    </a:p>
                  </a:txBody>
                  <a:tcPr marL="91431" marR="91431" marT="45709" marB="45709"/>
                </a:tc>
                <a:tc>
                  <a:txBody>
                    <a:bodyPr/>
                    <a:lstStyle/>
                    <a:p>
                      <a:r>
                        <a:rPr lang="en-GB" sz="1600" dirty="0"/>
                        <a:t>Fair value </a:t>
                      </a:r>
                    </a:p>
                    <a:p>
                      <a:r>
                        <a:rPr lang="en-GB" sz="1600" dirty="0" err="1"/>
                        <a:t>Perhitungan</a:t>
                      </a:r>
                      <a:r>
                        <a:rPr lang="en-GB" sz="1600" dirty="0"/>
                        <a:t> </a:t>
                      </a:r>
                      <a:r>
                        <a:rPr lang="en-GB" sz="1600" dirty="0" err="1"/>
                        <a:t>bunga</a:t>
                      </a:r>
                      <a:endParaRPr lang="en-GB" sz="1600" dirty="0"/>
                    </a:p>
                  </a:txBody>
                  <a:tcPr marL="91431" marR="91431" marT="45709" marB="4570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600" b="1" kern="1200" baseline="0" dirty="0">
                          <a:solidFill>
                            <a:srgbClr val="C00000"/>
                          </a:solidFill>
                        </a:rPr>
                        <a:t>Fair value</a:t>
                      </a:r>
                      <a:endParaRPr lang="en-ZA" sz="1600" b="1" kern="1200" baseline="0" dirty="0">
                        <a:solidFill>
                          <a:srgbClr val="C00000"/>
                        </a:solidFill>
                        <a:latin typeface="+mn-lt"/>
                        <a:ea typeface="+mn-ea"/>
                        <a:cs typeface="+mn-cs"/>
                      </a:endParaRPr>
                    </a:p>
                  </a:txBody>
                  <a:tcPr marL="91431" marR="91431" marT="45709" marB="4570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5F6062"/>
                        </a:solidFill>
                        <a:effectLst/>
                        <a:uLnTx/>
                        <a:uFillTx/>
                        <a:latin typeface="+mn-lt"/>
                        <a:ea typeface="+mn-ea"/>
                        <a:cs typeface="+mn-cs"/>
                      </a:endParaRPr>
                    </a:p>
                  </a:txBody>
                  <a:tcPr marL="91431" marR="91431" marT="45709" marB="45709"/>
                </a:tc>
                <a:extLst>
                  <a:ext uri="{0D108BD9-81ED-4DB2-BD59-A6C34878D82A}">
                    <a16:rowId xmlns:a16="http://schemas.microsoft.com/office/drawing/2014/main" val="832917112"/>
                  </a:ext>
                </a:extLst>
              </a:tr>
            </a:tbl>
          </a:graphicData>
        </a:graphic>
      </p:graphicFrame>
      <p:sp>
        <p:nvSpPr>
          <p:cNvPr id="6" name="Title 1">
            <a:extLst>
              <a:ext uri="{FF2B5EF4-FFF2-40B4-BE49-F238E27FC236}">
                <a16:creationId xmlns:a16="http://schemas.microsoft.com/office/drawing/2014/main" id="{5D77292A-5AA4-461B-9BE6-5A5FC7C8D02D}"/>
              </a:ext>
            </a:extLst>
          </p:cNvPr>
          <p:cNvSpPr txBox="1">
            <a:spLocks/>
          </p:cNvSpPr>
          <p:nvPr/>
        </p:nvSpPr>
        <p:spPr>
          <a:xfrm>
            <a:off x="3124200" y="325464"/>
            <a:ext cx="7364288" cy="707832"/>
          </a:xfrm>
          <a:prstGeom prst="rect">
            <a:avLst/>
          </a:prstGeom>
        </p:spPr>
        <p:txBody>
          <a:bodyPr>
            <a:normAutofit/>
          </a:bodyPr>
          <a:lstStyle>
            <a:lvl1pPr marL="234950" indent="-6350" algn="l" rtl="0" eaLnBrk="0" fontAlgn="base" hangingPunct="0">
              <a:spcBef>
                <a:spcPct val="0"/>
              </a:spcBef>
              <a:spcAft>
                <a:spcPct val="0"/>
              </a:spcAft>
              <a:defRPr sz="3600" b="1">
                <a:solidFill>
                  <a:srgbClr val="990099"/>
                </a:solidFill>
                <a:latin typeface="+mj-lt"/>
                <a:ea typeface="+mj-ea"/>
                <a:cs typeface="+mj-cs"/>
              </a:defRPr>
            </a:lvl1pPr>
            <a:lvl2pPr marL="234950" indent="-6350" algn="l" rtl="0" eaLnBrk="0" fontAlgn="base" hangingPunct="0">
              <a:spcBef>
                <a:spcPct val="0"/>
              </a:spcBef>
              <a:spcAft>
                <a:spcPct val="0"/>
              </a:spcAft>
              <a:defRPr sz="3600" b="1">
                <a:solidFill>
                  <a:srgbClr val="990099"/>
                </a:solidFill>
                <a:latin typeface="Arial" charset="0"/>
              </a:defRPr>
            </a:lvl2pPr>
            <a:lvl3pPr marL="234950" indent="-6350" algn="l" rtl="0" eaLnBrk="0" fontAlgn="base" hangingPunct="0">
              <a:spcBef>
                <a:spcPct val="0"/>
              </a:spcBef>
              <a:spcAft>
                <a:spcPct val="0"/>
              </a:spcAft>
              <a:defRPr sz="3600" b="1">
                <a:solidFill>
                  <a:srgbClr val="990099"/>
                </a:solidFill>
                <a:latin typeface="Arial" charset="0"/>
              </a:defRPr>
            </a:lvl3pPr>
            <a:lvl4pPr marL="234950" indent="-6350" algn="l" rtl="0" eaLnBrk="0" fontAlgn="base" hangingPunct="0">
              <a:spcBef>
                <a:spcPct val="0"/>
              </a:spcBef>
              <a:spcAft>
                <a:spcPct val="0"/>
              </a:spcAft>
              <a:defRPr sz="3600" b="1">
                <a:solidFill>
                  <a:srgbClr val="990099"/>
                </a:solidFill>
                <a:latin typeface="Arial" charset="0"/>
              </a:defRPr>
            </a:lvl4pPr>
            <a:lvl5pPr marL="234950" indent="-6350" algn="l" rtl="0" eaLnBrk="0" fontAlgn="base" hangingPunct="0">
              <a:spcBef>
                <a:spcPct val="0"/>
              </a:spcBef>
              <a:spcAft>
                <a:spcPct val="0"/>
              </a:spcAft>
              <a:defRPr sz="3600" b="1">
                <a:solidFill>
                  <a:srgbClr val="990099"/>
                </a:solidFill>
                <a:latin typeface="Arial" charset="0"/>
              </a:defRPr>
            </a:lvl5pPr>
            <a:lvl6pPr marL="682625" algn="l" rtl="0" fontAlgn="base">
              <a:spcBef>
                <a:spcPct val="0"/>
              </a:spcBef>
              <a:spcAft>
                <a:spcPct val="0"/>
              </a:spcAft>
              <a:defRPr sz="4000" b="1">
                <a:solidFill>
                  <a:srgbClr val="FFFF00"/>
                </a:solidFill>
                <a:latin typeface="Arial" charset="0"/>
              </a:defRPr>
            </a:lvl6pPr>
            <a:lvl7pPr marL="1139825" algn="l" rtl="0" fontAlgn="base">
              <a:spcBef>
                <a:spcPct val="0"/>
              </a:spcBef>
              <a:spcAft>
                <a:spcPct val="0"/>
              </a:spcAft>
              <a:defRPr sz="4000" b="1">
                <a:solidFill>
                  <a:srgbClr val="FFFF00"/>
                </a:solidFill>
                <a:latin typeface="Arial" charset="0"/>
              </a:defRPr>
            </a:lvl7pPr>
            <a:lvl8pPr marL="1597025" algn="l" rtl="0" fontAlgn="base">
              <a:spcBef>
                <a:spcPct val="0"/>
              </a:spcBef>
              <a:spcAft>
                <a:spcPct val="0"/>
              </a:spcAft>
              <a:defRPr sz="4000" b="1">
                <a:solidFill>
                  <a:srgbClr val="FFFF00"/>
                </a:solidFill>
                <a:latin typeface="Arial" charset="0"/>
              </a:defRPr>
            </a:lvl8pPr>
            <a:lvl9pPr marL="2054225" algn="l" rtl="0" fontAlgn="base">
              <a:spcBef>
                <a:spcPct val="0"/>
              </a:spcBef>
              <a:spcAft>
                <a:spcPct val="0"/>
              </a:spcAft>
              <a:defRPr sz="4000" b="1">
                <a:solidFill>
                  <a:srgbClr val="FFFF00"/>
                </a:solidFill>
                <a:latin typeface="Arial" charset="0"/>
              </a:defRPr>
            </a:lvl9pPr>
          </a:lstStyle>
          <a:p>
            <a:r>
              <a:rPr lang="en-US" sz="4000" kern="0" dirty="0" err="1">
                <a:latin typeface="Fjalla One" panose="02000506040000020004" pitchFamily="2" charset="0"/>
              </a:rPr>
              <a:t>Penggunaan</a:t>
            </a:r>
            <a:r>
              <a:rPr lang="en-US" sz="4000" kern="0" dirty="0">
                <a:latin typeface="Fjalla One" panose="02000506040000020004" pitchFamily="2" charset="0"/>
              </a:rPr>
              <a:t> Nilai </a:t>
            </a:r>
            <a:r>
              <a:rPr lang="en-US" sz="4000" kern="0" dirty="0" err="1">
                <a:latin typeface="Fjalla One" panose="02000506040000020004" pitchFamily="2" charset="0"/>
              </a:rPr>
              <a:t>wajar</a:t>
            </a:r>
            <a:endParaRPr lang="en-US" sz="4000" kern="0" dirty="0">
              <a:latin typeface="Fjalla One" panose="02000506040000020004" pitchFamily="2" charset="0"/>
            </a:endParaRPr>
          </a:p>
        </p:txBody>
      </p:sp>
      <p:sp>
        <p:nvSpPr>
          <p:cNvPr id="7" name="Slide Number Placeholder 3">
            <a:extLst>
              <a:ext uri="{FF2B5EF4-FFF2-40B4-BE49-F238E27FC236}">
                <a16:creationId xmlns:a16="http://schemas.microsoft.com/office/drawing/2014/main" id="{815F9F4A-47C8-4798-B961-38F5A7E8B18A}"/>
              </a:ext>
            </a:extLst>
          </p:cNvPr>
          <p:cNvSpPr txBox="1">
            <a:spLocks/>
          </p:cNvSpPr>
          <p:nvPr/>
        </p:nvSpPr>
        <p:spPr>
          <a:xfrm>
            <a:off x="11506200" y="6521825"/>
            <a:ext cx="685800" cy="336175"/>
          </a:xfrm>
          <a:prstGeom prst="rect">
            <a:avLst/>
          </a:prstGeom>
        </p:spPr>
        <p:txBody>
          <a:bodyPr/>
          <a:ls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fld id="{C8917DDB-6779-4320-89F1-0A441ABEDE43}" type="slidenum">
              <a:rPr lang="en-US" sz="1600" b="1" smtClean="0">
                <a:latin typeface="Calibri" panose="020F0502020204030204" pitchFamily="34" charset="0"/>
                <a:cs typeface="Calibri" panose="020F0502020204030204" pitchFamily="34" charset="0"/>
              </a:rPr>
              <a:pPr algn="r"/>
              <a:t>85</a:t>
            </a:fld>
            <a:endParaRPr lang="en-US" sz="1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42596028"/>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731434" y="277484"/>
            <a:ext cx="8814800" cy="731600"/>
          </a:xfrm>
        </p:spPr>
        <p:txBody>
          <a:bodyPr>
            <a:noAutofit/>
          </a:bodyPr>
          <a:lstStyle/>
          <a:p>
            <a:pPr eaLnBrk="1" hangingPunct="1"/>
            <a:r>
              <a:rPr lang="id-ID" sz="4000" b="1" dirty="0">
                <a:latin typeface="Fjalla One" panose="02000506040000020004" pitchFamily="2" charset="0"/>
              </a:rPr>
              <a:t>Definisi Nilai Wajar</a:t>
            </a:r>
            <a:endParaRPr lang="en-US" sz="4000" b="1" dirty="0">
              <a:latin typeface="Fjalla One" panose="02000506040000020004" pitchFamily="2" charset="0"/>
            </a:endParaRPr>
          </a:p>
        </p:txBody>
      </p:sp>
      <p:sp>
        <p:nvSpPr>
          <p:cNvPr id="10243" name="Rectangle 3"/>
          <p:cNvSpPr>
            <a:spLocks noGrp="1" noChangeArrowheads="1"/>
          </p:cNvSpPr>
          <p:nvPr>
            <p:ph type="subTitle" idx="1"/>
          </p:nvPr>
        </p:nvSpPr>
        <p:spPr>
          <a:xfrm>
            <a:off x="1828800" y="1600198"/>
            <a:ext cx="8043834" cy="1643074"/>
          </a:xfrm>
          <a:solidFill>
            <a:schemeClr val="accent2">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a:lstStyle/>
          <a:p>
            <a:r>
              <a:rPr lang="id-ID" sz="2400" b="1" dirty="0">
                <a:latin typeface="+mn-lt"/>
              </a:rPr>
              <a:t>nilai wajar sebagai </a:t>
            </a:r>
            <a:r>
              <a:rPr lang="id-ID" sz="2400" b="1" u="sng" dirty="0">
                <a:solidFill>
                  <a:srgbClr val="FF0000"/>
                </a:solidFill>
                <a:latin typeface="+mn-lt"/>
              </a:rPr>
              <a:t>harga yang akan diterima </a:t>
            </a:r>
            <a:r>
              <a:rPr lang="id-ID" sz="2400" b="1" dirty="0">
                <a:latin typeface="+mn-lt"/>
              </a:rPr>
              <a:t>untuk menjual suatu aset atau harga yang akan dibayar untuk mengalihkan suatu liabilitas dalam </a:t>
            </a:r>
            <a:r>
              <a:rPr lang="id-ID" sz="2400" b="1" u="sng" dirty="0">
                <a:solidFill>
                  <a:srgbClr val="FF0000"/>
                </a:solidFill>
                <a:latin typeface="+mn-lt"/>
              </a:rPr>
              <a:t>transaksi teratur</a:t>
            </a:r>
            <a:r>
              <a:rPr lang="id-ID" sz="2400" b="1" dirty="0">
                <a:solidFill>
                  <a:srgbClr val="FF0000"/>
                </a:solidFill>
                <a:latin typeface="+mn-lt"/>
              </a:rPr>
              <a:t> </a:t>
            </a:r>
            <a:r>
              <a:rPr lang="id-ID" sz="2400" b="1" dirty="0">
                <a:latin typeface="+mn-lt"/>
              </a:rPr>
              <a:t>antara </a:t>
            </a:r>
            <a:r>
              <a:rPr lang="es-ES" sz="2400" b="1" u="sng" dirty="0" err="1">
                <a:solidFill>
                  <a:srgbClr val="FF0000"/>
                </a:solidFill>
                <a:latin typeface="+mn-lt"/>
              </a:rPr>
              <a:t>pelaku</a:t>
            </a:r>
            <a:r>
              <a:rPr lang="es-ES" sz="2400" b="1" u="sng" dirty="0">
                <a:solidFill>
                  <a:srgbClr val="FF0000"/>
                </a:solidFill>
                <a:latin typeface="+mn-lt"/>
              </a:rPr>
              <a:t> pasar </a:t>
            </a:r>
            <a:r>
              <a:rPr lang="es-ES" sz="2400" b="1" dirty="0">
                <a:latin typeface="+mn-lt"/>
              </a:rPr>
              <a:t>pada </a:t>
            </a:r>
            <a:r>
              <a:rPr lang="es-ES" sz="2400" b="1" u="sng" dirty="0" err="1">
                <a:solidFill>
                  <a:srgbClr val="FF0000"/>
                </a:solidFill>
                <a:latin typeface="+mn-lt"/>
              </a:rPr>
              <a:t>tanggal</a:t>
            </a:r>
            <a:r>
              <a:rPr lang="es-ES" sz="2400" b="1" u="sng" dirty="0">
                <a:solidFill>
                  <a:srgbClr val="FF0000"/>
                </a:solidFill>
                <a:latin typeface="+mn-lt"/>
              </a:rPr>
              <a:t> </a:t>
            </a:r>
            <a:r>
              <a:rPr lang="es-ES" sz="2400" b="1" u="sng" dirty="0" err="1">
                <a:solidFill>
                  <a:srgbClr val="FF0000"/>
                </a:solidFill>
                <a:latin typeface="+mn-lt"/>
              </a:rPr>
              <a:t>pengukuran</a:t>
            </a:r>
            <a:r>
              <a:rPr lang="es-ES" sz="2400" b="1" dirty="0">
                <a:latin typeface="+mn-lt"/>
              </a:rPr>
              <a:t>.</a:t>
            </a:r>
            <a:endParaRPr lang="en-GB" sz="1800" dirty="0">
              <a:solidFill>
                <a:srgbClr val="333399"/>
              </a:solidFill>
              <a:latin typeface="+mn-lt"/>
            </a:endParaRPr>
          </a:p>
        </p:txBody>
      </p:sp>
      <p:sp>
        <p:nvSpPr>
          <p:cNvPr id="6" name="Rectangle 3"/>
          <p:cNvSpPr txBox="1">
            <a:spLocks noChangeArrowheads="1"/>
          </p:cNvSpPr>
          <p:nvPr/>
        </p:nvSpPr>
        <p:spPr bwMode="auto">
          <a:xfrm>
            <a:off x="1802425" y="3528984"/>
            <a:ext cx="8027755" cy="1643074"/>
          </a:xfrm>
          <a:prstGeom prst="rect">
            <a:avLst/>
          </a:prstGeom>
          <a:solidFill>
            <a:schemeClr val="accent5">
              <a:lumMod val="40000"/>
              <a:lumOff val="60000"/>
            </a:schemeClr>
          </a:solidFill>
          <a:ln w="9525">
            <a:noFill/>
            <a:miter lim="800000"/>
            <a:headEnd/>
            <a:tailEnd/>
          </a:ln>
          <a:effectLst/>
        </p:spPr>
        <p:txBody>
          <a:bodyPr vert="horz" wrap="square" lIns="91440" tIns="45720" rIns="91440" bIns="45720" numCol="1" anchor="t" anchorCtr="0" compatLnSpc="1">
            <a:prstTxWarp prst="textNoShape">
              <a:avLst/>
            </a:prstTxWarp>
          </a:bodyPr>
          <a:lstStyle/>
          <a:p>
            <a:pPr marL="342900" indent="-342900" defTabSz="914400" fontAlgn="base">
              <a:spcBef>
                <a:spcPct val="20000"/>
              </a:spcBef>
              <a:spcAft>
                <a:spcPct val="0"/>
              </a:spcAft>
              <a:buFontTx/>
              <a:buChar char="•"/>
              <a:defRPr/>
            </a:pPr>
            <a:r>
              <a:rPr lang="en-GB" sz="2400" kern="0" dirty="0">
                <a:solidFill>
                  <a:srgbClr val="333399"/>
                </a:solidFill>
              </a:rPr>
              <a:t>“...the price that would be received to sell an asset or transfer a liability in an orderly transaction between market participants at the measurement date.”</a:t>
            </a:r>
          </a:p>
          <a:p>
            <a:pPr marL="342900" indent="-342900" algn="r" defTabSz="914400" fontAlgn="base">
              <a:spcBef>
                <a:spcPct val="20000"/>
              </a:spcBef>
              <a:spcAft>
                <a:spcPct val="0"/>
              </a:spcAft>
              <a:defRPr/>
            </a:pPr>
            <a:r>
              <a:rPr lang="en-GB" sz="1800" kern="0" dirty="0">
                <a:solidFill>
                  <a:srgbClr val="333399"/>
                </a:solidFill>
              </a:rPr>
              <a:t>IFRS 13 </a:t>
            </a:r>
            <a:r>
              <a:rPr lang="en-GB" sz="1800" kern="0" dirty="0" err="1">
                <a:solidFill>
                  <a:srgbClr val="333399"/>
                </a:solidFill>
              </a:rPr>
              <a:t>para</a:t>
            </a:r>
            <a:r>
              <a:rPr lang="en-GB" sz="1800" kern="0" dirty="0">
                <a:solidFill>
                  <a:srgbClr val="333399"/>
                </a:solidFill>
              </a:rPr>
              <a:t> 9</a:t>
            </a:r>
          </a:p>
        </p:txBody>
      </p:sp>
      <p:sp>
        <p:nvSpPr>
          <p:cNvPr id="8" name="Octagon 7">
            <a:extLst>
              <a:ext uri="{FF2B5EF4-FFF2-40B4-BE49-F238E27FC236}">
                <a16:creationId xmlns:a16="http://schemas.microsoft.com/office/drawing/2014/main" id="{5AC542AA-294F-47F3-A9AB-B0F2DC77EFB2}"/>
              </a:ext>
            </a:extLst>
          </p:cNvPr>
          <p:cNvSpPr/>
          <p:nvPr/>
        </p:nvSpPr>
        <p:spPr bwMode="auto">
          <a:xfrm>
            <a:off x="9563100" y="3081329"/>
            <a:ext cx="1600200" cy="533400"/>
          </a:xfrm>
          <a:prstGeom prst="octagon">
            <a:avLst/>
          </a:prstGeom>
          <a:solidFill>
            <a:srgbClr val="7030A0"/>
          </a:soli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txBody>
          <a:bodyPr vert="horz" wrap="square" lIns="91440" tIns="91440" rIns="91440" bIns="91440" numCol="1" rtlCol="0" anchor="t" anchorCtr="0" compatLnSpc="1">
            <a:prstTxWarp prst="textNoShape">
              <a:avLst/>
            </a:prstTxWarp>
          </a:bodyPr>
          <a:lstStyle/>
          <a:p>
            <a:pPr algn="ctr" defTabSz="914400" fontAlgn="base">
              <a:spcAft>
                <a:spcPct val="0"/>
              </a:spcAft>
            </a:pPr>
            <a:r>
              <a:rPr lang="en-US" sz="1600" b="1" dirty="0">
                <a:solidFill>
                  <a:schemeClr val="bg1"/>
                </a:solidFill>
                <a:latin typeface="Arial" charset="0"/>
              </a:rPr>
              <a:t>EXIT PRICE</a:t>
            </a:r>
          </a:p>
        </p:txBody>
      </p:sp>
      <p:sp>
        <p:nvSpPr>
          <p:cNvPr id="9" name="Slide Number Placeholder 3">
            <a:extLst>
              <a:ext uri="{FF2B5EF4-FFF2-40B4-BE49-F238E27FC236}">
                <a16:creationId xmlns:a16="http://schemas.microsoft.com/office/drawing/2014/main" id="{08C7ACC8-92DF-4B1A-9354-227A8C6E5564}"/>
              </a:ext>
            </a:extLst>
          </p:cNvPr>
          <p:cNvSpPr txBox="1">
            <a:spLocks noGrp="1"/>
          </p:cNvSpPr>
          <p:nvPr>
            <p:ph type="sldNum" sz="quarter" idx="4294967295"/>
          </p:nvPr>
        </p:nvSpPr>
        <p:spPr>
          <a:xfrm>
            <a:off x="11620500" y="6511925"/>
            <a:ext cx="571500" cy="346075"/>
          </a:xfrm>
          <a:prstGeom prst="rect">
            <a:avLst/>
          </a:prstGeom>
        </p:spPr>
        <p:txBody>
          <a:bodyPr/>
          <a:ls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fld id="{C8917DDB-6779-4320-89F1-0A441ABEDE43}" type="slidenum">
              <a:rPr lang="en-US" sz="1600" b="1" smtClean="0">
                <a:latin typeface="Calibri" panose="020F0502020204030204" pitchFamily="34" charset="0"/>
                <a:cs typeface="Calibri" panose="020F0502020204030204" pitchFamily="34" charset="0"/>
              </a:rPr>
              <a:pPr algn="r"/>
              <a:t>86</a:t>
            </a:fld>
            <a:endParaRPr lang="en-US" sz="1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1065285"/>
      </p:ext>
    </p:extLst>
  </p:cSld>
  <p:clrMapOvr>
    <a:masterClrMapping/>
  </p:clrMapOvr>
  <p:transition>
    <p:pull dir="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02B73-9843-4E96-9DEF-528F336649EC}"/>
              </a:ext>
            </a:extLst>
          </p:cNvPr>
          <p:cNvSpPr>
            <a:spLocks noGrp="1"/>
          </p:cNvSpPr>
          <p:nvPr>
            <p:ph type="title" idx="4294967295"/>
          </p:nvPr>
        </p:nvSpPr>
        <p:spPr>
          <a:xfrm>
            <a:off x="3217189" y="55884"/>
            <a:ext cx="5757621" cy="710826"/>
          </a:xfrm>
        </p:spPr>
        <p:txBody>
          <a:bodyPr/>
          <a:lstStyle/>
          <a:p>
            <a:pPr algn="ctr"/>
            <a:r>
              <a:rPr lang="af-ZA" sz="3600" dirty="0">
                <a:latin typeface="Fjalla One" panose="02000506040000020004" pitchFamily="2" charset="0"/>
              </a:rPr>
              <a:t>Penerapan Nilai Wajar</a:t>
            </a:r>
            <a:endParaRPr lang="en-ID" sz="3600" dirty="0">
              <a:latin typeface="Fjalla One" panose="02000506040000020004" pitchFamily="2" charset="0"/>
            </a:endParaRPr>
          </a:p>
        </p:txBody>
      </p:sp>
      <p:graphicFrame>
        <p:nvGraphicFramePr>
          <p:cNvPr id="15" name="Diagram 14">
            <a:extLst>
              <a:ext uri="{FF2B5EF4-FFF2-40B4-BE49-F238E27FC236}">
                <a16:creationId xmlns:a16="http://schemas.microsoft.com/office/drawing/2014/main" id="{BDB8E0AA-088F-4FBE-AC57-DD51A190D3A5}"/>
              </a:ext>
            </a:extLst>
          </p:cNvPr>
          <p:cNvGraphicFramePr/>
          <p:nvPr>
            <p:extLst>
              <p:ext uri="{D42A27DB-BD31-4B8C-83A1-F6EECF244321}">
                <p14:modId xmlns:p14="http://schemas.microsoft.com/office/powerpoint/2010/main" val="2425744704"/>
              </p:ext>
            </p:extLst>
          </p:nvPr>
        </p:nvGraphicFramePr>
        <p:xfrm>
          <a:off x="1668165" y="1022889"/>
          <a:ext cx="8994669" cy="54989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Slide Number Placeholder 3">
            <a:extLst>
              <a:ext uri="{FF2B5EF4-FFF2-40B4-BE49-F238E27FC236}">
                <a16:creationId xmlns:a16="http://schemas.microsoft.com/office/drawing/2014/main" id="{01F3A2C2-059C-4639-8623-D3A8745C7943}"/>
              </a:ext>
            </a:extLst>
          </p:cNvPr>
          <p:cNvSpPr txBox="1">
            <a:spLocks/>
          </p:cNvSpPr>
          <p:nvPr/>
        </p:nvSpPr>
        <p:spPr>
          <a:xfrm>
            <a:off x="11506200" y="6521825"/>
            <a:ext cx="685800" cy="336175"/>
          </a:xfrm>
          <a:prstGeom prst="rect">
            <a:avLst/>
          </a:prstGeom>
        </p:spPr>
        <p:txBody>
          <a:bodyPr/>
          <a:ls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fld id="{C8917DDB-6779-4320-89F1-0A441ABEDE43}" type="slidenum">
              <a:rPr lang="en-US" sz="1600" b="1" smtClean="0">
                <a:latin typeface="Calibri" panose="020F0502020204030204" pitchFamily="34" charset="0"/>
                <a:cs typeface="Calibri" panose="020F0502020204030204" pitchFamily="34" charset="0"/>
              </a:rPr>
              <a:pPr algn="r"/>
              <a:t>87</a:t>
            </a:fld>
            <a:endParaRPr lang="en-US" sz="1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062000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949AD464-E7BA-4D7A-B71E-B84468BEDCA9}"/>
              </a:ext>
            </a:extLst>
          </p:cNvPr>
          <p:cNvSpPr txBox="1">
            <a:spLocks/>
          </p:cNvSpPr>
          <p:nvPr/>
        </p:nvSpPr>
        <p:spPr>
          <a:xfrm>
            <a:off x="11506200" y="6521825"/>
            <a:ext cx="685800" cy="336175"/>
          </a:xfrm>
          <a:prstGeom prst="rect">
            <a:avLst/>
          </a:prstGeom>
        </p:spPr>
        <p:txBody>
          <a:bodyPr/>
          <a:ls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fld id="{C8917DDB-6779-4320-89F1-0A441ABEDE43}" type="slidenum">
              <a:rPr lang="en-US" sz="1600" b="1" smtClean="0">
                <a:latin typeface="Calibri" panose="020F0502020204030204" pitchFamily="34" charset="0"/>
                <a:cs typeface="Calibri" panose="020F0502020204030204" pitchFamily="34" charset="0"/>
              </a:rPr>
              <a:pPr algn="r"/>
              <a:t>88</a:t>
            </a:fld>
            <a:endParaRPr lang="en-US" sz="1600" b="1" dirty="0">
              <a:latin typeface="Calibri" panose="020F0502020204030204" pitchFamily="34" charset="0"/>
              <a:cs typeface="Calibri" panose="020F0502020204030204" pitchFamily="34" charset="0"/>
            </a:endParaRPr>
          </a:p>
        </p:txBody>
      </p:sp>
      <p:sp>
        <p:nvSpPr>
          <p:cNvPr id="7" name="Rectangle 2">
            <a:extLst>
              <a:ext uri="{FF2B5EF4-FFF2-40B4-BE49-F238E27FC236}">
                <a16:creationId xmlns:a16="http://schemas.microsoft.com/office/drawing/2014/main" id="{D9AC2991-7B9B-409F-8B9B-8832C7028FAE}"/>
              </a:ext>
            </a:extLst>
          </p:cNvPr>
          <p:cNvSpPr txBox="1">
            <a:spLocks noChangeArrowheads="1"/>
          </p:cNvSpPr>
          <p:nvPr/>
        </p:nvSpPr>
        <p:spPr>
          <a:xfrm>
            <a:off x="1905000" y="381000"/>
            <a:ext cx="8229600" cy="7978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defTabSz="914400"/>
            <a:r>
              <a:rPr lang="id-ID" altLang="id-ID" sz="3200" b="1" kern="0" dirty="0"/>
              <a:t>Teknik Penilaian</a:t>
            </a:r>
            <a:endParaRPr lang="en-US" altLang="id-ID" sz="3200" kern="0" dirty="0"/>
          </a:p>
        </p:txBody>
      </p:sp>
      <p:sp>
        <p:nvSpPr>
          <p:cNvPr id="9" name="Rectangle 3">
            <a:extLst>
              <a:ext uri="{FF2B5EF4-FFF2-40B4-BE49-F238E27FC236}">
                <a16:creationId xmlns:a16="http://schemas.microsoft.com/office/drawing/2014/main" id="{20F697A1-A0D1-4737-99F0-A3AB6469BC3B}"/>
              </a:ext>
            </a:extLst>
          </p:cNvPr>
          <p:cNvSpPr txBox="1">
            <a:spLocks noChangeArrowheads="1"/>
          </p:cNvSpPr>
          <p:nvPr/>
        </p:nvSpPr>
        <p:spPr>
          <a:xfrm>
            <a:off x="1735811" y="1178889"/>
            <a:ext cx="8757566" cy="529811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609585" marR="0" lvl="0" indent="-423323" algn="l" rtl="0" eaLnBrk="1" hangingPunct="1">
              <a:lnSpc>
                <a:spcPct val="100000"/>
              </a:lnSpc>
              <a:spcBef>
                <a:spcPts val="0"/>
              </a:spcBef>
              <a:spcAft>
                <a:spcPts val="0"/>
              </a:spcAft>
              <a:buClr>
                <a:schemeClr val="accent1"/>
              </a:buClr>
              <a:buSzPts val="1400"/>
              <a:buFont typeface="Arial"/>
              <a:buChar char="●"/>
              <a:defRPr sz="1600" b="0" i="0" u="none" strike="noStrike" cap="none">
                <a:solidFill>
                  <a:schemeClr val="dk2"/>
                </a:solidFill>
                <a:latin typeface="Barlow Semi Condensed"/>
                <a:ea typeface="Barlow Semi Condensed"/>
                <a:cs typeface="Barlow Semi Condensed"/>
                <a:sym typeface="Barlow Semi Condensed"/>
              </a:defRPr>
            </a:lvl1pPr>
            <a:lvl2pPr marL="1219170" marR="0" lvl="1"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2pPr>
            <a:lvl3pPr marL="1828754" marR="0" lvl="2"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3pPr>
            <a:lvl4pPr marL="2438339" marR="0" lvl="3"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4pPr>
            <a:lvl5pPr marL="3047924" marR="0" lvl="4"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5pPr>
            <a:lvl6pPr marL="3657509" marR="0" lvl="5"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6pPr>
            <a:lvl7pPr marL="4267093" marR="0" lvl="6"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7pPr>
            <a:lvl8pPr marL="4876678" marR="0" lvl="7"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8pPr>
            <a:lvl9pPr marL="5486263" marR="0" lvl="8"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9pPr>
          </a:lstStyle>
          <a:p>
            <a:pPr defTabSz="914400">
              <a:spcBef>
                <a:spcPts val="600"/>
              </a:spcBef>
            </a:pPr>
            <a:r>
              <a:rPr lang="id-ID" altLang="id-ID" sz="1800" kern="0" dirty="0">
                <a:latin typeface="+mn-lt"/>
              </a:rPr>
              <a:t>Entitas menggunakan teknik penilaian yang sesuai dalam keadaan dan dimana data yang memadai tersedia untuk mengukur nilai wajar, </a:t>
            </a:r>
            <a:r>
              <a:rPr lang="id-ID" altLang="id-ID" sz="1800" b="1" kern="0" dirty="0">
                <a:latin typeface="+mn-lt"/>
              </a:rPr>
              <a:t>memaksimalkan penggunaan input yang dapat diobservasi </a:t>
            </a:r>
            <a:r>
              <a:rPr lang="id-ID" altLang="id-ID" sz="1800" kern="0" dirty="0">
                <a:latin typeface="+mn-lt"/>
              </a:rPr>
              <a:t>yang relevan dan </a:t>
            </a:r>
            <a:r>
              <a:rPr lang="id-ID" altLang="id-ID" sz="1800" b="1" kern="0" dirty="0">
                <a:latin typeface="+mn-lt"/>
              </a:rPr>
              <a:t>meminimalkan penggunaan input yang tidak dapat diobservasi.</a:t>
            </a:r>
          </a:p>
          <a:p>
            <a:pPr defTabSz="914400">
              <a:spcBef>
                <a:spcPts val="600"/>
              </a:spcBef>
            </a:pPr>
            <a:r>
              <a:rPr lang="en-US" altLang="id-ID" sz="1800" kern="0" dirty="0" err="1">
                <a:latin typeface="+mn-lt"/>
              </a:rPr>
              <a:t>Tujuan</a:t>
            </a:r>
            <a:r>
              <a:rPr lang="en-US" altLang="id-ID" sz="1800" kern="0" dirty="0">
                <a:latin typeface="+mn-lt"/>
              </a:rPr>
              <a:t> </a:t>
            </a:r>
            <a:r>
              <a:rPr lang="en-US" altLang="id-ID" sz="1800" kern="0" dirty="0" err="1">
                <a:latin typeface="+mn-lt"/>
              </a:rPr>
              <a:t>teknik</a:t>
            </a:r>
            <a:r>
              <a:rPr lang="en-US" altLang="id-ID" sz="1800" kern="0" dirty="0">
                <a:latin typeface="+mn-lt"/>
              </a:rPr>
              <a:t> </a:t>
            </a:r>
            <a:r>
              <a:rPr lang="en-US" altLang="id-ID" sz="1800" kern="0" dirty="0" err="1">
                <a:latin typeface="+mn-lt"/>
              </a:rPr>
              <a:t>penilaian</a:t>
            </a:r>
            <a:r>
              <a:rPr lang="en-US" altLang="id-ID" sz="1800" kern="0" dirty="0">
                <a:latin typeface="+mn-lt"/>
              </a:rPr>
              <a:t> </a:t>
            </a:r>
            <a:r>
              <a:rPr lang="en-US" altLang="id-ID" sz="1800" kern="0" dirty="0" err="1">
                <a:latin typeface="+mn-lt"/>
              </a:rPr>
              <a:t>untuk</a:t>
            </a:r>
            <a:r>
              <a:rPr lang="en-US" altLang="id-ID" sz="1800" kern="0" dirty="0">
                <a:latin typeface="+mn-lt"/>
              </a:rPr>
              <a:t> </a:t>
            </a:r>
            <a:r>
              <a:rPr lang="en-US" altLang="id-ID" sz="1800" kern="0" dirty="0" err="1">
                <a:latin typeface="+mn-lt"/>
              </a:rPr>
              <a:t>mengestimasi</a:t>
            </a:r>
            <a:r>
              <a:rPr lang="en-US" altLang="id-ID" sz="1800" kern="0" dirty="0">
                <a:latin typeface="+mn-lt"/>
              </a:rPr>
              <a:t> </a:t>
            </a:r>
            <a:r>
              <a:rPr lang="en-US" altLang="id-ID" sz="1800" kern="0" dirty="0" err="1">
                <a:latin typeface="+mn-lt"/>
              </a:rPr>
              <a:t>harga</a:t>
            </a:r>
            <a:r>
              <a:rPr lang="en-US" altLang="id-ID" sz="1800" kern="0" dirty="0">
                <a:latin typeface="+mn-lt"/>
              </a:rPr>
              <a:t> di mana </a:t>
            </a:r>
            <a:r>
              <a:rPr lang="en-US" altLang="id-ID" sz="1800" kern="0" dirty="0" err="1">
                <a:latin typeface="+mn-lt"/>
              </a:rPr>
              <a:t>transaksi</a:t>
            </a:r>
            <a:r>
              <a:rPr lang="en-US" altLang="id-ID" sz="1800" kern="0" dirty="0">
                <a:latin typeface="+mn-lt"/>
              </a:rPr>
              <a:t> </a:t>
            </a:r>
            <a:r>
              <a:rPr lang="en-US" altLang="id-ID" sz="1800" kern="0" dirty="0" err="1">
                <a:latin typeface="+mn-lt"/>
              </a:rPr>
              <a:t>teratur</a:t>
            </a:r>
            <a:r>
              <a:rPr lang="en-US" altLang="id-ID" sz="1800" kern="0" dirty="0">
                <a:latin typeface="+mn-lt"/>
              </a:rPr>
              <a:t> </a:t>
            </a:r>
            <a:r>
              <a:rPr lang="en-US" altLang="id-ID" sz="1800" kern="0" dirty="0" err="1">
                <a:latin typeface="+mn-lt"/>
              </a:rPr>
              <a:t>untuk</a:t>
            </a:r>
            <a:r>
              <a:rPr lang="en-US" altLang="id-ID" sz="1800" kern="0" dirty="0">
                <a:latin typeface="+mn-lt"/>
              </a:rPr>
              <a:t> </a:t>
            </a:r>
            <a:r>
              <a:rPr lang="en-US" altLang="id-ID" sz="1800" kern="0" dirty="0" err="1">
                <a:latin typeface="+mn-lt"/>
              </a:rPr>
              <a:t>menjual</a:t>
            </a:r>
            <a:r>
              <a:rPr lang="en-US" altLang="id-ID" sz="1800" kern="0" dirty="0">
                <a:latin typeface="+mn-lt"/>
              </a:rPr>
              <a:t> </a:t>
            </a:r>
            <a:r>
              <a:rPr lang="en-US" altLang="id-ID" sz="1800" kern="0" dirty="0" err="1">
                <a:latin typeface="+mn-lt"/>
              </a:rPr>
              <a:t>aset</a:t>
            </a:r>
            <a:r>
              <a:rPr lang="en-US" altLang="id-ID" sz="1800" kern="0" dirty="0">
                <a:latin typeface="+mn-lt"/>
              </a:rPr>
              <a:t> </a:t>
            </a:r>
            <a:r>
              <a:rPr lang="en-US" altLang="id-ID" sz="1800" kern="0" dirty="0" err="1">
                <a:latin typeface="+mn-lt"/>
              </a:rPr>
              <a:t>atau</a:t>
            </a:r>
            <a:r>
              <a:rPr lang="en-US" altLang="id-ID" sz="1800" kern="0" dirty="0">
                <a:latin typeface="+mn-lt"/>
              </a:rPr>
              <a:t> </a:t>
            </a:r>
            <a:r>
              <a:rPr lang="en-US" altLang="id-ID" sz="1800" kern="0" dirty="0" err="1">
                <a:latin typeface="+mn-lt"/>
              </a:rPr>
              <a:t>mengalihkan</a:t>
            </a:r>
            <a:r>
              <a:rPr lang="en-US" altLang="id-ID" sz="1800" kern="0" dirty="0">
                <a:latin typeface="+mn-lt"/>
              </a:rPr>
              <a:t> </a:t>
            </a:r>
            <a:r>
              <a:rPr lang="en-US" altLang="id-ID" sz="1800" kern="0" dirty="0" err="1">
                <a:latin typeface="+mn-lt"/>
              </a:rPr>
              <a:t>liabilitas</a:t>
            </a:r>
            <a:r>
              <a:rPr lang="en-US" altLang="id-ID" sz="1800" kern="0" dirty="0">
                <a:latin typeface="+mn-lt"/>
              </a:rPr>
              <a:t> </a:t>
            </a:r>
            <a:r>
              <a:rPr lang="en-US" altLang="id-ID" sz="1800" kern="0" dirty="0" err="1">
                <a:latin typeface="+mn-lt"/>
              </a:rPr>
              <a:t>akan</a:t>
            </a:r>
            <a:r>
              <a:rPr lang="en-US" altLang="id-ID" sz="1800" kern="0" dirty="0">
                <a:latin typeface="+mn-lt"/>
              </a:rPr>
              <a:t> </a:t>
            </a:r>
            <a:r>
              <a:rPr lang="en-US" altLang="id-ID" sz="1800" kern="0" dirty="0" err="1">
                <a:latin typeface="+mn-lt"/>
              </a:rPr>
              <a:t>terjadi</a:t>
            </a:r>
            <a:r>
              <a:rPr lang="en-US" altLang="id-ID" sz="1800" kern="0" dirty="0">
                <a:latin typeface="+mn-lt"/>
              </a:rPr>
              <a:t> </a:t>
            </a:r>
            <a:r>
              <a:rPr lang="en-US" altLang="id-ID" sz="1800" kern="0" dirty="0" err="1">
                <a:latin typeface="+mn-lt"/>
              </a:rPr>
              <a:t>antara</a:t>
            </a:r>
            <a:r>
              <a:rPr lang="en-US" altLang="id-ID" sz="1800" kern="0" dirty="0">
                <a:latin typeface="+mn-lt"/>
              </a:rPr>
              <a:t> para </a:t>
            </a:r>
            <a:r>
              <a:rPr lang="en-US" altLang="id-ID" sz="1800" kern="0" dirty="0" err="1">
                <a:latin typeface="+mn-lt"/>
              </a:rPr>
              <a:t>pelaku</a:t>
            </a:r>
            <a:r>
              <a:rPr lang="en-US" altLang="id-ID" sz="1800" kern="0" dirty="0">
                <a:latin typeface="+mn-lt"/>
              </a:rPr>
              <a:t> pasar pada </a:t>
            </a:r>
            <a:r>
              <a:rPr lang="en-US" altLang="id-ID" sz="1800" kern="0" dirty="0" err="1">
                <a:latin typeface="+mn-lt"/>
              </a:rPr>
              <a:t>tanggal</a:t>
            </a:r>
            <a:r>
              <a:rPr lang="en-US" altLang="id-ID" sz="1800" kern="0" dirty="0">
                <a:latin typeface="+mn-lt"/>
              </a:rPr>
              <a:t> </a:t>
            </a:r>
            <a:r>
              <a:rPr lang="en-US" altLang="id-ID" sz="1800" kern="0" dirty="0" err="1">
                <a:latin typeface="+mn-lt"/>
              </a:rPr>
              <a:t>transaksi</a:t>
            </a:r>
            <a:endParaRPr lang="en-US" altLang="id-ID" sz="1800" kern="0" dirty="0">
              <a:latin typeface="+mn-lt"/>
            </a:endParaRPr>
          </a:p>
          <a:p>
            <a:pPr defTabSz="914400">
              <a:spcBef>
                <a:spcPts val="600"/>
              </a:spcBef>
            </a:pPr>
            <a:r>
              <a:rPr lang="id-ID" altLang="id-ID" sz="1800" kern="0" dirty="0">
                <a:latin typeface="+mn-lt"/>
              </a:rPr>
              <a:t>Tiga teknik penilaian yang digunakan secara luas adalah</a:t>
            </a:r>
            <a:r>
              <a:rPr lang="en-US" altLang="id-ID" sz="1800" kern="0" dirty="0">
                <a:latin typeface="+mn-lt"/>
              </a:rPr>
              <a:t>:</a:t>
            </a:r>
          </a:p>
          <a:p>
            <a:pPr lvl="1">
              <a:spcBef>
                <a:spcPts val="600"/>
              </a:spcBef>
            </a:pPr>
            <a:r>
              <a:rPr lang="id-ID" altLang="id-ID" sz="1800" b="1" kern="0" dirty="0">
                <a:latin typeface="+mn-lt"/>
              </a:rPr>
              <a:t>pendekatan pasar</a:t>
            </a:r>
            <a:endParaRPr lang="en-US" altLang="id-ID" sz="1800" b="1" kern="0" dirty="0">
              <a:latin typeface="+mn-lt"/>
            </a:endParaRPr>
          </a:p>
          <a:p>
            <a:pPr lvl="1">
              <a:spcBef>
                <a:spcPts val="600"/>
              </a:spcBef>
            </a:pPr>
            <a:r>
              <a:rPr lang="id-ID" altLang="id-ID" sz="1800" b="1" kern="0" dirty="0">
                <a:latin typeface="+mn-lt"/>
              </a:rPr>
              <a:t>pendekatan biaya </a:t>
            </a:r>
            <a:r>
              <a:rPr lang="id-ID" altLang="id-ID" sz="1800" kern="0" dirty="0">
                <a:latin typeface="+mn-lt"/>
              </a:rPr>
              <a:t>(</a:t>
            </a:r>
            <a:r>
              <a:rPr lang="id-ID" altLang="id-ID" sz="1800" b="1" i="1" kern="0" dirty="0">
                <a:latin typeface="+mn-lt"/>
              </a:rPr>
              <a:t>cost approach</a:t>
            </a:r>
            <a:r>
              <a:rPr lang="id-ID" altLang="id-ID" sz="1800" kern="0" dirty="0">
                <a:latin typeface="+mn-lt"/>
              </a:rPr>
              <a:t>) dan </a:t>
            </a:r>
            <a:endParaRPr lang="en-US" altLang="id-ID" sz="1800" kern="0" dirty="0">
              <a:latin typeface="+mn-lt"/>
            </a:endParaRPr>
          </a:p>
          <a:p>
            <a:pPr lvl="1">
              <a:spcBef>
                <a:spcPts val="600"/>
              </a:spcBef>
            </a:pPr>
            <a:r>
              <a:rPr lang="id-ID" altLang="id-ID" sz="1800" b="1" kern="0" dirty="0">
                <a:latin typeface="+mn-lt"/>
              </a:rPr>
              <a:t>pendekatan penghasilan</a:t>
            </a:r>
            <a:r>
              <a:rPr lang="id-ID" altLang="id-ID" sz="1800" kern="0" dirty="0">
                <a:latin typeface="+mn-lt"/>
              </a:rPr>
              <a:t>.</a:t>
            </a:r>
          </a:p>
          <a:p>
            <a:pPr defTabSz="914400">
              <a:spcBef>
                <a:spcPts val="600"/>
              </a:spcBef>
            </a:pPr>
            <a:r>
              <a:rPr lang="id-ID" altLang="id-ID" sz="1800" kern="0" dirty="0">
                <a:latin typeface="+mn-lt"/>
              </a:rPr>
              <a:t>Teknik penilaian untuk mengukur nilai wajar diterapkan secara </a:t>
            </a:r>
            <a:r>
              <a:rPr lang="id-ID" altLang="id-ID" sz="1800" b="1" kern="0" dirty="0">
                <a:latin typeface="+mn-lt"/>
              </a:rPr>
              <a:t>konsisten</a:t>
            </a:r>
            <a:r>
              <a:rPr lang="id-ID" altLang="id-ID" sz="1800" kern="0" dirty="0">
                <a:latin typeface="+mn-lt"/>
              </a:rPr>
              <a:t>.</a:t>
            </a:r>
            <a:endParaRPr lang="en-US" altLang="id-ID" sz="1800" kern="0" dirty="0">
              <a:latin typeface="+mn-lt"/>
            </a:endParaRPr>
          </a:p>
          <a:p>
            <a:pPr defTabSz="914400">
              <a:spcBef>
                <a:spcPts val="600"/>
              </a:spcBef>
            </a:pPr>
            <a:r>
              <a:rPr lang="en-US" altLang="id-ID" sz="1800" kern="0" dirty="0" err="1">
                <a:latin typeface="+mn-lt"/>
              </a:rPr>
              <a:t>Penggunaan</a:t>
            </a:r>
            <a:r>
              <a:rPr lang="en-US" altLang="id-ID" sz="1800" kern="0" dirty="0">
                <a:latin typeface="+mn-lt"/>
              </a:rPr>
              <a:t> </a:t>
            </a:r>
            <a:r>
              <a:rPr lang="en-US" altLang="id-ID" sz="1800" kern="0" dirty="0" err="1">
                <a:latin typeface="+mn-lt"/>
              </a:rPr>
              <a:t>teknik</a:t>
            </a:r>
            <a:r>
              <a:rPr lang="en-US" altLang="id-ID" sz="1800" kern="0" dirty="0">
                <a:latin typeface="+mn-lt"/>
              </a:rPr>
              <a:t> </a:t>
            </a:r>
            <a:r>
              <a:rPr lang="en-US" altLang="id-ID" sz="1800" kern="0" dirty="0" err="1">
                <a:latin typeface="+mn-lt"/>
              </a:rPr>
              <a:t>tunggal</a:t>
            </a:r>
            <a:r>
              <a:rPr lang="en-US" altLang="id-ID" sz="1800" kern="0" dirty="0">
                <a:latin typeface="+mn-lt"/>
              </a:rPr>
              <a:t> </a:t>
            </a:r>
            <a:r>
              <a:rPr lang="en-US" altLang="id-ID" sz="1800" kern="0" dirty="0" err="1">
                <a:latin typeface="+mn-lt"/>
              </a:rPr>
              <a:t>atau</a:t>
            </a:r>
            <a:r>
              <a:rPr lang="en-US" altLang="id-ID" sz="1800" kern="0" dirty="0">
                <a:latin typeface="+mn-lt"/>
              </a:rPr>
              <a:t> </a:t>
            </a:r>
            <a:r>
              <a:rPr lang="en-US" altLang="id-ID" sz="1800" kern="0" dirty="0" err="1">
                <a:latin typeface="+mn-lt"/>
              </a:rPr>
              <a:t>beberapa</a:t>
            </a:r>
            <a:r>
              <a:rPr lang="en-US" altLang="id-ID" sz="1800" kern="0" dirty="0">
                <a:latin typeface="+mn-lt"/>
              </a:rPr>
              <a:t> </a:t>
            </a:r>
            <a:r>
              <a:rPr lang="en-US" altLang="id-ID" sz="1800" kern="0" dirty="0" err="1">
                <a:latin typeface="+mn-lt"/>
              </a:rPr>
              <a:t>tekik</a:t>
            </a:r>
            <a:r>
              <a:rPr lang="en-US" altLang="id-ID" sz="1800" kern="0" dirty="0">
                <a:latin typeface="+mn-lt"/>
              </a:rPr>
              <a:t> </a:t>
            </a:r>
            <a:r>
              <a:rPr lang="en-US" altLang="id-ID" sz="1800" kern="0" dirty="0" err="1">
                <a:latin typeface="+mn-lt"/>
              </a:rPr>
              <a:t>penilaian</a:t>
            </a:r>
            <a:r>
              <a:rPr lang="en-US" altLang="id-ID" sz="1800" kern="0" dirty="0">
                <a:latin typeface="+mn-lt"/>
              </a:rPr>
              <a:t> </a:t>
            </a:r>
            <a:r>
              <a:rPr lang="en-US" altLang="id-ID" sz="1800" kern="0" dirty="0" err="1">
                <a:latin typeface="+mn-lt"/>
              </a:rPr>
              <a:t>dimungkinkan</a:t>
            </a:r>
            <a:r>
              <a:rPr lang="en-US" altLang="id-ID" sz="1800" kern="0" dirty="0">
                <a:latin typeface="+mn-lt"/>
              </a:rPr>
              <a:t>.</a:t>
            </a:r>
          </a:p>
          <a:p>
            <a:pPr defTabSz="914400">
              <a:spcBef>
                <a:spcPts val="600"/>
              </a:spcBef>
            </a:pPr>
            <a:r>
              <a:rPr lang="en-US" altLang="id-ID" sz="1800" kern="0" dirty="0" err="1">
                <a:latin typeface="+mn-lt"/>
              </a:rPr>
              <a:t>Pengukuran</a:t>
            </a:r>
            <a:r>
              <a:rPr lang="en-US" altLang="id-ID" sz="1800" kern="0" dirty="0">
                <a:latin typeface="+mn-lt"/>
              </a:rPr>
              <a:t> </a:t>
            </a:r>
            <a:r>
              <a:rPr lang="en-US" altLang="id-ID" sz="1800" kern="0" dirty="0" err="1">
                <a:latin typeface="+mn-lt"/>
              </a:rPr>
              <a:t>nilai</a:t>
            </a:r>
            <a:r>
              <a:rPr lang="en-US" altLang="id-ID" sz="1800" kern="0" dirty="0">
                <a:latin typeface="+mn-lt"/>
              </a:rPr>
              <a:t> </a:t>
            </a:r>
            <a:r>
              <a:rPr lang="en-US" altLang="id-ID" sz="1800" kern="0" dirty="0" err="1">
                <a:latin typeface="+mn-lt"/>
              </a:rPr>
              <a:t>wajar</a:t>
            </a:r>
            <a:r>
              <a:rPr lang="en-US" altLang="id-ID" sz="1800" kern="0" dirty="0">
                <a:latin typeface="+mn-lt"/>
              </a:rPr>
              <a:t> </a:t>
            </a:r>
            <a:r>
              <a:rPr lang="en-US" altLang="id-ID" sz="1800" kern="0" dirty="0" err="1">
                <a:latin typeface="+mn-lt"/>
              </a:rPr>
              <a:t>adalah</a:t>
            </a:r>
            <a:r>
              <a:rPr lang="en-US" altLang="id-ID" sz="1800" kern="0" dirty="0">
                <a:latin typeface="+mn-lt"/>
              </a:rPr>
              <a:t> </a:t>
            </a:r>
            <a:r>
              <a:rPr lang="en-US" altLang="id-ID" sz="1800" kern="0" dirty="0" err="1">
                <a:latin typeface="+mn-lt"/>
              </a:rPr>
              <a:t>titik</a:t>
            </a:r>
            <a:r>
              <a:rPr lang="en-US" altLang="id-ID" sz="1800" kern="0" dirty="0">
                <a:latin typeface="+mn-lt"/>
              </a:rPr>
              <a:t> </a:t>
            </a:r>
            <a:r>
              <a:rPr lang="en-US" altLang="id-ID" sz="1800" kern="0" dirty="0" err="1">
                <a:latin typeface="+mn-lt"/>
              </a:rPr>
              <a:t>dalam</a:t>
            </a:r>
            <a:r>
              <a:rPr lang="en-US" altLang="id-ID" sz="1800" kern="0" dirty="0">
                <a:latin typeface="+mn-lt"/>
              </a:rPr>
              <a:t> </a:t>
            </a:r>
            <a:r>
              <a:rPr lang="en-US" altLang="id-ID" sz="1800" kern="0" dirty="0" err="1">
                <a:latin typeface="+mn-lt"/>
              </a:rPr>
              <a:t>rentang</a:t>
            </a:r>
            <a:r>
              <a:rPr lang="en-US" altLang="id-ID" sz="1800" kern="0" dirty="0">
                <a:latin typeface="+mn-lt"/>
              </a:rPr>
              <a:t> </a:t>
            </a:r>
            <a:r>
              <a:rPr lang="en-US" altLang="id-ID" sz="1800" kern="0" dirty="0" err="1">
                <a:latin typeface="+mn-lt"/>
              </a:rPr>
              <a:t>tersebut</a:t>
            </a:r>
            <a:r>
              <a:rPr lang="en-US" altLang="id-ID" sz="1800" kern="0" dirty="0">
                <a:latin typeface="+mn-lt"/>
              </a:rPr>
              <a:t> yang paling </a:t>
            </a:r>
            <a:r>
              <a:rPr lang="en-US" altLang="id-ID" sz="1800" kern="0" dirty="0" err="1">
                <a:latin typeface="+mn-lt"/>
              </a:rPr>
              <a:t>mewakili</a:t>
            </a:r>
            <a:r>
              <a:rPr lang="en-US" altLang="id-ID" sz="1800" kern="0" dirty="0">
                <a:latin typeface="+mn-lt"/>
              </a:rPr>
              <a:t> </a:t>
            </a:r>
            <a:r>
              <a:rPr lang="en-US" altLang="id-ID" sz="1800" kern="0" dirty="0" err="1">
                <a:latin typeface="+mn-lt"/>
              </a:rPr>
              <a:t>nilai</a:t>
            </a:r>
            <a:r>
              <a:rPr lang="en-US" altLang="id-ID" sz="1800" kern="0" dirty="0">
                <a:latin typeface="+mn-lt"/>
              </a:rPr>
              <a:t> </a:t>
            </a:r>
            <a:r>
              <a:rPr lang="en-US" altLang="id-ID" sz="1800" kern="0" dirty="0" err="1">
                <a:latin typeface="+mn-lt"/>
              </a:rPr>
              <a:t>wajar</a:t>
            </a:r>
            <a:r>
              <a:rPr lang="en-US" altLang="id-ID" sz="1800" kern="0" dirty="0">
                <a:latin typeface="+mn-lt"/>
              </a:rPr>
              <a:t> </a:t>
            </a:r>
            <a:r>
              <a:rPr lang="en-US" altLang="id-ID" sz="1800" kern="0" dirty="0" err="1">
                <a:latin typeface="+mn-lt"/>
              </a:rPr>
              <a:t>dalam</a:t>
            </a:r>
            <a:r>
              <a:rPr lang="en-US" altLang="id-ID" sz="1800" kern="0" dirty="0">
                <a:latin typeface="+mn-lt"/>
              </a:rPr>
              <a:t> </a:t>
            </a:r>
            <a:r>
              <a:rPr lang="en-US" altLang="id-ID" sz="1800" kern="0" dirty="0" err="1">
                <a:latin typeface="+mn-lt"/>
              </a:rPr>
              <a:t>keadaan</a:t>
            </a:r>
            <a:r>
              <a:rPr lang="en-US" altLang="id-ID" sz="1800" kern="0" dirty="0">
                <a:latin typeface="+mn-lt"/>
              </a:rPr>
              <a:t> </a:t>
            </a:r>
            <a:r>
              <a:rPr lang="en-US" altLang="id-ID" sz="1800" kern="0" dirty="0" err="1">
                <a:latin typeface="+mn-lt"/>
              </a:rPr>
              <a:t>tersebut</a:t>
            </a:r>
            <a:r>
              <a:rPr lang="en-US" altLang="id-ID" sz="1800" kern="0" dirty="0">
                <a:latin typeface="+mn-lt"/>
              </a:rPr>
              <a:t>.</a:t>
            </a:r>
            <a:endParaRPr lang="id-ID" altLang="id-ID" sz="1800" kern="0" dirty="0">
              <a:latin typeface="+mn-lt"/>
            </a:endParaRPr>
          </a:p>
        </p:txBody>
      </p:sp>
    </p:spTree>
    <p:extLst>
      <p:ext uri="{BB962C8B-B14F-4D97-AF65-F5344CB8AC3E}">
        <p14:creationId xmlns:p14="http://schemas.microsoft.com/office/powerpoint/2010/main" val="2977192476"/>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949AD464-E7BA-4D7A-B71E-B84468BEDCA9}"/>
              </a:ext>
            </a:extLst>
          </p:cNvPr>
          <p:cNvSpPr txBox="1">
            <a:spLocks/>
          </p:cNvSpPr>
          <p:nvPr/>
        </p:nvSpPr>
        <p:spPr>
          <a:xfrm>
            <a:off x="11506200" y="6521825"/>
            <a:ext cx="685800" cy="336175"/>
          </a:xfrm>
          <a:prstGeom prst="rect">
            <a:avLst/>
          </a:prstGeom>
        </p:spPr>
        <p:txBody>
          <a:bodyPr/>
          <a:ls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fld id="{C8917DDB-6779-4320-89F1-0A441ABEDE43}" type="slidenum">
              <a:rPr lang="en-US" sz="1600" b="1" smtClean="0">
                <a:latin typeface="Calibri" panose="020F0502020204030204" pitchFamily="34" charset="0"/>
                <a:cs typeface="Calibri" panose="020F0502020204030204" pitchFamily="34" charset="0"/>
              </a:rPr>
              <a:pPr algn="r"/>
              <a:t>89</a:t>
            </a:fld>
            <a:endParaRPr lang="en-US" sz="1600" b="1" dirty="0">
              <a:latin typeface="Calibri" panose="020F0502020204030204" pitchFamily="34" charset="0"/>
              <a:cs typeface="Calibri" panose="020F0502020204030204" pitchFamily="34" charset="0"/>
            </a:endParaRPr>
          </a:p>
        </p:txBody>
      </p:sp>
      <p:sp>
        <p:nvSpPr>
          <p:cNvPr id="7" name="Rectangle 2">
            <a:extLst>
              <a:ext uri="{FF2B5EF4-FFF2-40B4-BE49-F238E27FC236}">
                <a16:creationId xmlns:a16="http://schemas.microsoft.com/office/drawing/2014/main" id="{D9AC2991-7B9B-409F-8B9B-8832C7028FAE}"/>
              </a:ext>
            </a:extLst>
          </p:cNvPr>
          <p:cNvSpPr txBox="1">
            <a:spLocks noChangeArrowheads="1"/>
          </p:cNvSpPr>
          <p:nvPr/>
        </p:nvSpPr>
        <p:spPr>
          <a:xfrm>
            <a:off x="1905000" y="381000"/>
            <a:ext cx="8229600" cy="7978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defTabSz="914400"/>
            <a:r>
              <a:rPr lang="af-ZA" altLang="id-ID" sz="3200" b="1" kern="0" dirty="0"/>
              <a:t>Hirarki Nilai Wajar</a:t>
            </a:r>
            <a:endParaRPr lang="en-US" altLang="id-ID" sz="3200" kern="0" dirty="0"/>
          </a:p>
        </p:txBody>
      </p:sp>
      <p:sp>
        <p:nvSpPr>
          <p:cNvPr id="9" name="Rectangle 3">
            <a:extLst>
              <a:ext uri="{FF2B5EF4-FFF2-40B4-BE49-F238E27FC236}">
                <a16:creationId xmlns:a16="http://schemas.microsoft.com/office/drawing/2014/main" id="{20F697A1-A0D1-4737-99F0-A3AB6469BC3B}"/>
              </a:ext>
            </a:extLst>
          </p:cNvPr>
          <p:cNvSpPr txBox="1">
            <a:spLocks noChangeArrowheads="1"/>
          </p:cNvSpPr>
          <p:nvPr/>
        </p:nvSpPr>
        <p:spPr>
          <a:xfrm>
            <a:off x="1596325" y="1813302"/>
            <a:ext cx="8897051" cy="3580108"/>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609585" marR="0" lvl="0" indent="-423323" algn="l" rtl="0" eaLnBrk="1" hangingPunct="1">
              <a:lnSpc>
                <a:spcPct val="100000"/>
              </a:lnSpc>
              <a:spcBef>
                <a:spcPts val="0"/>
              </a:spcBef>
              <a:spcAft>
                <a:spcPts val="0"/>
              </a:spcAft>
              <a:buClr>
                <a:schemeClr val="accent1"/>
              </a:buClr>
              <a:buSzPts val="1400"/>
              <a:buFont typeface="Arial"/>
              <a:buChar char="●"/>
              <a:defRPr sz="1600" b="0" i="0" u="none" strike="noStrike" cap="none">
                <a:solidFill>
                  <a:schemeClr val="dk2"/>
                </a:solidFill>
                <a:latin typeface="Barlow Semi Condensed"/>
                <a:ea typeface="Barlow Semi Condensed"/>
                <a:cs typeface="Barlow Semi Condensed"/>
                <a:sym typeface="Barlow Semi Condensed"/>
              </a:defRPr>
            </a:lvl1pPr>
            <a:lvl2pPr marL="1219170" marR="0" lvl="1"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2pPr>
            <a:lvl3pPr marL="1828754" marR="0" lvl="2"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3pPr>
            <a:lvl4pPr marL="2438339" marR="0" lvl="3"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4pPr>
            <a:lvl5pPr marL="3047924" marR="0" lvl="4"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5pPr>
            <a:lvl6pPr marL="3657509" marR="0" lvl="5"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6pPr>
            <a:lvl7pPr marL="4267093" marR="0" lvl="6"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7pPr>
            <a:lvl8pPr marL="4876678" marR="0" lvl="7"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8pPr>
            <a:lvl9pPr marL="5486263" marR="0" lvl="8"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9pPr>
          </a:lstStyle>
          <a:p>
            <a:pPr defTabSz="914400">
              <a:spcBef>
                <a:spcPts val="600"/>
              </a:spcBef>
            </a:pPr>
            <a:r>
              <a:rPr lang="af-ZA" altLang="id-ID" sz="2000" kern="0" dirty="0">
                <a:latin typeface="+mn-lt"/>
              </a:rPr>
              <a:t>Untuk menentukan konsistensi dan keterbandingan dalam pengukuran nilai wajar, ditetapkan nilai wajar yang dikategorikan dalam </a:t>
            </a:r>
            <a:r>
              <a:rPr lang="af-ZA" altLang="id-ID" sz="2000" b="1" kern="0" dirty="0">
                <a:latin typeface="+mn-lt"/>
              </a:rPr>
              <a:t>tiga level input</a:t>
            </a:r>
            <a:r>
              <a:rPr lang="af-ZA" altLang="id-ID" sz="2000" kern="0" dirty="0">
                <a:latin typeface="+mn-lt"/>
              </a:rPr>
              <a:t>.</a:t>
            </a:r>
          </a:p>
          <a:p>
            <a:pPr defTabSz="914400">
              <a:spcBef>
                <a:spcPts val="600"/>
              </a:spcBef>
            </a:pPr>
            <a:r>
              <a:rPr lang="af-ZA" altLang="id-ID" sz="2000" kern="0" dirty="0">
                <a:latin typeface="+mn-lt"/>
              </a:rPr>
              <a:t>Prioritas tertinggi pada harga kuotasian (tanpa penyesuaian) di pasar aktif untuk aset dan liabilitas indentik (level 1) dan prioritas terendah untuk input yang tidak dapat diobservasi (level 3).</a:t>
            </a:r>
          </a:p>
          <a:p>
            <a:pPr defTabSz="914400">
              <a:spcBef>
                <a:spcPts val="600"/>
              </a:spcBef>
            </a:pPr>
            <a:r>
              <a:rPr lang="af-ZA" altLang="id-ID" sz="2000" kern="0" dirty="0">
                <a:latin typeface="+mn-lt"/>
              </a:rPr>
              <a:t>Hirarki nilai wajar memperioritas input atas nilai penilaian, bukan teknik penilaian yang digunakan untuk mengukur nilai wajar.</a:t>
            </a:r>
          </a:p>
          <a:p>
            <a:pPr defTabSz="914400">
              <a:spcBef>
                <a:spcPts val="600"/>
              </a:spcBef>
            </a:pPr>
            <a:r>
              <a:rPr lang="af-ZA" altLang="id-ID" sz="2000" kern="0" dirty="0">
                <a:latin typeface="+mn-lt"/>
              </a:rPr>
              <a:t>Jika input yang dapat diobservasi mensyaratkan penyesuaian yang menggunakan input yang tidak dapat diobservasi maka pengukuran yang dihasilkan adalah level 3.</a:t>
            </a:r>
            <a:endParaRPr lang="id-ID" altLang="id-ID" sz="2000" kern="0" dirty="0">
              <a:latin typeface="+mn-lt"/>
            </a:endParaRPr>
          </a:p>
        </p:txBody>
      </p:sp>
    </p:spTree>
    <p:extLst>
      <p:ext uri="{BB962C8B-B14F-4D97-AF65-F5344CB8AC3E}">
        <p14:creationId xmlns:p14="http://schemas.microsoft.com/office/powerpoint/2010/main" val="846262236"/>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xfrm>
            <a:off x="2238870" y="257676"/>
            <a:ext cx="7423150" cy="629904"/>
          </a:xfrm>
        </p:spPr>
        <p:txBody>
          <a:bodyPr>
            <a:noAutofit/>
          </a:bodyPr>
          <a:lstStyle/>
          <a:p>
            <a:pPr algn="ctr" eaLnBrk="1" hangingPunct="1"/>
            <a:r>
              <a:rPr lang="id-ID" altLang="id-ID" sz="4000" b="1" dirty="0">
                <a:latin typeface="Fjalla One" panose="02000506040000020004" pitchFamily="2" charset="0"/>
              </a:rPr>
              <a:t>Hirarki </a:t>
            </a:r>
            <a:r>
              <a:rPr lang="en-US" altLang="id-ID" sz="4000" b="1" dirty="0">
                <a:latin typeface="Fjalla One" panose="02000506040000020004" pitchFamily="2" charset="0"/>
              </a:rPr>
              <a:t>Nilai </a:t>
            </a:r>
            <a:r>
              <a:rPr lang="en-US" altLang="id-ID" sz="4000" b="1" dirty="0" err="1">
                <a:latin typeface="Fjalla One" panose="02000506040000020004" pitchFamily="2" charset="0"/>
              </a:rPr>
              <a:t>Wajar</a:t>
            </a:r>
            <a:endParaRPr lang="en-GB" altLang="id-ID" sz="4000" b="1" dirty="0">
              <a:latin typeface="Fjalla One" panose="02000506040000020004" pitchFamily="2" charset="0"/>
            </a:endParaRPr>
          </a:p>
        </p:txBody>
      </p:sp>
      <p:sp>
        <p:nvSpPr>
          <p:cNvPr id="37891" name="Slide Number Placeholder 2"/>
          <p:cNvSpPr>
            <a:spLocks noGrp="1"/>
          </p:cNvSpPr>
          <p:nvPr>
            <p:ph type="sldNum" sz="quarter" idx="4294967295"/>
          </p:nvPr>
        </p:nvSpPr>
        <p:spPr>
          <a:xfrm>
            <a:off x="0" y="6245225"/>
            <a:ext cx="2895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Char char="–"/>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lgn="ctr" eaLnBrk="1" hangingPunct="1">
              <a:spcBef>
                <a:spcPct val="0"/>
              </a:spcBef>
              <a:buFontTx/>
              <a:buNone/>
            </a:pPr>
            <a:fld id="{15A47DE4-968D-430B-A827-380E03E032D1}" type="slidenum">
              <a:rPr lang="en-GB" altLang="id-ID" sz="1400">
                <a:solidFill>
                  <a:srgbClr val="FFFFFF"/>
                </a:solidFill>
              </a:rPr>
              <a:pPr algn="ctr" eaLnBrk="1" hangingPunct="1">
                <a:spcBef>
                  <a:spcPct val="0"/>
                </a:spcBef>
                <a:buFontTx/>
                <a:buNone/>
              </a:pPr>
              <a:t>90</a:t>
            </a:fld>
            <a:endParaRPr lang="en-GB" altLang="id-ID" sz="1400">
              <a:solidFill>
                <a:srgbClr val="FFFFFF"/>
              </a:solidFill>
            </a:endParaRPr>
          </a:p>
        </p:txBody>
      </p:sp>
      <p:sp>
        <p:nvSpPr>
          <p:cNvPr id="37892" name="Text Box 3"/>
          <p:cNvSpPr txBox="1">
            <a:spLocks noChangeArrowheads="1"/>
          </p:cNvSpPr>
          <p:nvPr/>
        </p:nvSpPr>
        <p:spPr bwMode="auto">
          <a:xfrm>
            <a:off x="4430712" y="1425354"/>
            <a:ext cx="3124200" cy="120015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Char char="–"/>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lgn="ctr" eaLnBrk="1" hangingPunct="1">
              <a:spcBef>
                <a:spcPct val="0"/>
              </a:spcBef>
              <a:buFontTx/>
              <a:buNone/>
            </a:pPr>
            <a:r>
              <a:rPr lang="id-ID" altLang="id-ID" sz="1800" dirty="0">
                <a:solidFill>
                  <a:schemeClr val="bg1"/>
                </a:solidFill>
              </a:rPr>
              <a:t>Apakah ada </a:t>
            </a:r>
            <a:r>
              <a:rPr lang="en-US" altLang="id-ID" sz="1800" dirty="0" err="1">
                <a:solidFill>
                  <a:schemeClr val="bg1"/>
                </a:solidFill>
              </a:rPr>
              <a:t>harga</a:t>
            </a:r>
            <a:r>
              <a:rPr lang="en-US" altLang="id-ID" sz="1800" dirty="0">
                <a:solidFill>
                  <a:schemeClr val="bg1"/>
                </a:solidFill>
              </a:rPr>
              <a:t> </a:t>
            </a:r>
            <a:r>
              <a:rPr lang="en-US" altLang="id-ID" sz="1800" dirty="0" err="1">
                <a:solidFill>
                  <a:schemeClr val="bg1"/>
                </a:solidFill>
              </a:rPr>
              <a:t>kuotasian</a:t>
            </a:r>
            <a:r>
              <a:rPr lang="en-US" altLang="id-ID" sz="1800" dirty="0">
                <a:solidFill>
                  <a:schemeClr val="bg1"/>
                </a:solidFill>
              </a:rPr>
              <a:t> </a:t>
            </a:r>
            <a:r>
              <a:rPr lang="en-US" altLang="id-ID" sz="1800" dirty="0" err="1">
                <a:solidFill>
                  <a:schemeClr val="bg1"/>
                </a:solidFill>
              </a:rPr>
              <a:t>dalam</a:t>
            </a:r>
            <a:r>
              <a:rPr lang="en-US" altLang="id-ID" sz="1800" dirty="0">
                <a:solidFill>
                  <a:schemeClr val="bg1"/>
                </a:solidFill>
              </a:rPr>
              <a:t> </a:t>
            </a:r>
            <a:r>
              <a:rPr lang="en-US" altLang="id-ID" sz="1800" dirty="0" err="1">
                <a:solidFill>
                  <a:schemeClr val="bg1"/>
                </a:solidFill>
              </a:rPr>
              <a:t>pasar</a:t>
            </a:r>
            <a:r>
              <a:rPr lang="en-US" altLang="id-ID" sz="1800" dirty="0">
                <a:solidFill>
                  <a:schemeClr val="bg1"/>
                </a:solidFill>
              </a:rPr>
              <a:t> </a:t>
            </a:r>
            <a:r>
              <a:rPr lang="en-US" altLang="id-ID" sz="1800" dirty="0" err="1">
                <a:solidFill>
                  <a:schemeClr val="bg1"/>
                </a:solidFill>
              </a:rPr>
              <a:t>aktif</a:t>
            </a:r>
            <a:r>
              <a:rPr lang="en-US" altLang="id-ID" sz="1800" dirty="0">
                <a:solidFill>
                  <a:schemeClr val="bg1"/>
                </a:solidFill>
              </a:rPr>
              <a:t> untuk aset </a:t>
            </a:r>
            <a:r>
              <a:rPr lang="en-US" altLang="id-ID" sz="1800" dirty="0" err="1">
                <a:solidFill>
                  <a:schemeClr val="bg1"/>
                </a:solidFill>
              </a:rPr>
              <a:t>atau</a:t>
            </a:r>
            <a:r>
              <a:rPr lang="en-US" altLang="id-ID" sz="1800" dirty="0">
                <a:solidFill>
                  <a:schemeClr val="bg1"/>
                </a:solidFill>
              </a:rPr>
              <a:t> </a:t>
            </a:r>
            <a:r>
              <a:rPr lang="en-US" altLang="id-ID" sz="1800" dirty="0" err="1">
                <a:solidFill>
                  <a:schemeClr val="bg1"/>
                </a:solidFill>
              </a:rPr>
              <a:t>liabilitas</a:t>
            </a:r>
            <a:r>
              <a:rPr lang="en-US" altLang="id-ID" sz="1800" dirty="0">
                <a:solidFill>
                  <a:schemeClr val="bg1"/>
                </a:solidFill>
              </a:rPr>
              <a:t> yang </a:t>
            </a:r>
            <a:r>
              <a:rPr lang="en-US" altLang="id-ID" sz="1800" dirty="0" err="1">
                <a:solidFill>
                  <a:schemeClr val="bg1"/>
                </a:solidFill>
              </a:rPr>
              <a:t>identik</a:t>
            </a:r>
            <a:r>
              <a:rPr lang="en-US" altLang="id-ID" sz="1800" dirty="0">
                <a:solidFill>
                  <a:schemeClr val="bg1"/>
                </a:solidFill>
              </a:rPr>
              <a:t> </a:t>
            </a:r>
            <a:r>
              <a:rPr lang="en-GB" altLang="id-ID" sz="1800" dirty="0">
                <a:solidFill>
                  <a:schemeClr val="bg1"/>
                </a:solidFill>
              </a:rPr>
              <a:t>(Level 1)</a:t>
            </a:r>
          </a:p>
        </p:txBody>
      </p:sp>
      <p:sp>
        <p:nvSpPr>
          <p:cNvPr id="37893" name="Text Box 6"/>
          <p:cNvSpPr txBox="1">
            <a:spLocks noChangeArrowheads="1"/>
          </p:cNvSpPr>
          <p:nvPr/>
        </p:nvSpPr>
        <p:spPr bwMode="auto">
          <a:xfrm>
            <a:off x="7597762" y="2752726"/>
            <a:ext cx="2763838" cy="923925"/>
          </a:xfrm>
          <a:prstGeom prst="rect">
            <a:avLst/>
          </a:prstGeom>
          <a:solidFill>
            <a:srgbClr val="0070C0"/>
          </a:solidFill>
          <a:ln>
            <a:noFill/>
          </a:ln>
        </p:spPr>
        <p:txBody>
          <a:bodyPr lIns="91428" tIns="45715" rIns="91428" bIns="45715">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Char char="–"/>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lgn="ctr" eaLnBrk="1" hangingPunct="1">
              <a:spcBef>
                <a:spcPct val="0"/>
              </a:spcBef>
              <a:buFontTx/>
              <a:buNone/>
            </a:pPr>
            <a:r>
              <a:rPr lang="id-ID" altLang="id-ID" sz="1800" dirty="0">
                <a:solidFill>
                  <a:schemeClr val="bg1"/>
                </a:solidFill>
              </a:rPr>
              <a:t>Apakah ada input selain harga kuotasioan yang dapat diobservasi*</a:t>
            </a:r>
            <a:endParaRPr lang="en-GB" altLang="id-ID" sz="1800" dirty="0">
              <a:solidFill>
                <a:schemeClr val="bg1"/>
              </a:solidFill>
            </a:endParaRPr>
          </a:p>
        </p:txBody>
      </p:sp>
      <p:sp>
        <p:nvSpPr>
          <p:cNvPr id="37894" name="Text Box 7"/>
          <p:cNvSpPr txBox="1">
            <a:spLocks noChangeArrowheads="1"/>
          </p:cNvSpPr>
          <p:nvPr/>
        </p:nvSpPr>
        <p:spPr bwMode="auto">
          <a:xfrm>
            <a:off x="1357313" y="2752726"/>
            <a:ext cx="3062287" cy="64611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Char char="–"/>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lgn="ctr" eaLnBrk="1" hangingPunct="1">
              <a:spcBef>
                <a:spcPct val="0"/>
              </a:spcBef>
              <a:buFontTx/>
              <a:buNone/>
            </a:pPr>
            <a:r>
              <a:rPr lang="id-ID" altLang="id-ID" sz="1800">
                <a:solidFill>
                  <a:srgbClr val="FFFFFF"/>
                </a:solidFill>
              </a:rPr>
              <a:t>Gunakan nilai wajar pengukuran dengan </a:t>
            </a:r>
            <a:r>
              <a:rPr lang="en-GB" altLang="id-ID" sz="1800" b="1">
                <a:solidFill>
                  <a:srgbClr val="FFFFFF"/>
                </a:solidFill>
              </a:rPr>
              <a:t>Level 1</a:t>
            </a:r>
          </a:p>
        </p:txBody>
      </p:sp>
      <p:sp>
        <p:nvSpPr>
          <p:cNvPr id="37895" name="Text Box 10"/>
          <p:cNvSpPr txBox="1">
            <a:spLocks noChangeArrowheads="1"/>
          </p:cNvSpPr>
          <p:nvPr/>
        </p:nvSpPr>
        <p:spPr bwMode="auto">
          <a:xfrm>
            <a:off x="4791075" y="4433889"/>
            <a:ext cx="3332814" cy="1754187"/>
          </a:xfrm>
          <a:prstGeom prst="rect">
            <a:avLst/>
          </a:prstGeom>
          <a:solidFill>
            <a:srgbClr val="99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nchor="ctr">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Char char="–"/>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lgn="ctr" eaLnBrk="1" hangingPunct="1">
              <a:spcBef>
                <a:spcPct val="0"/>
              </a:spcBef>
              <a:buFontTx/>
              <a:buNone/>
            </a:pPr>
            <a:r>
              <a:rPr lang="id-ID" altLang="id-ID" sz="1800">
                <a:solidFill>
                  <a:srgbClr val="FFFFFF"/>
                </a:solidFill>
              </a:rPr>
              <a:t>Gunakan input selain </a:t>
            </a:r>
            <a:endParaRPr lang="en-GB" altLang="id-ID" sz="1800">
              <a:solidFill>
                <a:srgbClr val="FFFFFF"/>
              </a:solidFill>
            </a:endParaRPr>
          </a:p>
          <a:p>
            <a:pPr algn="ctr" eaLnBrk="1" hangingPunct="1">
              <a:spcBef>
                <a:spcPct val="0"/>
              </a:spcBef>
              <a:buFontTx/>
              <a:buNone/>
            </a:pPr>
            <a:r>
              <a:rPr lang="id-ID" altLang="id-ID" sz="1800">
                <a:solidFill>
                  <a:srgbClr val="FFFFFF"/>
                </a:solidFill>
              </a:rPr>
              <a:t>Harga kuotasian yang dapat diobservasi baik secara langsung atau tidak langsung, pengukuan </a:t>
            </a:r>
            <a:r>
              <a:rPr lang="en-GB" altLang="id-ID" sz="1800" baseline="30000">
                <a:solidFill>
                  <a:srgbClr val="FFFFFF"/>
                </a:solidFill>
              </a:rPr>
              <a:t>‡ </a:t>
            </a:r>
            <a:r>
              <a:rPr lang="en-GB" altLang="id-ID" sz="1800">
                <a:solidFill>
                  <a:srgbClr val="FFFFFF"/>
                </a:solidFill>
              </a:rPr>
              <a:t> </a:t>
            </a:r>
          </a:p>
          <a:p>
            <a:pPr algn="ctr" eaLnBrk="1" hangingPunct="1">
              <a:spcBef>
                <a:spcPct val="0"/>
              </a:spcBef>
              <a:buFontTx/>
              <a:buNone/>
            </a:pPr>
            <a:r>
              <a:rPr lang="en-GB" altLang="id-ID" sz="1800" b="1">
                <a:solidFill>
                  <a:srgbClr val="FFFFFF"/>
                </a:solidFill>
              </a:rPr>
              <a:t>Level 2</a:t>
            </a:r>
          </a:p>
        </p:txBody>
      </p:sp>
      <p:cxnSp>
        <p:nvCxnSpPr>
          <p:cNvPr id="37896" name="AutoShape 12"/>
          <p:cNvCxnSpPr>
            <a:cxnSpLocks noChangeShapeType="1"/>
            <a:stCxn id="37892" idx="3"/>
            <a:endCxn id="37893" idx="0"/>
          </p:cNvCxnSpPr>
          <p:nvPr/>
        </p:nvCxnSpPr>
        <p:spPr bwMode="auto">
          <a:xfrm>
            <a:off x="7554912" y="2025429"/>
            <a:ext cx="1424769" cy="727297"/>
          </a:xfrm>
          <a:prstGeom prst="bentConnector2">
            <a:avLst/>
          </a:prstGeom>
          <a:noFill/>
          <a:ln w="25400">
            <a:solidFill>
              <a:schemeClr val="bg2"/>
            </a:solidFill>
            <a:miter lim="800000"/>
            <a:headEnd/>
            <a:tailEnd type="triangle" w="med" len="med"/>
          </a:ln>
          <a:extLst>
            <a:ext uri="{909E8E84-426E-40DD-AFC4-6F175D3DCCD1}">
              <a14:hiddenFill xmlns:a14="http://schemas.microsoft.com/office/drawing/2010/main">
                <a:noFill/>
              </a14:hiddenFill>
            </a:ext>
          </a:extLst>
        </p:spPr>
      </p:cxnSp>
      <p:cxnSp>
        <p:nvCxnSpPr>
          <p:cNvPr id="37897" name="AutoShape 13"/>
          <p:cNvCxnSpPr>
            <a:cxnSpLocks noChangeShapeType="1"/>
            <a:stCxn id="37892" idx="1"/>
            <a:endCxn id="37894" idx="0"/>
          </p:cNvCxnSpPr>
          <p:nvPr/>
        </p:nvCxnSpPr>
        <p:spPr bwMode="auto">
          <a:xfrm rot="10800000" flipV="1">
            <a:off x="2888458" y="2025428"/>
            <a:ext cx="1542255" cy="727297"/>
          </a:xfrm>
          <a:prstGeom prst="bentConnector2">
            <a:avLst/>
          </a:prstGeom>
          <a:noFill/>
          <a:ln w="25400">
            <a:solidFill>
              <a:schemeClr val="bg2"/>
            </a:solidFill>
            <a:miter lim="800000"/>
            <a:headEnd/>
            <a:tailEnd type="triangle" w="med" len="med"/>
          </a:ln>
          <a:extLst>
            <a:ext uri="{909E8E84-426E-40DD-AFC4-6F175D3DCCD1}">
              <a14:hiddenFill xmlns:a14="http://schemas.microsoft.com/office/drawing/2010/main">
                <a:noFill/>
              </a14:hiddenFill>
            </a:ext>
          </a:extLst>
        </p:spPr>
      </p:cxnSp>
      <p:cxnSp>
        <p:nvCxnSpPr>
          <p:cNvPr id="37898" name="AutoShape 14"/>
          <p:cNvCxnSpPr>
            <a:cxnSpLocks noChangeShapeType="1"/>
            <a:stCxn id="37893" idx="2"/>
            <a:endCxn id="37895" idx="0"/>
          </p:cNvCxnSpPr>
          <p:nvPr/>
        </p:nvCxnSpPr>
        <p:spPr bwMode="auto">
          <a:xfrm rot="5400000">
            <a:off x="7339963" y="2794171"/>
            <a:ext cx="757238" cy="2522199"/>
          </a:xfrm>
          <a:prstGeom prst="bentConnector3">
            <a:avLst>
              <a:gd name="adj1" fmla="val 50000"/>
            </a:avLst>
          </a:prstGeom>
          <a:noFill/>
          <a:ln w="25400">
            <a:solidFill>
              <a:schemeClr val="bg2"/>
            </a:solidFill>
            <a:miter lim="800000"/>
            <a:headEnd/>
            <a:tailEnd type="triangle" w="med" len="med"/>
          </a:ln>
          <a:extLst>
            <a:ext uri="{909E8E84-426E-40DD-AFC4-6F175D3DCCD1}">
              <a14:hiddenFill xmlns:a14="http://schemas.microsoft.com/office/drawing/2010/main">
                <a:noFill/>
              </a14:hiddenFill>
            </a:ext>
          </a:extLst>
        </p:spPr>
      </p:cxnSp>
      <p:cxnSp>
        <p:nvCxnSpPr>
          <p:cNvPr id="37899" name="AutoShape 15"/>
          <p:cNvCxnSpPr>
            <a:cxnSpLocks noChangeShapeType="1"/>
            <a:stCxn id="37893" idx="2"/>
            <a:endCxn id="37900" idx="0"/>
          </p:cNvCxnSpPr>
          <p:nvPr/>
        </p:nvCxnSpPr>
        <p:spPr bwMode="auto">
          <a:xfrm rot="16200000" flipH="1">
            <a:off x="8942232" y="3714100"/>
            <a:ext cx="757238" cy="682340"/>
          </a:xfrm>
          <a:prstGeom prst="bentConnector3">
            <a:avLst>
              <a:gd name="adj1" fmla="val 50000"/>
            </a:avLst>
          </a:prstGeom>
          <a:noFill/>
          <a:ln w="25400">
            <a:solidFill>
              <a:schemeClr val="bg2"/>
            </a:solidFill>
            <a:miter lim="800000"/>
            <a:headEnd/>
            <a:tailEnd type="triangle" w="med" len="med"/>
          </a:ln>
          <a:extLst>
            <a:ext uri="{909E8E84-426E-40DD-AFC4-6F175D3DCCD1}">
              <a14:hiddenFill xmlns:a14="http://schemas.microsoft.com/office/drawing/2010/main">
                <a:noFill/>
              </a14:hiddenFill>
            </a:ext>
          </a:extLst>
        </p:spPr>
      </p:cxnSp>
      <p:sp>
        <p:nvSpPr>
          <p:cNvPr id="37900" name="Text Box 10"/>
          <p:cNvSpPr txBox="1">
            <a:spLocks noChangeArrowheads="1"/>
          </p:cNvSpPr>
          <p:nvPr/>
        </p:nvSpPr>
        <p:spPr bwMode="auto">
          <a:xfrm>
            <a:off x="8400921" y="4433889"/>
            <a:ext cx="2522199" cy="1477962"/>
          </a:xfrm>
          <a:prstGeom prst="rect">
            <a:avLst/>
          </a:prstGeom>
          <a:solidFill>
            <a:srgbClr val="66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Char char="–"/>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lgn="ctr" eaLnBrk="1" hangingPunct="1">
              <a:spcBef>
                <a:spcPct val="0"/>
              </a:spcBef>
              <a:buFontTx/>
              <a:buNone/>
            </a:pPr>
            <a:r>
              <a:rPr lang="id-ID" altLang="id-ID" sz="1800">
                <a:solidFill>
                  <a:srgbClr val="FFFFFF"/>
                </a:solidFill>
              </a:rPr>
              <a:t>Gunakan input yang bukan berdasarkan harga pasar yang dapat diobservasi. </a:t>
            </a:r>
            <a:r>
              <a:rPr lang="en-GB" altLang="id-ID" sz="1800" b="1">
                <a:solidFill>
                  <a:srgbClr val="FFFFFF"/>
                </a:solidFill>
              </a:rPr>
              <a:t>Level 3</a:t>
            </a:r>
          </a:p>
        </p:txBody>
      </p:sp>
      <p:sp>
        <p:nvSpPr>
          <p:cNvPr id="37901" name="Text Box 5"/>
          <p:cNvSpPr txBox="1">
            <a:spLocks noChangeArrowheads="1"/>
          </p:cNvSpPr>
          <p:nvPr/>
        </p:nvSpPr>
        <p:spPr bwMode="auto">
          <a:xfrm>
            <a:off x="8475663" y="1524000"/>
            <a:ext cx="439737"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Char char="–"/>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lgn="ctr" eaLnBrk="1" hangingPunct="1">
              <a:spcBef>
                <a:spcPct val="0"/>
              </a:spcBef>
              <a:buFontTx/>
              <a:buNone/>
            </a:pPr>
            <a:r>
              <a:rPr lang="en-GB" altLang="id-ID" sz="1400" b="1" dirty="0">
                <a:solidFill>
                  <a:srgbClr val="5F6062"/>
                </a:solidFill>
              </a:rPr>
              <a:t>No</a:t>
            </a:r>
          </a:p>
        </p:txBody>
      </p:sp>
      <p:sp>
        <p:nvSpPr>
          <p:cNvPr id="37902" name="Text Box 4"/>
          <p:cNvSpPr txBox="1">
            <a:spLocks noChangeArrowheads="1"/>
          </p:cNvSpPr>
          <p:nvPr/>
        </p:nvSpPr>
        <p:spPr bwMode="auto">
          <a:xfrm>
            <a:off x="2114550" y="1801814"/>
            <a:ext cx="741363"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Char char="–"/>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lgn="ctr" eaLnBrk="1" hangingPunct="1">
              <a:spcBef>
                <a:spcPct val="0"/>
              </a:spcBef>
              <a:buFontTx/>
              <a:buNone/>
            </a:pPr>
            <a:r>
              <a:rPr lang="en-GB" altLang="id-ID" sz="1400" b="1">
                <a:solidFill>
                  <a:srgbClr val="5F6062"/>
                </a:solidFill>
              </a:rPr>
              <a:t>Yes</a:t>
            </a:r>
          </a:p>
        </p:txBody>
      </p:sp>
      <p:sp>
        <p:nvSpPr>
          <p:cNvPr id="37903" name="Text Box 9"/>
          <p:cNvSpPr txBox="1">
            <a:spLocks noChangeArrowheads="1"/>
          </p:cNvSpPr>
          <p:nvPr/>
        </p:nvSpPr>
        <p:spPr bwMode="auto">
          <a:xfrm>
            <a:off x="5087938" y="3910014"/>
            <a:ext cx="742950"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Char char="–"/>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lgn="ctr" eaLnBrk="1" hangingPunct="1">
              <a:spcBef>
                <a:spcPct val="0"/>
              </a:spcBef>
              <a:buFontTx/>
              <a:buNone/>
            </a:pPr>
            <a:r>
              <a:rPr lang="en-GB" altLang="id-ID" sz="1400" b="1">
                <a:solidFill>
                  <a:srgbClr val="5F6062"/>
                </a:solidFill>
              </a:rPr>
              <a:t>Yes</a:t>
            </a:r>
          </a:p>
        </p:txBody>
      </p:sp>
      <p:sp>
        <p:nvSpPr>
          <p:cNvPr id="37904" name="Text Box 8"/>
          <p:cNvSpPr txBox="1">
            <a:spLocks noChangeArrowheads="1"/>
          </p:cNvSpPr>
          <p:nvPr/>
        </p:nvSpPr>
        <p:spPr bwMode="auto">
          <a:xfrm>
            <a:off x="9336089" y="3729039"/>
            <a:ext cx="714375"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Char char="–"/>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lgn="ctr" eaLnBrk="1" hangingPunct="1">
              <a:spcBef>
                <a:spcPct val="0"/>
              </a:spcBef>
              <a:buFontTx/>
              <a:buNone/>
            </a:pPr>
            <a:r>
              <a:rPr lang="en-GB" altLang="id-ID" sz="1400" b="1">
                <a:solidFill>
                  <a:srgbClr val="5F6062"/>
                </a:solidFill>
              </a:rPr>
              <a:t>No</a:t>
            </a:r>
          </a:p>
        </p:txBody>
      </p:sp>
      <p:sp>
        <p:nvSpPr>
          <p:cNvPr id="37905" name="Text Box 7"/>
          <p:cNvSpPr txBox="1">
            <a:spLocks noChangeArrowheads="1"/>
          </p:cNvSpPr>
          <p:nvPr/>
        </p:nvSpPr>
        <p:spPr bwMode="auto">
          <a:xfrm>
            <a:off x="1357313" y="3475038"/>
            <a:ext cx="3062287" cy="646112"/>
          </a:xfrm>
          <a:prstGeom prst="rect">
            <a:avLst/>
          </a:prstGeom>
          <a:solidFill>
            <a:schemeClr val="bg2">
              <a:lumMod val="50000"/>
            </a:schemeClr>
          </a:solidFill>
          <a:ln>
            <a:noFill/>
          </a:ln>
        </p:spPr>
        <p:txBody>
          <a:bodyPr lIns="91428" tIns="45715" rIns="91428" bIns="45715">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Char char="–"/>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lgn="ctr" eaLnBrk="1" hangingPunct="1">
              <a:spcBef>
                <a:spcPct val="0"/>
              </a:spcBef>
              <a:buFontTx/>
              <a:buNone/>
            </a:pPr>
            <a:r>
              <a:rPr lang="id-ID" altLang="id-ID" sz="1800">
                <a:solidFill>
                  <a:srgbClr val="FFFFFF"/>
                </a:solidFill>
              </a:rPr>
              <a:t>Harus digunakan tanpa penyesuaian</a:t>
            </a:r>
            <a:endParaRPr lang="en-GB" altLang="id-ID" sz="1800" b="1">
              <a:solidFill>
                <a:srgbClr val="FFFFFF"/>
              </a:solidFill>
            </a:endParaRPr>
          </a:p>
        </p:txBody>
      </p:sp>
      <p:sp>
        <p:nvSpPr>
          <p:cNvPr id="37906" name="TextBox 1"/>
          <p:cNvSpPr txBox="1">
            <a:spLocks noChangeArrowheads="1"/>
          </p:cNvSpPr>
          <p:nvPr/>
        </p:nvSpPr>
        <p:spPr bwMode="auto">
          <a:xfrm>
            <a:off x="1249741" y="4551475"/>
            <a:ext cx="3180971" cy="1815872"/>
          </a:xfrm>
          <a:prstGeom prst="rect">
            <a:avLst/>
          </a:prstGeom>
          <a:solidFill>
            <a:schemeClr val="accent6">
              <a:lumMod val="20000"/>
              <a:lumOff val="80000"/>
            </a:schemeClr>
          </a:solidFill>
          <a:ln>
            <a:noFill/>
          </a:ln>
        </p:spPr>
        <p:txBody>
          <a:bodyPr wrap="square" lIns="91428" tIns="45715" rIns="91428" bIns="45715">
            <a:spAutoFit/>
          </a:bodyPr>
          <a:lstStyle>
            <a:lvl1pPr marL="161925" indent="-161925"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Char char="–"/>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spcBef>
                <a:spcPct val="0"/>
              </a:spcBef>
              <a:buFontTx/>
              <a:buNone/>
            </a:pPr>
            <a:r>
              <a:rPr lang="en-GB" altLang="id-ID" sz="1400"/>
              <a:t>*	</a:t>
            </a:r>
            <a:r>
              <a:rPr lang="id-ID" altLang="id-ID" sz="1400"/>
              <a:t>Maksimumkan input yang dapat diobservasi, termasuk informasi pasar dan informasi publik lainnya</a:t>
            </a:r>
            <a:endParaRPr lang="en-GB" altLang="id-ID" sz="1400"/>
          </a:p>
          <a:p>
            <a:pPr eaLnBrk="1" hangingPunct="1">
              <a:spcBef>
                <a:spcPct val="0"/>
              </a:spcBef>
              <a:buFontTx/>
              <a:buNone/>
            </a:pPr>
            <a:r>
              <a:rPr lang="en-GB" altLang="id-ID" sz="1400" baseline="30000"/>
              <a:t>‡</a:t>
            </a:r>
            <a:r>
              <a:rPr lang="en-GB" altLang="id-ID" sz="1400"/>
              <a:t> 	</a:t>
            </a:r>
            <a:r>
              <a:rPr lang="id-ID" altLang="id-ID" sz="1400"/>
              <a:t>Input yang tidak dapat diobservasi diantaranya data entitas (anggaran, proyeksi), harus disesuaikan jika pelaku pasar menggunakan asumsi berbeda</a:t>
            </a:r>
            <a:endParaRPr lang="en-GB" altLang="id-ID" sz="1400"/>
          </a:p>
        </p:txBody>
      </p:sp>
      <p:sp>
        <p:nvSpPr>
          <p:cNvPr id="37907" name="Slide Number Placeholder 2"/>
          <p:cNvSpPr txBox="1">
            <a:spLocks/>
          </p:cNvSpPr>
          <p:nvPr/>
        </p:nvSpPr>
        <p:spPr bwMode="gray">
          <a:xfrm>
            <a:off x="9420225" y="711200"/>
            <a:ext cx="630238"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Char char="–"/>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spcBef>
                <a:spcPct val="0"/>
              </a:spcBef>
              <a:buFontTx/>
              <a:buNone/>
            </a:pPr>
            <a:fld id="{8EBAF87E-8A2B-4FAF-9A87-19AFB33EF80B}" type="slidenum">
              <a:rPr lang="en-GB" altLang="id-ID" sz="700">
                <a:solidFill>
                  <a:srgbClr val="5F6062"/>
                </a:solidFill>
              </a:rPr>
              <a:pPr eaLnBrk="1" hangingPunct="1">
                <a:spcBef>
                  <a:spcPct val="0"/>
                </a:spcBef>
                <a:buFontTx/>
                <a:buNone/>
              </a:pPr>
              <a:t>90</a:t>
            </a:fld>
            <a:endParaRPr lang="en-GB" altLang="id-ID" sz="700">
              <a:solidFill>
                <a:srgbClr val="5F6062"/>
              </a:solidFill>
            </a:endParaRPr>
          </a:p>
        </p:txBody>
      </p:sp>
      <p:sp>
        <p:nvSpPr>
          <p:cNvPr id="21" name="Slide Number Placeholder 3">
            <a:extLst>
              <a:ext uri="{FF2B5EF4-FFF2-40B4-BE49-F238E27FC236}">
                <a16:creationId xmlns:a16="http://schemas.microsoft.com/office/drawing/2014/main" id="{2E27B17C-2A09-42B6-847A-9003123466FF}"/>
              </a:ext>
            </a:extLst>
          </p:cNvPr>
          <p:cNvSpPr txBox="1">
            <a:spLocks/>
          </p:cNvSpPr>
          <p:nvPr/>
        </p:nvSpPr>
        <p:spPr>
          <a:xfrm>
            <a:off x="11506200" y="6521825"/>
            <a:ext cx="685800" cy="336175"/>
          </a:xfrm>
          <a:prstGeom prst="rect">
            <a:avLst/>
          </a:prstGeom>
        </p:spPr>
        <p:txBody>
          <a:bodyPr/>
          <a:ls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fld id="{C8917DDB-6779-4320-89F1-0A441ABEDE43}" type="slidenum">
              <a:rPr lang="en-US" sz="1600" b="1" smtClean="0">
                <a:latin typeface="Calibri" panose="020F0502020204030204" pitchFamily="34" charset="0"/>
                <a:cs typeface="Calibri" panose="020F0502020204030204" pitchFamily="34" charset="0"/>
              </a:rPr>
              <a:pPr algn="r"/>
              <a:t>90</a:t>
            </a:fld>
            <a:endParaRPr lang="en-US" sz="1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70622014"/>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949AD464-E7BA-4D7A-B71E-B84468BEDCA9}"/>
              </a:ext>
            </a:extLst>
          </p:cNvPr>
          <p:cNvSpPr txBox="1">
            <a:spLocks/>
          </p:cNvSpPr>
          <p:nvPr/>
        </p:nvSpPr>
        <p:spPr>
          <a:xfrm>
            <a:off x="11506200" y="6521825"/>
            <a:ext cx="685800" cy="336175"/>
          </a:xfrm>
          <a:prstGeom prst="rect">
            <a:avLst/>
          </a:prstGeom>
        </p:spPr>
        <p:txBody>
          <a:bodyPr/>
          <a:ls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fld id="{C8917DDB-6779-4320-89F1-0A441ABEDE43}" type="slidenum">
              <a:rPr lang="en-US" sz="1600" b="1" smtClean="0">
                <a:latin typeface="Calibri" panose="020F0502020204030204" pitchFamily="34" charset="0"/>
                <a:cs typeface="Calibri" panose="020F0502020204030204" pitchFamily="34" charset="0"/>
              </a:rPr>
              <a:pPr algn="r"/>
              <a:t>91</a:t>
            </a:fld>
            <a:endParaRPr lang="en-US" sz="1600" b="1" dirty="0">
              <a:latin typeface="Calibri" panose="020F0502020204030204" pitchFamily="34" charset="0"/>
              <a:cs typeface="Calibri" panose="020F0502020204030204" pitchFamily="34" charset="0"/>
            </a:endParaRPr>
          </a:p>
        </p:txBody>
      </p:sp>
      <p:sp>
        <p:nvSpPr>
          <p:cNvPr id="7" name="Rectangle 2">
            <a:extLst>
              <a:ext uri="{FF2B5EF4-FFF2-40B4-BE49-F238E27FC236}">
                <a16:creationId xmlns:a16="http://schemas.microsoft.com/office/drawing/2014/main" id="{D9AC2991-7B9B-409F-8B9B-8832C7028FAE}"/>
              </a:ext>
            </a:extLst>
          </p:cNvPr>
          <p:cNvSpPr txBox="1">
            <a:spLocks noChangeArrowheads="1"/>
          </p:cNvSpPr>
          <p:nvPr/>
        </p:nvSpPr>
        <p:spPr>
          <a:xfrm>
            <a:off x="1905000" y="381000"/>
            <a:ext cx="8229600" cy="7978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defTabSz="914400"/>
            <a:r>
              <a:rPr lang="af-ZA" altLang="id-ID" sz="3200" b="1" kern="0" dirty="0"/>
              <a:t>Level 1</a:t>
            </a:r>
            <a:endParaRPr lang="en-US" altLang="id-ID" sz="3200" kern="0" dirty="0"/>
          </a:p>
        </p:txBody>
      </p:sp>
      <p:sp>
        <p:nvSpPr>
          <p:cNvPr id="9" name="Rectangle 3">
            <a:extLst>
              <a:ext uri="{FF2B5EF4-FFF2-40B4-BE49-F238E27FC236}">
                <a16:creationId xmlns:a16="http://schemas.microsoft.com/office/drawing/2014/main" id="{20F697A1-A0D1-4737-99F0-A3AB6469BC3B}"/>
              </a:ext>
            </a:extLst>
          </p:cNvPr>
          <p:cNvSpPr txBox="1">
            <a:spLocks noChangeArrowheads="1"/>
          </p:cNvSpPr>
          <p:nvPr/>
        </p:nvSpPr>
        <p:spPr>
          <a:xfrm>
            <a:off x="1698625" y="1178889"/>
            <a:ext cx="8948711" cy="403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609585" marR="0" lvl="0" indent="-423323" algn="l" rtl="0" eaLnBrk="1" hangingPunct="1">
              <a:lnSpc>
                <a:spcPct val="100000"/>
              </a:lnSpc>
              <a:spcBef>
                <a:spcPts val="0"/>
              </a:spcBef>
              <a:spcAft>
                <a:spcPts val="0"/>
              </a:spcAft>
              <a:buClr>
                <a:schemeClr val="accent1"/>
              </a:buClr>
              <a:buSzPts val="1400"/>
              <a:buFont typeface="Arial"/>
              <a:buChar char="●"/>
              <a:defRPr sz="1600" b="0" i="0" u="none" strike="noStrike" cap="none">
                <a:solidFill>
                  <a:schemeClr val="dk2"/>
                </a:solidFill>
                <a:latin typeface="Barlow Semi Condensed"/>
                <a:ea typeface="Barlow Semi Condensed"/>
                <a:cs typeface="Barlow Semi Condensed"/>
                <a:sym typeface="Barlow Semi Condensed"/>
              </a:defRPr>
            </a:lvl1pPr>
            <a:lvl2pPr marL="1219170" marR="0" lvl="1"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2pPr>
            <a:lvl3pPr marL="1828754" marR="0" lvl="2"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3pPr>
            <a:lvl4pPr marL="2438339" marR="0" lvl="3"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4pPr>
            <a:lvl5pPr marL="3047924" marR="0" lvl="4"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5pPr>
            <a:lvl6pPr marL="3657509" marR="0" lvl="5"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6pPr>
            <a:lvl7pPr marL="4267093" marR="0" lvl="6"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7pPr>
            <a:lvl8pPr marL="4876678" marR="0" lvl="7"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8pPr>
            <a:lvl9pPr marL="5486263" marR="0" lvl="8"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9pPr>
          </a:lstStyle>
          <a:p>
            <a:pPr marL="355600" indent="-355600">
              <a:spcBef>
                <a:spcPts val="600"/>
              </a:spcBef>
              <a:buFont typeface="Wingdings" panose="05000000000000000000" pitchFamily="2" charset="2"/>
              <a:buChar char="§"/>
            </a:pPr>
            <a:r>
              <a:rPr lang="en-US" sz="1800" i="1" dirty="0">
                <a:latin typeface="+mn-lt"/>
                <a:cs typeface="Calibri" panose="020F0502020204030204" pitchFamily="34" charset="0"/>
              </a:rPr>
              <a:t>Input </a:t>
            </a:r>
            <a:r>
              <a:rPr lang="en-US" sz="1800" dirty="0">
                <a:latin typeface="+mn-lt"/>
                <a:cs typeface="Calibri" panose="020F0502020204030204" pitchFamily="34" charset="0"/>
              </a:rPr>
              <a:t>Level 1 </a:t>
            </a:r>
            <a:r>
              <a:rPr lang="en-US" sz="1800" dirty="0" err="1">
                <a:latin typeface="+mn-lt"/>
                <a:cs typeface="Calibri" panose="020F0502020204030204" pitchFamily="34" charset="0"/>
              </a:rPr>
              <a:t>adalah</a:t>
            </a:r>
            <a:r>
              <a:rPr lang="en-US" sz="1800" dirty="0">
                <a:latin typeface="+mn-lt"/>
                <a:cs typeface="Calibri" panose="020F0502020204030204" pitchFamily="34" charset="0"/>
              </a:rPr>
              <a:t> </a:t>
            </a:r>
            <a:r>
              <a:rPr lang="en-US" sz="1800" dirty="0" err="1">
                <a:latin typeface="+mn-lt"/>
                <a:cs typeface="Calibri" panose="020F0502020204030204" pitchFamily="34" charset="0"/>
              </a:rPr>
              <a:t>harga</a:t>
            </a:r>
            <a:r>
              <a:rPr lang="en-US" sz="1800" dirty="0">
                <a:latin typeface="+mn-lt"/>
                <a:cs typeface="Calibri" panose="020F0502020204030204" pitchFamily="34" charset="0"/>
              </a:rPr>
              <a:t> </a:t>
            </a:r>
            <a:r>
              <a:rPr lang="en-US" sz="1800" dirty="0" err="1">
                <a:latin typeface="+mn-lt"/>
                <a:cs typeface="Calibri" panose="020F0502020204030204" pitchFamily="34" charset="0"/>
              </a:rPr>
              <a:t>kuotasian</a:t>
            </a:r>
            <a:r>
              <a:rPr lang="en-US" sz="1800" dirty="0">
                <a:latin typeface="+mn-lt"/>
                <a:cs typeface="Calibri" panose="020F0502020204030204" pitchFamily="34" charset="0"/>
              </a:rPr>
              <a:t> (</a:t>
            </a:r>
            <a:r>
              <a:rPr lang="en-US" sz="1800" dirty="0" err="1">
                <a:latin typeface="+mn-lt"/>
                <a:cs typeface="Calibri" panose="020F0502020204030204" pitchFamily="34" charset="0"/>
              </a:rPr>
              <a:t>tanpa</a:t>
            </a:r>
            <a:r>
              <a:rPr lang="en-US" sz="1800" dirty="0">
                <a:latin typeface="+mn-lt"/>
                <a:cs typeface="Calibri" panose="020F0502020204030204" pitchFamily="34" charset="0"/>
              </a:rPr>
              <a:t> </a:t>
            </a:r>
            <a:r>
              <a:rPr lang="en-US" sz="1800" dirty="0" err="1">
                <a:latin typeface="+mn-lt"/>
                <a:cs typeface="Calibri" panose="020F0502020204030204" pitchFamily="34" charset="0"/>
              </a:rPr>
              <a:t>penyesuaian</a:t>
            </a:r>
            <a:r>
              <a:rPr lang="en-US" sz="1800" dirty="0">
                <a:latin typeface="+mn-lt"/>
                <a:cs typeface="Calibri" panose="020F0502020204030204" pitchFamily="34" charset="0"/>
              </a:rPr>
              <a:t>) di </a:t>
            </a:r>
            <a:r>
              <a:rPr lang="nb-NO" sz="1800" dirty="0">
                <a:latin typeface="+mn-lt"/>
                <a:cs typeface="Calibri" panose="020F0502020204030204" pitchFamily="34" charset="0"/>
              </a:rPr>
              <a:t>pasar aktif untuk aset atau liabilitas yang identik yang dapat diakses </a:t>
            </a:r>
            <a:r>
              <a:rPr lang="en-US" sz="1800" dirty="0" err="1">
                <a:latin typeface="+mn-lt"/>
                <a:cs typeface="Calibri" panose="020F0502020204030204" pitchFamily="34" charset="0"/>
              </a:rPr>
              <a:t>entitas</a:t>
            </a:r>
            <a:r>
              <a:rPr lang="en-US" sz="1800" dirty="0">
                <a:latin typeface="+mn-lt"/>
                <a:cs typeface="Calibri" panose="020F0502020204030204" pitchFamily="34" charset="0"/>
              </a:rPr>
              <a:t> pada </a:t>
            </a:r>
            <a:r>
              <a:rPr lang="en-US" sz="1800" dirty="0" err="1">
                <a:latin typeface="+mn-lt"/>
                <a:cs typeface="Calibri" panose="020F0502020204030204" pitchFamily="34" charset="0"/>
              </a:rPr>
              <a:t>tanggal</a:t>
            </a:r>
            <a:r>
              <a:rPr lang="en-US" sz="1800" dirty="0">
                <a:latin typeface="+mn-lt"/>
                <a:cs typeface="Calibri" panose="020F0502020204030204" pitchFamily="34" charset="0"/>
              </a:rPr>
              <a:t> </a:t>
            </a:r>
            <a:r>
              <a:rPr lang="en-US" sz="1800" dirty="0" err="1">
                <a:latin typeface="+mn-lt"/>
                <a:cs typeface="Calibri" panose="020F0502020204030204" pitchFamily="34" charset="0"/>
              </a:rPr>
              <a:t>pengukuran</a:t>
            </a:r>
            <a:r>
              <a:rPr lang="en-US" sz="1800" dirty="0">
                <a:latin typeface="+mn-lt"/>
                <a:cs typeface="Calibri" panose="020F0502020204030204" pitchFamily="34" charset="0"/>
              </a:rPr>
              <a:t>. </a:t>
            </a:r>
          </a:p>
          <a:p>
            <a:pPr marL="355600" indent="-355600">
              <a:spcBef>
                <a:spcPts val="600"/>
              </a:spcBef>
              <a:buFont typeface="Wingdings" panose="05000000000000000000" pitchFamily="2" charset="2"/>
              <a:buChar char="§"/>
            </a:pPr>
            <a:r>
              <a:rPr lang="en-US" sz="1800" dirty="0" err="1">
                <a:latin typeface="+mn-lt"/>
                <a:cs typeface="Calibri" panose="020F0502020204030204" pitchFamily="34" charset="0"/>
              </a:rPr>
              <a:t>Harga</a:t>
            </a:r>
            <a:r>
              <a:rPr lang="en-US" sz="1800" dirty="0">
                <a:latin typeface="+mn-lt"/>
                <a:cs typeface="Calibri" panose="020F0502020204030204" pitchFamily="34" charset="0"/>
              </a:rPr>
              <a:t> </a:t>
            </a:r>
            <a:r>
              <a:rPr lang="en-US" sz="1800" dirty="0" err="1">
                <a:latin typeface="+mn-lt"/>
                <a:cs typeface="Calibri" panose="020F0502020204030204" pitchFamily="34" charset="0"/>
              </a:rPr>
              <a:t>kuotasian</a:t>
            </a:r>
            <a:r>
              <a:rPr lang="en-US" sz="1800" dirty="0">
                <a:latin typeface="+mn-lt"/>
                <a:cs typeface="Calibri" panose="020F0502020204030204" pitchFamily="34" charset="0"/>
              </a:rPr>
              <a:t> di pasar </a:t>
            </a:r>
            <a:r>
              <a:rPr lang="en-US" sz="1800" dirty="0" err="1">
                <a:latin typeface="+mn-lt"/>
                <a:cs typeface="Calibri" panose="020F0502020204030204" pitchFamily="34" charset="0"/>
              </a:rPr>
              <a:t>aktif</a:t>
            </a:r>
            <a:r>
              <a:rPr lang="en-US" sz="1800" dirty="0">
                <a:latin typeface="+mn-lt"/>
                <a:cs typeface="Calibri" panose="020F0502020204030204" pitchFamily="34" charset="0"/>
              </a:rPr>
              <a:t> </a:t>
            </a:r>
            <a:r>
              <a:rPr lang="en-US" sz="1800" dirty="0" err="1">
                <a:latin typeface="+mn-lt"/>
                <a:cs typeface="Calibri" panose="020F0502020204030204" pitchFamily="34" charset="0"/>
              </a:rPr>
              <a:t>menyediakan</a:t>
            </a:r>
            <a:r>
              <a:rPr lang="en-US" sz="1800" dirty="0">
                <a:latin typeface="+mn-lt"/>
                <a:cs typeface="Calibri" panose="020F0502020204030204" pitchFamily="34" charset="0"/>
              </a:rPr>
              <a:t> </a:t>
            </a:r>
            <a:r>
              <a:rPr lang="en-US" sz="1800" dirty="0" err="1">
                <a:latin typeface="+mn-lt"/>
                <a:cs typeface="Calibri" panose="020F0502020204030204" pitchFamily="34" charset="0"/>
              </a:rPr>
              <a:t>bukti</a:t>
            </a:r>
            <a:r>
              <a:rPr lang="en-US" sz="1800" dirty="0">
                <a:latin typeface="+mn-lt"/>
                <a:cs typeface="Calibri" panose="020F0502020204030204" pitchFamily="34" charset="0"/>
              </a:rPr>
              <a:t> yang paling </a:t>
            </a:r>
            <a:r>
              <a:rPr lang="en-US" sz="1800" dirty="0" err="1">
                <a:latin typeface="+mn-lt"/>
                <a:cs typeface="Calibri" panose="020F0502020204030204" pitchFamily="34" charset="0"/>
              </a:rPr>
              <a:t>andal</a:t>
            </a:r>
            <a:r>
              <a:rPr lang="en-US" sz="1800" dirty="0">
                <a:latin typeface="+mn-lt"/>
                <a:cs typeface="Calibri" panose="020F0502020204030204" pitchFamily="34" charset="0"/>
              </a:rPr>
              <a:t> </a:t>
            </a:r>
            <a:r>
              <a:rPr lang="en-US" sz="1800" dirty="0" err="1">
                <a:latin typeface="+mn-lt"/>
                <a:cs typeface="Calibri" panose="020F0502020204030204" pitchFamily="34" charset="0"/>
              </a:rPr>
              <a:t>dari</a:t>
            </a:r>
            <a:r>
              <a:rPr lang="en-US" sz="1800" dirty="0">
                <a:latin typeface="+mn-lt"/>
                <a:cs typeface="Calibri" panose="020F0502020204030204" pitchFamily="34" charset="0"/>
              </a:rPr>
              <a:t> </a:t>
            </a:r>
            <a:r>
              <a:rPr lang="en-US" sz="1800" dirty="0" err="1">
                <a:latin typeface="+mn-lt"/>
                <a:cs typeface="Calibri" panose="020F0502020204030204" pitchFamily="34" charset="0"/>
              </a:rPr>
              <a:t>nilai</a:t>
            </a:r>
            <a:r>
              <a:rPr lang="en-US" sz="1800" dirty="0">
                <a:latin typeface="+mn-lt"/>
                <a:cs typeface="Calibri" panose="020F0502020204030204" pitchFamily="34" charset="0"/>
              </a:rPr>
              <a:t> </a:t>
            </a:r>
            <a:r>
              <a:rPr lang="en-US" sz="1800" dirty="0" err="1">
                <a:latin typeface="+mn-lt"/>
                <a:cs typeface="Calibri" panose="020F0502020204030204" pitchFamily="34" charset="0"/>
              </a:rPr>
              <a:t>wajar</a:t>
            </a:r>
            <a:r>
              <a:rPr lang="en-US" sz="1800" dirty="0">
                <a:latin typeface="+mn-lt"/>
                <a:cs typeface="Calibri" panose="020F0502020204030204" pitchFamily="34" charset="0"/>
              </a:rPr>
              <a:t> dan </a:t>
            </a:r>
            <a:r>
              <a:rPr lang="en-US" sz="1800" dirty="0" err="1">
                <a:latin typeface="+mn-lt"/>
                <a:cs typeface="Calibri" panose="020F0502020204030204" pitchFamily="34" charset="0"/>
              </a:rPr>
              <a:t>digunakan</a:t>
            </a:r>
            <a:r>
              <a:rPr lang="en-US" sz="1800" dirty="0">
                <a:latin typeface="+mn-lt"/>
                <a:cs typeface="Calibri" panose="020F0502020204030204" pitchFamily="34" charset="0"/>
              </a:rPr>
              <a:t> </a:t>
            </a:r>
            <a:r>
              <a:rPr lang="en-US" sz="1800" dirty="0" err="1">
                <a:latin typeface="+mn-lt"/>
                <a:cs typeface="Calibri" panose="020F0502020204030204" pitchFamily="34" charset="0"/>
              </a:rPr>
              <a:t>tanpa</a:t>
            </a:r>
            <a:r>
              <a:rPr lang="en-US" sz="1800" dirty="0">
                <a:latin typeface="+mn-lt"/>
                <a:cs typeface="Calibri" panose="020F0502020204030204" pitchFamily="34" charset="0"/>
              </a:rPr>
              <a:t> </a:t>
            </a:r>
            <a:r>
              <a:rPr lang="en-US" sz="1800" dirty="0" err="1">
                <a:latin typeface="+mn-lt"/>
                <a:cs typeface="Calibri" panose="020F0502020204030204" pitchFamily="34" charset="0"/>
              </a:rPr>
              <a:t>penyesuaian</a:t>
            </a:r>
            <a:r>
              <a:rPr lang="en-US" sz="1800" dirty="0">
                <a:latin typeface="+mn-lt"/>
                <a:cs typeface="Calibri" panose="020F0502020204030204" pitchFamily="34" charset="0"/>
              </a:rPr>
              <a:t>.</a:t>
            </a:r>
          </a:p>
          <a:p>
            <a:pPr marL="355600" indent="-355600">
              <a:spcBef>
                <a:spcPts val="600"/>
              </a:spcBef>
              <a:buFont typeface="Wingdings" panose="05000000000000000000" pitchFamily="2" charset="2"/>
              <a:buChar char="§"/>
            </a:pPr>
            <a:r>
              <a:rPr lang="en-US" sz="1800" dirty="0" err="1">
                <a:latin typeface="+mn-lt"/>
                <a:cs typeface="Calibri" panose="020F0502020204030204" pitchFamily="34" charset="0"/>
              </a:rPr>
              <a:t>Penekanan</a:t>
            </a:r>
            <a:r>
              <a:rPr lang="en-US" sz="1800" dirty="0">
                <a:latin typeface="+mn-lt"/>
                <a:cs typeface="Calibri" panose="020F0502020204030204" pitchFamily="34" charset="0"/>
              </a:rPr>
              <a:t> pada Level 1 </a:t>
            </a:r>
            <a:r>
              <a:rPr lang="en-US" sz="1800" dirty="0" err="1">
                <a:latin typeface="+mn-lt"/>
                <a:cs typeface="Calibri" panose="020F0502020204030204" pitchFamily="34" charset="0"/>
              </a:rPr>
              <a:t>adalah</a:t>
            </a:r>
            <a:r>
              <a:rPr lang="en-US" sz="1800" dirty="0">
                <a:latin typeface="+mn-lt"/>
                <a:cs typeface="Calibri" panose="020F0502020204030204" pitchFamily="34" charset="0"/>
              </a:rPr>
              <a:t> </a:t>
            </a:r>
            <a:r>
              <a:rPr lang="en-US" sz="1800" dirty="0" err="1">
                <a:latin typeface="+mn-lt"/>
                <a:cs typeface="Calibri" panose="020F0502020204030204" pitchFamily="34" charset="0"/>
              </a:rPr>
              <a:t>untuk</a:t>
            </a:r>
            <a:r>
              <a:rPr lang="en-US" sz="1800" dirty="0">
                <a:latin typeface="+mn-lt"/>
                <a:cs typeface="Calibri" panose="020F0502020204030204" pitchFamily="34" charset="0"/>
              </a:rPr>
              <a:t> </a:t>
            </a:r>
            <a:r>
              <a:rPr lang="en-US" sz="1800" dirty="0" err="1">
                <a:latin typeface="+mn-lt"/>
                <a:cs typeface="Calibri" panose="020F0502020204030204" pitchFamily="34" charset="0"/>
              </a:rPr>
              <a:t>menentukan</a:t>
            </a:r>
            <a:r>
              <a:rPr lang="en-US" sz="1800" dirty="0">
                <a:latin typeface="+mn-lt"/>
                <a:cs typeface="Calibri" panose="020F0502020204030204" pitchFamily="34" charset="0"/>
              </a:rPr>
              <a:t> </a:t>
            </a:r>
            <a:r>
              <a:rPr lang="en-US" sz="1800" dirty="0" err="1">
                <a:latin typeface="+mn-lt"/>
                <a:cs typeface="Calibri" panose="020F0502020204030204" pitchFamily="34" charset="0"/>
              </a:rPr>
              <a:t>kedua</a:t>
            </a:r>
            <a:r>
              <a:rPr lang="en-US" sz="1800" dirty="0">
                <a:latin typeface="+mn-lt"/>
                <a:cs typeface="Calibri" panose="020F0502020204030204" pitchFamily="34" charset="0"/>
              </a:rPr>
              <a:t> </a:t>
            </a:r>
            <a:r>
              <a:rPr lang="en-US" sz="1800" dirty="0" err="1">
                <a:latin typeface="+mn-lt"/>
                <a:cs typeface="Calibri" panose="020F0502020204030204" pitchFamily="34" charset="0"/>
              </a:rPr>
              <a:t>hal</a:t>
            </a:r>
            <a:r>
              <a:rPr lang="en-US" sz="1800" dirty="0">
                <a:latin typeface="+mn-lt"/>
                <a:cs typeface="Calibri" panose="020F0502020204030204" pitchFamily="34" charset="0"/>
              </a:rPr>
              <a:t> </a:t>
            </a:r>
            <a:r>
              <a:rPr lang="en-US" sz="1800" dirty="0" err="1">
                <a:latin typeface="+mn-lt"/>
                <a:cs typeface="Calibri" panose="020F0502020204030204" pitchFamily="34" charset="0"/>
              </a:rPr>
              <a:t>sebagai</a:t>
            </a:r>
            <a:r>
              <a:rPr lang="en-US" sz="1800" dirty="0">
                <a:latin typeface="+mn-lt"/>
                <a:cs typeface="Calibri" panose="020F0502020204030204" pitchFamily="34" charset="0"/>
              </a:rPr>
              <a:t> </a:t>
            </a:r>
            <a:r>
              <a:rPr lang="en-US" sz="1800" dirty="0" err="1">
                <a:latin typeface="+mn-lt"/>
                <a:cs typeface="Calibri" panose="020F0502020204030204" pitchFamily="34" charset="0"/>
              </a:rPr>
              <a:t>berikut</a:t>
            </a:r>
            <a:r>
              <a:rPr lang="en-US" sz="1800" dirty="0">
                <a:latin typeface="+mn-lt"/>
                <a:cs typeface="Calibri" panose="020F0502020204030204" pitchFamily="34" charset="0"/>
              </a:rPr>
              <a:t>:</a:t>
            </a:r>
          </a:p>
          <a:p>
            <a:pPr marL="723900" lvl="1" indent="-368300">
              <a:spcBef>
                <a:spcPts val="600"/>
              </a:spcBef>
              <a:buFont typeface="Wingdings" panose="05000000000000000000" pitchFamily="2" charset="2"/>
              <a:buChar char="§"/>
            </a:pPr>
            <a:r>
              <a:rPr lang="en-US" sz="1800" dirty="0">
                <a:latin typeface="+mn-lt"/>
                <a:cs typeface="Calibri" panose="020F0502020204030204" pitchFamily="34" charset="0"/>
              </a:rPr>
              <a:t>pasar </a:t>
            </a:r>
            <a:r>
              <a:rPr lang="en-US" sz="1800" dirty="0" err="1">
                <a:latin typeface="+mn-lt"/>
                <a:cs typeface="Calibri" panose="020F0502020204030204" pitchFamily="34" charset="0"/>
              </a:rPr>
              <a:t>utama</a:t>
            </a:r>
            <a:r>
              <a:rPr lang="en-US" sz="1800" dirty="0">
                <a:latin typeface="+mn-lt"/>
                <a:cs typeface="Calibri" panose="020F0502020204030204" pitchFamily="34" charset="0"/>
              </a:rPr>
              <a:t> </a:t>
            </a:r>
            <a:r>
              <a:rPr lang="en-US" sz="1800" dirty="0" err="1">
                <a:latin typeface="+mn-lt"/>
                <a:cs typeface="Calibri" panose="020F0502020204030204" pitchFamily="34" charset="0"/>
              </a:rPr>
              <a:t>untuk</a:t>
            </a:r>
            <a:r>
              <a:rPr lang="en-US" sz="1800" dirty="0">
                <a:latin typeface="+mn-lt"/>
                <a:cs typeface="Calibri" panose="020F0502020204030204" pitchFamily="34" charset="0"/>
              </a:rPr>
              <a:t> </a:t>
            </a:r>
            <a:r>
              <a:rPr lang="en-US" sz="1800" dirty="0" err="1">
                <a:latin typeface="+mn-lt"/>
                <a:cs typeface="Calibri" panose="020F0502020204030204" pitchFamily="34" charset="0"/>
              </a:rPr>
              <a:t>aset</a:t>
            </a:r>
            <a:r>
              <a:rPr lang="en-US" sz="1800" dirty="0">
                <a:latin typeface="+mn-lt"/>
                <a:cs typeface="Calibri" panose="020F0502020204030204" pitchFamily="34" charset="0"/>
              </a:rPr>
              <a:t> </a:t>
            </a:r>
            <a:r>
              <a:rPr lang="en-US" sz="1800" dirty="0" err="1">
                <a:latin typeface="+mn-lt"/>
                <a:cs typeface="Calibri" panose="020F0502020204030204" pitchFamily="34" charset="0"/>
              </a:rPr>
              <a:t>atau</a:t>
            </a:r>
            <a:r>
              <a:rPr lang="en-US" sz="1800" dirty="0">
                <a:latin typeface="+mn-lt"/>
                <a:cs typeface="Calibri" panose="020F0502020204030204" pitchFamily="34" charset="0"/>
              </a:rPr>
              <a:t> </a:t>
            </a:r>
            <a:r>
              <a:rPr lang="en-US" sz="1800" dirty="0" err="1">
                <a:latin typeface="+mn-lt"/>
                <a:cs typeface="Calibri" panose="020F0502020204030204" pitchFamily="34" charset="0"/>
              </a:rPr>
              <a:t>liabilitas</a:t>
            </a:r>
            <a:r>
              <a:rPr lang="en-US" sz="1800" dirty="0">
                <a:latin typeface="+mn-lt"/>
                <a:cs typeface="Calibri" panose="020F0502020204030204" pitchFamily="34" charset="0"/>
              </a:rPr>
              <a:t> </a:t>
            </a:r>
            <a:r>
              <a:rPr lang="en-US" sz="1800" dirty="0" err="1">
                <a:latin typeface="+mn-lt"/>
                <a:cs typeface="Calibri" panose="020F0502020204030204" pitchFamily="34" charset="0"/>
              </a:rPr>
              <a:t>atau</a:t>
            </a:r>
            <a:r>
              <a:rPr lang="en-US" sz="1800" dirty="0">
                <a:latin typeface="+mn-lt"/>
                <a:cs typeface="Calibri" panose="020F0502020204030204" pitchFamily="34" charset="0"/>
              </a:rPr>
              <a:t>, </a:t>
            </a:r>
            <a:r>
              <a:rPr lang="en-US" sz="1800" dirty="0" err="1">
                <a:latin typeface="+mn-lt"/>
                <a:cs typeface="Calibri" panose="020F0502020204030204" pitchFamily="34" charset="0"/>
              </a:rPr>
              <a:t>jika</a:t>
            </a:r>
            <a:r>
              <a:rPr lang="en-US" sz="1800" dirty="0">
                <a:latin typeface="+mn-lt"/>
                <a:cs typeface="Calibri" panose="020F0502020204030204" pitchFamily="34" charset="0"/>
              </a:rPr>
              <a:t> </a:t>
            </a:r>
            <a:r>
              <a:rPr lang="en-US" sz="1800" dirty="0" err="1">
                <a:latin typeface="+mn-lt"/>
                <a:cs typeface="Calibri" panose="020F0502020204030204" pitchFamily="34" charset="0"/>
              </a:rPr>
              <a:t>tidak</a:t>
            </a:r>
            <a:r>
              <a:rPr lang="en-US" sz="1800" dirty="0">
                <a:latin typeface="+mn-lt"/>
                <a:cs typeface="Calibri" panose="020F0502020204030204" pitchFamily="34" charset="0"/>
              </a:rPr>
              <a:t> </a:t>
            </a:r>
            <a:r>
              <a:rPr lang="en-US" sz="1800" dirty="0" err="1">
                <a:latin typeface="+mn-lt"/>
                <a:cs typeface="Calibri" panose="020F0502020204030204" pitchFamily="34" charset="0"/>
              </a:rPr>
              <a:t>terdapat</a:t>
            </a:r>
            <a:r>
              <a:rPr lang="en-US" sz="1800" dirty="0">
                <a:latin typeface="+mn-lt"/>
                <a:cs typeface="Calibri" panose="020F0502020204030204" pitchFamily="34" charset="0"/>
              </a:rPr>
              <a:t> pasar </a:t>
            </a:r>
            <a:r>
              <a:rPr lang="es-ES" sz="1800" dirty="0" err="1">
                <a:latin typeface="+mn-lt"/>
                <a:cs typeface="Calibri" panose="020F0502020204030204" pitchFamily="34" charset="0"/>
              </a:rPr>
              <a:t>utama</a:t>
            </a:r>
            <a:r>
              <a:rPr lang="es-ES" sz="1800" dirty="0">
                <a:latin typeface="+mn-lt"/>
                <a:cs typeface="Calibri" panose="020F0502020204030204" pitchFamily="34" charset="0"/>
              </a:rPr>
              <a:t>, pasar yang </a:t>
            </a:r>
            <a:r>
              <a:rPr lang="es-ES" sz="1800" dirty="0" err="1">
                <a:latin typeface="+mn-lt"/>
                <a:cs typeface="Calibri" panose="020F0502020204030204" pitchFamily="34" charset="0"/>
              </a:rPr>
              <a:t>paling</a:t>
            </a:r>
            <a:r>
              <a:rPr lang="es-ES" sz="1800" dirty="0">
                <a:latin typeface="+mn-lt"/>
                <a:cs typeface="Calibri" panose="020F0502020204030204" pitchFamily="34" charset="0"/>
              </a:rPr>
              <a:t> </a:t>
            </a:r>
            <a:r>
              <a:rPr lang="es-ES" sz="1800" dirty="0" err="1">
                <a:latin typeface="+mn-lt"/>
                <a:cs typeface="Calibri" panose="020F0502020204030204" pitchFamily="34" charset="0"/>
              </a:rPr>
              <a:t>menguntungkan</a:t>
            </a:r>
            <a:r>
              <a:rPr lang="es-ES" sz="1800" dirty="0">
                <a:latin typeface="+mn-lt"/>
                <a:cs typeface="Calibri" panose="020F0502020204030204" pitchFamily="34" charset="0"/>
              </a:rPr>
              <a:t> </a:t>
            </a:r>
            <a:r>
              <a:rPr lang="es-ES" sz="1800" dirty="0" err="1">
                <a:latin typeface="+mn-lt"/>
                <a:cs typeface="Calibri" panose="020F0502020204030204" pitchFamily="34" charset="0"/>
              </a:rPr>
              <a:t>untuk</a:t>
            </a:r>
            <a:r>
              <a:rPr lang="es-ES" sz="1800" dirty="0">
                <a:latin typeface="+mn-lt"/>
                <a:cs typeface="Calibri" panose="020F0502020204030204" pitchFamily="34" charset="0"/>
              </a:rPr>
              <a:t> </a:t>
            </a:r>
            <a:r>
              <a:rPr lang="es-ES" sz="1800" dirty="0" err="1">
                <a:latin typeface="+mn-lt"/>
                <a:cs typeface="Calibri" panose="020F0502020204030204" pitchFamily="34" charset="0"/>
              </a:rPr>
              <a:t>aset</a:t>
            </a:r>
            <a:r>
              <a:rPr lang="es-ES" sz="1800" dirty="0">
                <a:latin typeface="+mn-lt"/>
                <a:cs typeface="Calibri" panose="020F0502020204030204" pitchFamily="34" charset="0"/>
              </a:rPr>
              <a:t> </a:t>
            </a:r>
            <a:r>
              <a:rPr lang="es-ES" sz="1800" dirty="0" err="1">
                <a:latin typeface="+mn-lt"/>
                <a:cs typeface="Calibri" panose="020F0502020204030204" pitchFamily="34" charset="0"/>
              </a:rPr>
              <a:t>atau</a:t>
            </a:r>
            <a:r>
              <a:rPr lang="es-ES" sz="1800" dirty="0">
                <a:latin typeface="+mn-lt"/>
                <a:cs typeface="Calibri" panose="020F0502020204030204" pitchFamily="34" charset="0"/>
              </a:rPr>
              <a:t> </a:t>
            </a:r>
            <a:r>
              <a:rPr lang="es-ES" sz="1800" dirty="0" err="1">
                <a:latin typeface="+mn-lt"/>
                <a:cs typeface="Calibri" panose="020F0502020204030204" pitchFamily="34" charset="0"/>
              </a:rPr>
              <a:t>liabilitas</a:t>
            </a:r>
            <a:r>
              <a:rPr lang="es-ES" sz="1800" dirty="0">
                <a:latin typeface="+mn-lt"/>
                <a:cs typeface="Calibri" panose="020F0502020204030204" pitchFamily="34" charset="0"/>
              </a:rPr>
              <a:t> </a:t>
            </a:r>
            <a:r>
              <a:rPr lang="en-US" sz="1800" dirty="0" err="1">
                <a:latin typeface="+mn-lt"/>
                <a:cs typeface="Calibri" panose="020F0502020204030204" pitchFamily="34" charset="0"/>
              </a:rPr>
              <a:t>tersebut</a:t>
            </a:r>
            <a:r>
              <a:rPr lang="en-US" sz="1800" dirty="0">
                <a:latin typeface="+mn-lt"/>
                <a:cs typeface="Calibri" panose="020F0502020204030204" pitchFamily="34" charset="0"/>
              </a:rPr>
              <a:t>; dan</a:t>
            </a:r>
          </a:p>
          <a:p>
            <a:pPr marL="723900" lvl="1" indent="-368300">
              <a:spcBef>
                <a:spcPts val="600"/>
              </a:spcBef>
              <a:buFont typeface="Wingdings" panose="05000000000000000000" pitchFamily="2" charset="2"/>
              <a:buChar char="§"/>
            </a:pPr>
            <a:r>
              <a:rPr lang="en-US" sz="1800" dirty="0" err="1">
                <a:latin typeface="+mn-lt"/>
                <a:cs typeface="Calibri" panose="020F0502020204030204" pitchFamily="34" charset="0"/>
              </a:rPr>
              <a:t>apakah</a:t>
            </a:r>
            <a:r>
              <a:rPr lang="en-US" sz="1800" dirty="0">
                <a:latin typeface="+mn-lt"/>
                <a:cs typeface="Calibri" panose="020F0502020204030204" pitchFamily="34" charset="0"/>
              </a:rPr>
              <a:t> </a:t>
            </a:r>
            <a:r>
              <a:rPr lang="en-US" sz="1800" dirty="0" err="1">
                <a:latin typeface="+mn-lt"/>
                <a:cs typeface="Calibri" panose="020F0502020204030204" pitchFamily="34" charset="0"/>
              </a:rPr>
              <a:t>entitas</a:t>
            </a:r>
            <a:r>
              <a:rPr lang="en-US" sz="1800" dirty="0">
                <a:latin typeface="+mn-lt"/>
                <a:cs typeface="Calibri" panose="020F0502020204030204" pitchFamily="34" charset="0"/>
              </a:rPr>
              <a:t> </a:t>
            </a:r>
            <a:r>
              <a:rPr lang="en-US" sz="1800" dirty="0" err="1">
                <a:latin typeface="+mn-lt"/>
                <a:cs typeface="Calibri" panose="020F0502020204030204" pitchFamily="34" charset="0"/>
              </a:rPr>
              <a:t>dapat</a:t>
            </a:r>
            <a:r>
              <a:rPr lang="en-US" sz="1800" dirty="0">
                <a:latin typeface="+mn-lt"/>
                <a:cs typeface="Calibri" panose="020F0502020204030204" pitchFamily="34" charset="0"/>
              </a:rPr>
              <a:t> </a:t>
            </a:r>
            <a:r>
              <a:rPr lang="en-US" sz="1800" dirty="0" err="1">
                <a:latin typeface="+mn-lt"/>
                <a:cs typeface="Calibri" panose="020F0502020204030204" pitchFamily="34" charset="0"/>
              </a:rPr>
              <a:t>melakukan</a:t>
            </a:r>
            <a:r>
              <a:rPr lang="en-US" sz="1800" dirty="0">
                <a:latin typeface="+mn-lt"/>
                <a:cs typeface="Calibri" panose="020F0502020204030204" pitchFamily="34" charset="0"/>
              </a:rPr>
              <a:t> </a:t>
            </a:r>
            <a:r>
              <a:rPr lang="en-US" sz="1800" dirty="0" err="1">
                <a:latin typeface="+mn-lt"/>
                <a:cs typeface="Calibri" panose="020F0502020204030204" pitchFamily="34" charset="0"/>
              </a:rPr>
              <a:t>transaksi</a:t>
            </a:r>
            <a:r>
              <a:rPr lang="en-US" sz="1800" dirty="0">
                <a:latin typeface="+mn-lt"/>
                <a:cs typeface="Calibri" panose="020F0502020204030204" pitchFamily="34" charset="0"/>
              </a:rPr>
              <a:t> </a:t>
            </a:r>
            <a:r>
              <a:rPr lang="en-US" sz="1800" dirty="0" err="1">
                <a:latin typeface="+mn-lt"/>
                <a:cs typeface="Calibri" panose="020F0502020204030204" pitchFamily="34" charset="0"/>
              </a:rPr>
              <a:t>untuk</a:t>
            </a:r>
            <a:r>
              <a:rPr lang="en-US" sz="1800" dirty="0">
                <a:latin typeface="+mn-lt"/>
                <a:cs typeface="Calibri" panose="020F0502020204030204" pitchFamily="34" charset="0"/>
              </a:rPr>
              <a:t> </a:t>
            </a:r>
            <a:r>
              <a:rPr lang="en-US" sz="1800" dirty="0" err="1">
                <a:latin typeface="+mn-lt"/>
                <a:cs typeface="Calibri" panose="020F0502020204030204" pitchFamily="34" charset="0"/>
              </a:rPr>
              <a:t>aset</a:t>
            </a:r>
            <a:r>
              <a:rPr lang="en-US" sz="1800" dirty="0">
                <a:latin typeface="+mn-lt"/>
                <a:cs typeface="Calibri" panose="020F0502020204030204" pitchFamily="34" charset="0"/>
              </a:rPr>
              <a:t> </a:t>
            </a:r>
            <a:r>
              <a:rPr lang="en-US" sz="1800" dirty="0" err="1">
                <a:latin typeface="+mn-lt"/>
                <a:cs typeface="Calibri" panose="020F0502020204030204" pitchFamily="34" charset="0"/>
              </a:rPr>
              <a:t>atau</a:t>
            </a:r>
            <a:r>
              <a:rPr lang="en-US" sz="1800" dirty="0">
                <a:latin typeface="+mn-lt"/>
                <a:cs typeface="Calibri" panose="020F0502020204030204" pitchFamily="34" charset="0"/>
              </a:rPr>
              <a:t> </a:t>
            </a:r>
            <a:r>
              <a:rPr lang="en-US" sz="1800" dirty="0" err="1">
                <a:latin typeface="+mn-lt"/>
                <a:cs typeface="Calibri" panose="020F0502020204030204" pitchFamily="34" charset="0"/>
              </a:rPr>
              <a:t>liabilitas</a:t>
            </a:r>
            <a:r>
              <a:rPr lang="en-US" sz="1800" dirty="0">
                <a:latin typeface="+mn-lt"/>
                <a:cs typeface="Calibri" panose="020F0502020204030204" pitchFamily="34" charset="0"/>
              </a:rPr>
              <a:t> </a:t>
            </a:r>
            <a:r>
              <a:rPr lang="en-US" sz="1800" dirty="0" err="1">
                <a:latin typeface="+mn-lt"/>
                <a:cs typeface="Calibri" panose="020F0502020204030204" pitchFamily="34" charset="0"/>
              </a:rPr>
              <a:t>tersebut</a:t>
            </a:r>
            <a:r>
              <a:rPr lang="en-US" sz="1800" dirty="0">
                <a:latin typeface="+mn-lt"/>
                <a:cs typeface="Calibri" panose="020F0502020204030204" pitchFamily="34" charset="0"/>
              </a:rPr>
              <a:t> pada </a:t>
            </a:r>
            <a:r>
              <a:rPr lang="en-US" sz="1800" dirty="0" err="1">
                <a:latin typeface="+mn-lt"/>
                <a:cs typeface="Calibri" panose="020F0502020204030204" pitchFamily="34" charset="0"/>
              </a:rPr>
              <a:t>harga</a:t>
            </a:r>
            <a:r>
              <a:rPr lang="en-US" sz="1800" dirty="0">
                <a:latin typeface="+mn-lt"/>
                <a:cs typeface="Calibri" panose="020F0502020204030204" pitchFamily="34" charset="0"/>
              </a:rPr>
              <a:t> di pasar </a:t>
            </a:r>
            <a:r>
              <a:rPr lang="en-US" sz="1800" dirty="0" err="1">
                <a:latin typeface="+mn-lt"/>
                <a:cs typeface="Calibri" panose="020F0502020204030204" pitchFamily="34" charset="0"/>
              </a:rPr>
              <a:t>tersebut</a:t>
            </a:r>
            <a:r>
              <a:rPr lang="en-US" sz="1800" dirty="0">
                <a:latin typeface="+mn-lt"/>
                <a:cs typeface="Calibri" panose="020F0502020204030204" pitchFamily="34" charset="0"/>
              </a:rPr>
              <a:t> pada </a:t>
            </a:r>
            <a:r>
              <a:rPr lang="en-US" sz="1800" dirty="0" err="1">
                <a:latin typeface="+mn-lt"/>
                <a:cs typeface="Calibri" panose="020F0502020204030204" pitchFamily="34" charset="0"/>
              </a:rPr>
              <a:t>tanggal</a:t>
            </a:r>
            <a:r>
              <a:rPr lang="en-US" sz="1800" dirty="0">
                <a:latin typeface="+mn-lt"/>
                <a:cs typeface="Calibri" panose="020F0502020204030204" pitchFamily="34" charset="0"/>
              </a:rPr>
              <a:t> </a:t>
            </a:r>
            <a:r>
              <a:rPr lang="en-US" sz="1800" dirty="0" err="1">
                <a:latin typeface="+mn-lt"/>
                <a:cs typeface="Calibri" panose="020F0502020204030204" pitchFamily="34" charset="0"/>
              </a:rPr>
              <a:t>pengukuran</a:t>
            </a:r>
            <a:r>
              <a:rPr lang="en-US" sz="1800" dirty="0">
                <a:latin typeface="+mn-lt"/>
                <a:cs typeface="Calibri" panose="020F0502020204030204" pitchFamily="34" charset="0"/>
              </a:rPr>
              <a:t>.</a:t>
            </a:r>
          </a:p>
          <a:p>
            <a:pPr marL="355600" indent="-355600">
              <a:spcBef>
                <a:spcPts val="600"/>
              </a:spcBef>
              <a:buFont typeface="Wingdings" panose="05000000000000000000" pitchFamily="2" charset="2"/>
              <a:buChar char="§"/>
            </a:pPr>
            <a:r>
              <a:rPr lang="en-US" sz="1800" dirty="0" err="1">
                <a:latin typeface="+mn-lt"/>
                <a:cs typeface="Calibri" panose="020F0502020204030204" pitchFamily="34" charset="0"/>
              </a:rPr>
              <a:t>Entitas</a:t>
            </a:r>
            <a:r>
              <a:rPr lang="en-US" sz="1800" dirty="0">
                <a:latin typeface="+mn-lt"/>
                <a:cs typeface="Calibri" panose="020F0502020204030204" pitchFamily="34" charset="0"/>
              </a:rPr>
              <a:t> </a:t>
            </a:r>
            <a:r>
              <a:rPr lang="en-US" sz="1800" dirty="0" err="1">
                <a:latin typeface="+mn-lt"/>
                <a:cs typeface="Calibri" panose="020F0502020204030204" pitchFamily="34" charset="0"/>
              </a:rPr>
              <a:t>tidak</a:t>
            </a:r>
            <a:r>
              <a:rPr lang="en-US" sz="1800" dirty="0">
                <a:latin typeface="+mn-lt"/>
                <a:cs typeface="Calibri" panose="020F0502020204030204" pitchFamily="34" charset="0"/>
              </a:rPr>
              <a:t> </a:t>
            </a:r>
            <a:r>
              <a:rPr lang="en-US" sz="1800" dirty="0" err="1">
                <a:latin typeface="+mn-lt"/>
                <a:cs typeface="Calibri" panose="020F0502020204030204" pitchFamily="34" charset="0"/>
              </a:rPr>
              <a:t>membuat</a:t>
            </a:r>
            <a:r>
              <a:rPr lang="en-US" sz="1800" dirty="0">
                <a:latin typeface="+mn-lt"/>
                <a:cs typeface="Calibri" panose="020F0502020204030204" pitchFamily="34" charset="0"/>
              </a:rPr>
              <a:t> </a:t>
            </a:r>
            <a:r>
              <a:rPr lang="en-US" sz="1800" dirty="0" err="1">
                <a:latin typeface="+mn-lt"/>
                <a:cs typeface="Calibri" panose="020F0502020204030204" pitchFamily="34" charset="0"/>
              </a:rPr>
              <a:t>penyesuaian</a:t>
            </a:r>
            <a:r>
              <a:rPr lang="en-US" sz="1800" dirty="0">
                <a:latin typeface="+mn-lt"/>
                <a:cs typeface="Calibri" panose="020F0502020204030204" pitchFamily="34" charset="0"/>
              </a:rPr>
              <a:t> </a:t>
            </a:r>
            <a:r>
              <a:rPr lang="en-US" sz="1800" dirty="0" err="1">
                <a:latin typeface="+mn-lt"/>
                <a:cs typeface="Calibri" panose="020F0502020204030204" pitchFamily="34" charset="0"/>
              </a:rPr>
              <a:t>terhadap</a:t>
            </a:r>
            <a:r>
              <a:rPr lang="en-US" sz="1800" dirty="0">
                <a:latin typeface="+mn-lt"/>
                <a:cs typeface="Calibri" panose="020F0502020204030204" pitchFamily="34" charset="0"/>
              </a:rPr>
              <a:t> </a:t>
            </a:r>
            <a:r>
              <a:rPr lang="en-US" sz="1800" i="1" dirty="0">
                <a:latin typeface="+mn-lt"/>
                <a:cs typeface="Calibri" panose="020F0502020204030204" pitchFamily="34" charset="0"/>
              </a:rPr>
              <a:t>input </a:t>
            </a:r>
            <a:r>
              <a:rPr lang="en-US" sz="1800" dirty="0">
                <a:latin typeface="+mn-lt"/>
                <a:cs typeface="Calibri" panose="020F0502020204030204" pitchFamily="34" charset="0"/>
              </a:rPr>
              <a:t>Level 1 </a:t>
            </a:r>
            <a:r>
              <a:rPr lang="pt-BR" sz="1800" dirty="0">
                <a:latin typeface="+mn-lt"/>
                <a:cs typeface="Calibri" panose="020F0502020204030204" pitchFamily="34" charset="0"/>
              </a:rPr>
              <a:t>kecuali dalam beberapa keadaan sebagai berikut:</a:t>
            </a:r>
          </a:p>
          <a:p>
            <a:pPr marL="723900" lvl="1" indent="-368300">
              <a:spcBef>
                <a:spcPts val="600"/>
              </a:spcBef>
              <a:buFont typeface="Wingdings" panose="05000000000000000000" pitchFamily="2" charset="2"/>
              <a:buChar char="§"/>
            </a:pPr>
            <a:r>
              <a:rPr lang="en-US" sz="1800" dirty="0" err="1">
                <a:latin typeface="+mn-lt"/>
                <a:cs typeface="Calibri" panose="020F0502020204030204" pitchFamily="34" charset="0"/>
              </a:rPr>
              <a:t>tidak</a:t>
            </a:r>
            <a:r>
              <a:rPr lang="en-US" sz="1800" dirty="0">
                <a:latin typeface="+mn-lt"/>
                <a:cs typeface="Calibri" panose="020F0502020204030204" pitchFamily="34" charset="0"/>
              </a:rPr>
              <a:t> </a:t>
            </a:r>
            <a:r>
              <a:rPr lang="en-US" sz="1800" dirty="0" err="1">
                <a:latin typeface="+mn-lt"/>
                <a:cs typeface="Calibri" panose="020F0502020204030204" pitchFamily="34" charset="0"/>
              </a:rPr>
              <a:t>dapat</a:t>
            </a:r>
            <a:r>
              <a:rPr lang="en-US" sz="1800" dirty="0">
                <a:latin typeface="+mn-lt"/>
                <a:cs typeface="Calibri" panose="020F0502020204030204" pitchFamily="34" charset="0"/>
              </a:rPr>
              <a:t> </a:t>
            </a:r>
            <a:r>
              <a:rPr lang="en-US" sz="1800" dirty="0" err="1">
                <a:latin typeface="+mn-lt"/>
                <a:cs typeface="Calibri" panose="020F0502020204030204" pitchFamily="34" charset="0"/>
              </a:rPr>
              <a:t>diakses</a:t>
            </a:r>
            <a:r>
              <a:rPr lang="en-US" sz="1800" dirty="0">
                <a:latin typeface="+mn-lt"/>
                <a:cs typeface="Calibri" panose="020F0502020204030204" pitchFamily="34" charset="0"/>
              </a:rPr>
              <a:t> </a:t>
            </a:r>
            <a:r>
              <a:rPr lang="en-US" sz="1800" dirty="0" err="1">
                <a:latin typeface="+mn-lt"/>
                <a:cs typeface="Calibri" panose="020F0502020204030204" pitchFamily="34" charset="0"/>
              </a:rPr>
              <a:t>untuk</a:t>
            </a:r>
            <a:r>
              <a:rPr lang="en-US" sz="1800" dirty="0">
                <a:latin typeface="+mn-lt"/>
                <a:cs typeface="Calibri" panose="020F0502020204030204" pitchFamily="34" charset="0"/>
              </a:rPr>
              <a:t> </a:t>
            </a:r>
            <a:r>
              <a:rPr lang="en-US" sz="1800" dirty="0" err="1">
                <a:latin typeface="+mn-lt"/>
                <a:cs typeface="Calibri" panose="020F0502020204030204" pitchFamily="34" charset="0"/>
              </a:rPr>
              <a:t>setiap</a:t>
            </a:r>
            <a:r>
              <a:rPr lang="en-US" sz="1800" dirty="0">
                <a:latin typeface="+mn-lt"/>
                <a:cs typeface="Calibri" panose="020F0502020204030204" pitchFamily="34" charset="0"/>
              </a:rPr>
              <a:t> </a:t>
            </a:r>
            <a:r>
              <a:rPr lang="en-US" sz="1800" dirty="0" err="1">
                <a:latin typeface="+mn-lt"/>
                <a:cs typeface="Calibri" panose="020F0502020204030204" pitchFamily="34" charset="0"/>
              </a:rPr>
              <a:t>aset</a:t>
            </a:r>
            <a:r>
              <a:rPr lang="en-US" sz="1800" dirty="0">
                <a:latin typeface="+mn-lt"/>
                <a:cs typeface="Calibri" panose="020F0502020204030204" pitchFamily="34" charset="0"/>
              </a:rPr>
              <a:t> </a:t>
            </a:r>
            <a:r>
              <a:rPr lang="en-US" sz="1800" dirty="0" err="1">
                <a:latin typeface="+mn-lt"/>
                <a:cs typeface="Calibri" panose="020F0502020204030204" pitchFamily="34" charset="0"/>
              </a:rPr>
              <a:t>atau</a:t>
            </a:r>
            <a:r>
              <a:rPr lang="en-US" sz="1800" dirty="0">
                <a:latin typeface="+mn-lt"/>
                <a:cs typeface="Calibri" panose="020F0502020204030204" pitchFamily="34" charset="0"/>
              </a:rPr>
              <a:t> </a:t>
            </a:r>
            <a:r>
              <a:rPr lang="en-US" sz="1800" dirty="0" err="1">
                <a:latin typeface="+mn-lt"/>
                <a:cs typeface="Calibri" panose="020F0502020204030204" pitchFamily="34" charset="0"/>
              </a:rPr>
              <a:t>liabilitas</a:t>
            </a:r>
            <a:r>
              <a:rPr lang="en-US" sz="1800" dirty="0">
                <a:latin typeface="+mn-lt"/>
                <a:cs typeface="Calibri" panose="020F0502020204030204" pitchFamily="34" charset="0"/>
              </a:rPr>
              <a:t> </a:t>
            </a:r>
            <a:r>
              <a:rPr lang="en-US" sz="1800" dirty="0" err="1">
                <a:latin typeface="+mn-lt"/>
                <a:cs typeface="Calibri" panose="020F0502020204030204" pitchFamily="34" charset="0"/>
              </a:rPr>
              <a:t>tersebut</a:t>
            </a:r>
            <a:r>
              <a:rPr lang="en-US" sz="1800" dirty="0">
                <a:latin typeface="+mn-lt"/>
                <a:cs typeface="Calibri" panose="020F0502020204030204" pitchFamily="34" charset="0"/>
              </a:rPr>
              <a:t> </a:t>
            </a:r>
            <a:r>
              <a:rPr lang="en-US" sz="1800" dirty="0" err="1">
                <a:latin typeface="+mn-lt"/>
                <a:cs typeface="Calibri" panose="020F0502020204030204" pitchFamily="34" charset="0"/>
              </a:rPr>
              <a:t>secara</a:t>
            </a:r>
            <a:r>
              <a:rPr lang="en-US" sz="1800" dirty="0">
                <a:latin typeface="+mn-lt"/>
                <a:cs typeface="Calibri" panose="020F0502020204030204" pitchFamily="34" charset="0"/>
              </a:rPr>
              <a:t> individual</a:t>
            </a:r>
          </a:p>
          <a:p>
            <a:pPr marL="723900" lvl="1" indent="-368300">
              <a:spcBef>
                <a:spcPts val="600"/>
              </a:spcBef>
              <a:buFont typeface="Wingdings" panose="05000000000000000000" pitchFamily="2" charset="2"/>
              <a:buChar char="§"/>
            </a:pPr>
            <a:r>
              <a:rPr lang="en-US" sz="1800" dirty="0" err="1">
                <a:latin typeface="+mn-lt"/>
                <a:cs typeface="Calibri" panose="020F0502020204030204" pitchFamily="34" charset="0"/>
              </a:rPr>
              <a:t>harga</a:t>
            </a:r>
            <a:r>
              <a:rPr lang="en-US" sz="1800" dirty="0">
                <a:latin typeface="+mn-lt"/>
                <a:cs typeface="Calibri" panose="020F0502020204030204" pitchFamily="34" charset="0"/>
              </a:rPr>
              <a:t> </a:t>
            </a:r>
            <a:r>
              <a:rPr lang="en-US" sz="1800" dirty="0" err="1">
                <a:latin typeface="+mn-lt"/>
                <a:cs typeface="Calibri" panose="020F0502020204030204" pitchFamily="34" charset="0"/>
              </a:rPr>
              <a:t>kuotasian</a:t>
            </a:r>
            <a:r>
              <a:rPr lang="en-US" sz="1800" dirty="0">
                <a:latin typeface="+mn-lt"/>
                <a:cs typeface="Calibri" panose="020F0502020204030204" pitchFamily="34" charset="0"/>
              </a:rPr>
              <a:t> di pasar </a:t>
            </a:r>
            <a:r>
              <a:rPr lang="en-US" sz="1800" dirty="0" err="1">
                <a:latin typeface="+mn-lt"/>
                <a:cs typeface="Calibri" panose="020F0502020204030204" pitchFamily="34" charset="0"/>
              </a:rPr>
              <a:t>aktif</a:t>
            </a:r>
            <a:r>
              <a:rPr lang="en-US" sz="1800" dirty="0">
                <a:latin typeface="+mn-lt"/>
                <a:cs typeface="Calibri" panose="020F0502020204030204" pitchFamily="34" charset="0"/>
              </a:rPr>
              <a:t> </a:t>
            </a:r>
            <a:r>
              <a:rPr lang="en-US" sz="1800" dirty="0" err="1">
                <a:latin typeface="+mn-lt"/>
                <a:cs typeface="Calibri" panose="020F0502020204030204" pitchFamily="34" charset="0"/>
              </a:rPr>
              <a:t>tidak</a:t>
            </a:r>
            <a:r>
              <a:rPr lang="en-US" sz="1800" dirty="0">
                <a:latin typeface="+mn-lt"/>
                <a:cs typeface="Calibri" panose="020F0502020204030204" pitchFamily="34" charset="0"/>
              </a:rPr>
              <a:t> </a:t>
            </a:r>
            <a:r>
              <a:rPr lang="en-US" sz="1800" dirty="0" err="1">
                <a:latin typeface="+mn-lt"/>
                <a:cs typeface="Calibri" panose="020F0502020204030204" pitchFamily="34" charset="0"/>
              </a:rPr>
              <a:t>merepresentasikan</a:t>
            </a:r>
            <a:r>
              <a:rPr lang="en-US" sz="1800" dirty="0">
                <a:latin typeface="+mn-lt"/>
                <a:cs typeface="Calibri" panose="020F0502020204030204" pitchFamily="34" charset="0"/>
              </a:rPr>
              <a:t> </a:t>
            </a:r>
            <a:r>
              <a:rPr lang="es-ES" sz="1800" dirty="0" err="1">
                <a:latin typeface="+mn-lt"/>
                <a:cs typeface="Calibri" panose="020F0502020204030204" pitchFamily="34" charset="0"/>
              </a:rPr>
              <a:t>nilai</a:t>
            </a:r>
            <a:r>
              <a:rPr lang="es-ES" sz="1800" dirty="0">
                <a:latin typeface="+mn-lt"/>
                <a:cs typeface="Calibri" panose="020F0502020204030204" pitchFamily="34" charset="0"/>
              </a:rPr>
              <a:t> </a:t>
            </a:r>
            <a:r>
              <a:rPr lang="es-ES" sz="1800" dirty="0" err="1">
                <a:latin typeface="+mn-lt"/>
                <a:cs typeface="Calibri" panose="020F0502020204030204" pitchFamily="34" charset="0"/>
              </a:rPr>
              <a:t>wajar</a:t>
            </a:r>
            <a:r>
              <a:rPr lang="es-ES" sz="1800" dirty="0">
                <a:latin typeface="+mn-lt"/>
                <a:cs typeface="Calibri" panose="020F0502020204030204" pitchFamily="34" charset="0"/>
              </a:rPr>
              <a:t> pada </a:t>
            </a:r>
            <a:r>
              <a:rPr lang="es-ES" sz="1800" dirty="0" err="1">
                <a:latin typeface="+mn-lt"/>
                <a:cs typeface="Calibri" panose="020F0502020204030204" pitchFamily="34" charset="0"/>
              </a:rPr>
              <a:t>tanggal</a:t>
            </a:r>
            <a:r>
              <a:rPr lang="es-ES" sz="1800" dirty="0">
                <a:latin typeface="+mn-lt"/>
                <a:cs typeface="Calibri" panose="020F0502020204030204" pitchFamily="34" charset="0"/>
              </a:rPr>
              <a:t> </a:t>
            </a:r>
            <a:r>
              <a:rPr lang="es-ES" sz="1800" dirty="0" err="1">
                <a:latin typeface="+mn-lt"/>
                <a:cs typeface="Calibri" panose="020F0502020204030204" pitchFamily="34" charset="0"/>
              </a:rPr>
              <a:t>pengukuran</a:t>
            </a:r>
            <a:r>
              <a:rPr lang="es-ES" sz="1800" dirty="0">
                <a:latin typeface="+mn-lt"/>
                <a:cs typeface="Calibri" panose="020F0502020204030204" pitchFamily="34" charset="0"/>
              </a:rPr>
              <a:t>. </a:t>
            </a:r>
          </a:p>
          <a:p>
            <a:pPr marL="723900" lvl="1" indent="-368300">
              <a:spcBef>
                <a:spcPts val="600"/>
              </a:spcBef>
              <a:buFont typeface="Wingdings" panose="05000000000000000000" pitchFamily="2" charset="2"/>
              <a:buChar char="§"/>
            </a:pPr>
            <a:r>
              <a:rPr lang="es-ES" sz="1800" dirty="0" err="1">
                <a:latin typeface="+mn-lt"/>
                <a:cs typeface="Calibri" panose="020F0502020204030204" pitchFamily="34" charset="0"/>
              </a:rPr>
              <a:t>aset</a:t>
            </a:r>
            <a:r>
              <a:rPr lang="es-ES" sz="1800" dirty="0">
                <a:latin typeface="+mn-lt"/>
                <a:cs typeface="Calibri" panose="020F0502020204030204" pitchFamily="34" charset="0"/>
              </a:rPr>
              <a:t> di pasar </a:t>
            </a:r>
            <a:r>
              <a:rPr lang="es-ES" sz="1800" dirty="0" err="1">
                <a:latin typeface="+mn-lt"/>
                <a:cs typeface="Calibri" panose="020F0502020204030204" pitchFamily="34" charset="0"/>
              </a:rPr>
              <a:t>aktif</a:t>
            </a:r>
            <a:r>
              <a:rPr lang="es-ES" sz="1800" dirty="0">
                <a:latin typeface="+mn-lt"/>
                <a:cs typeface="Calibri" panose="020F0502020204030204" pitchFamily="34" charset="0"/>
              </a:rPr>
              <a:t> dan </a:t>
            </a:r>
            <a:r>
              <a:rPr lang="es-ES" sz="1800" dirty="0" err="1">
                <a:latin typeface="+mn-lt"/>
                <a:cs typeface="Calibri" panose="020F0502020204030204" pitchFamily="34" charset="0"/>
              </a:rPr>
              <a:t>harga</a:t>
            </a:r>
            <a:r>
              <a:rPr lang="es-ES" sz="1800" dirty="0">
                <a:latin typeface="+mn-lt"/>
                <a:cs typeface="Calibri" panose="020F0502020204030204" pitchFamily="34" charset="0"/>
              </a:rPr>
              <a:t> </a:t>
            </a:r>
            <a:r>
              <a:rPr lang="es-ES" sz="1800" dirty="0" err="1">
                <a:latin typeface="+mn-lt"/>
                <a:cs typeface="Calibri" panose="020F0502020204030204" pitchFamily="34" charset="0"/>
              </a:rPr>
              <a:t>tersebut</a:t>
            </a:r>
            <a:r>
              <a:rPr lang="es-ES" sz="1800" dirty="0">
                <a:latin typeface="+mn-lt"/>
                <a:cs typeface="Calibri" panose="020F0502020204030204" pitchFamily="34" charset="0"/>
              </a:rPr>
              <a:t> </a:t>
            </a:r>
            <a:r>
              <a:rPr lang="es-ES" sz="1800" dirty="0" err="1">
                <a:latin typeface="+mn-lt"/>
                <a:cs typeface="Calibri" panose="020F0502020204030204" pitchFamily="34" charset="0"/>
              </a:rPr>
              <a:t>perlu</a:t>
            </a:r>
            <a:r>
              <a:rPr lang="es-ES" sz="1800" dirty="0">
                <a:latin typeface="+mn-lt"/>
                <a:cs typeface="Calibri" panose="020F0502020204030204" pitchFamily="34" charset="0"/>
              </a:rPr>
              <a:t> </a:t>
            </a:r>
            <a:r>
              <a:rPr lang="es-ES" sz="1800" dirty="0" err="1">
                <a:latin typeface="+mn-lt"/>
                <a:cs typeface="Calibri" panose="020F0502020204030204" pitchFamily="34" charset="0"/>
              </a:rPr>
              <a:t>untuk</a:t>
            </a:r>
            <a:r>
              <a:rPr lang="es-ES" sz="1800" dirty="0">
                <a:latin typeface="+mn-lt"/>
                <a:cs typeface="Calibri" panose="020F0502020204030204" pitchFamily="34" charset="0"/>
              </a:rPr>
              <a:t> </a:t>
            </a:r>
            <a:r>
              <a:rPr lang="es-ES" sz="1800" dirty="0" err="1">
                <a:latin typeface="+mn-lt"/>
                <a:cs typeface="Calibri" panose="020F0502020204030204" pitchFamily="34" charset="0"/>
              </a:rPr>
              <a:t>disesuaikan</a:t>
            </a:r>
            <a:r>
              <a:rPr lang="es-ES" sz="1800" dirty="0">
                <a:latin typeface="+mn-lt"/>
                <a:cs typeface="Calibri" panose="020F0502020204030204" pitchFamily="34" charset="0"/>
              </a:rPr>
              <a:t> </a:t>
            </a:r>
            <a:r>
              <a:rPr lang="es-ES" sz="1800" dirty="0" err="1">
                <a:latin typeface="+mn-lt"/>
                <a:cs typeface="Calibri" panose="020F0502020204030204" pitchFamily="34" charset="0"/>
              </a:rPr>
              <a:t>untuk</a:t>
            </a:r>
            <a:r>
              <a:rPr lang="es-ES" sz="1800" dirty="0">
                <a:latin typeface="+mn-lt"/>
                <a:cs typeface="Calibri" panose="020F0502020204030204" pitchFamily="34" charset="0"/>
              </a:rPr>
              <a:t> </a:t>
            </a:r>
            <a:r>
              <a:rPr lang="es-ES" sz="1800" dirty="0" err="1">
                <a:latin typeface="+mn-lt"/>
                <a:cs typeface="Calibri" panose="020F0502020204030204" pitchFamily="34" charset="0"/>
              </a:rPr>
              <a:t>faktor</a:t>
            </a:r>
            <a:r>
              <a:rPr lang="es-ES" sz="1800" dirty="0">
                <a:latin typeface="+mn-lt"/>
                <a:cs typeface="Calibri" panose="020F0502020204030204" pitchFamily="34" charset="0"/>
              </a:rPr>
              <a:t> yang </a:t>
            </a:r>
            <a:r>
              <a:rPr lang="es-ES" sz="1800" dirty="0" err="1">
                <a:latin typeface="+mn-lt"/>
                <a:cs typeface="Calibri" panose="020F0502020204030204" pitchFamily="34" charset="0"/>
              </a:rPr>
              <a:t>spesifik</a:t>
            </a:r>
            <a:r>
              <a:rPr lang="es-ES" sz="1800" dirty="0">
                <a:latin typeface="+mn-lt"/>
                <a:cs typeface="Calibri" panose="020F0502020204030204" pitchFamily="34" charset="0"/>
              </a:rPr>
              <a:t> </a:t>
            </a:r>
            <a:r>
              <a:rPr lang="es-ES" sz="1800" dirty="0" err="1">
                <a:latin typeface="+mn-lt"/>
                <a:cs typeface="Calibri" panose="020F0502020204030204" pitchFamily="34" charset="0"/>
              </a:rPr>
              <a:t>terhadap</a:t>
            </a:r>
            <a:r>
              <a:rPr lang="es-ES" sz="1800" dirty="0">
                <a:latin typeface="+mn-lt"/>
                <a:cs typeface="Calibri" panose="020F0502020204030204" pitchFamily="34" charset="0"/>
              </a:rPr>
              <a:t> </a:t>
            </a:r>
            <a:r>
              <a:rPr lang="es-ES" sz="1800" dirty="0" err="1">
                <a:latin typeface="+mn-lt"/>
                <a:cs typeface="Calibri" panose="020F0502020204030204" pitchFamily="34" charset="0"/>
              </a:rPr>
              <a:t>item</a:t>
            </a:r>
            <a:r>
              <a:rPr lang="es-ES" sz="1800" dirty="0">
                <a:latin typeface="+mn-lt"/>
                <a:cs typeface="Calibri" panose="020F0502020204030204" pitchFamily="34" charset="0"/>
              </a:rPr>
              <a:t> </a:t>
            </a:r>
            <a:r>
              <a:rPr lang="es-ES" sz="1800" dirty="0" err="1">
                <a:latin typeface="+mn-lt"/>
                <a:cs typeface="Calibri" panose="020F0502020204030204" pitchFamily="34" charset="0"/>
              </a:rPr>
              <a:t>atau</a:t>
            </a:r>
            <a:r>
              <a:rPr lang="es-ES" sz="1800" dirty="0">
                <a:latin typeface="+mn-lt"/>
                <a:cs typeface="Calibri" panose="020F0502020204030204" pitchFamily="34" charset="0"/>
              </a:rPr>
              <a:t> </a:t>
            </a:r>
            <a:r>
              <a:rPr lang="es-ES" sz="1800" dirty="0" err="1">
                <a:latin typeface="+mn-lt"/>
                <a:cs typeface="Calibri" panose="020F0502020204030204" pitchFamily="34" charset="0"/>
              </a:rPr>
              <a:t>aset</a:t>
            </a:r>
            <a:r>
              <a:rPr lang="es-ES" sz="1800" dirty="0">
                <a:latin typeface="+mn-lt"/>
                <a:cs typeface="Calibri" panose="020F0502020204030204" pitchFamily="34" charset="0"/>
              </a:rPr>
              <a:t> </a:t>
            </a:r>
            <a:r>
              <a:rPr lang="es-ES" sz="1800" dirty="0" err="1">
                <a:latin typeface="+mn-lt"/>
                <a:cs typeface="Calibri" panose="020F0502020204030204" pitchFamily="34" charset="0"/>
              </a:rPr>
              <a:t>tersebut</a:t>
            </a:r>
            <a:endParaRPr lang="id-ID" altLang="id-ID" sz="1800" dirty="0">
              <a:latin typeface="+mn-lt"/>
              <a:cs typeface="Calibri" panose="020F0502020204030204" pitchFamily="34" charset="0"/>
            </a:endParaRPr>
          </a:p>
        </p:txBody>
      </p:sp>
    </p:spTree>
    <p:extLst>
      <p:ext uri="{BB962C8B-B14F-4D97-AF65-F5344CB8AC3E}">
        <p14:creationId xmlns:p14="http://schemas.microsoft.com/office/powerpoint/2010/main" val="2058626301"/>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949AD464-E7BA-4D7A-B71E-B84468BEDCA9}"/>
              </a:ext>
            </a:extLst>
          </p:cNvPr>
          <p:cNvSpPr txBox="1">
            <a:spLocks/>
          </p:cNvSpPr>
          <p:nvPr/>
        </p:nvSpPr>
        <p:spPr>
          <a:xfrm>
            <a:off x="11506200" y="6521825"/>
            <a:ext cx="685800" cy="336175"/>
          </a:xfrm>
          <a:prstGeom prst="rect">
            <a:avLst/>
          </a:prstGeom>
        </p:spPr>
        <p:txBody>
          <a:bodyPr/>
          <a:ls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fld id="{C8917DDB-6779-4320-89F1-0A441ABEDE43}" type="slidenum">
              <a:rPr lang="en-US" sz="1600" b="1" smtClean="0">
                <a:latin typeface="Calibri" panose="020F0502020204030204" pitchFamily="34" charset="0"/>
                <a:cs typeface="Calibri" panose="020F0502020204030204" pitchFamily="34" charset="0"/>
              </a:rPr>
              <a:pPr algn="r"/>
              <a:t>92</a:t>
            </a:fld>
            <a:endParaRPr lang="en-US" sz="1600" b="1" dirty="0">
              <a:latin typeface="Calibri" panose="020F0502020204030204" pitchFamily="34" charset="0"/>
              <a:cs typeface="Calibri" panose="020F0502020204030204" pitchFamily="34" charset="0"/>
            </a:endParaRPr>
          </a:p>
        </p:txBody>
      </p:sp>
      <p:sp>
        <p:nvSpPr>
          <p:cNvPr id="7" name="Rectangle 2">
            <a:extLst>
              <a:ext uri="{FF2B5EF4-FFF2-40B4-BE49-F238E27FC236}">
                <a16:creationId xmlns:a16="http://schemas.microsoft.com/office/drawing/2014/main" id="{D9AC2991-7B9B-409F-8B9B-8832C7028FAE}"/>
              </a:ext>
            </a:extLst>
          </p:cNvPr>
          <p:cNvSpPr txBox="1">
            <a:spLocks noChangeArrowheads="1"/>
          </p:cNvSpPr>
          <p:nvPr/>
        </p:nvSpPr>
        <p:spPr>
          <a:xfrm>
            <a:off x="1905000" y="381000"/>
            <a:ext cx="8229600" cy="7978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defTabSz="914400"/>
            <a:r>
              <a:rPr lang="af-ZA" altLang="id-ID" sz="3200" b="1" kern="0" dirty="0"/>
              <a:t>Level 2</a:t>
            </a:r>
            <a:endParaRPr lang="en-US" altLang="id-ID" sz="3200" kern="0" dirty="0"/>
          </a:p>
        </p:txBody>
      </p:sp>
      <p:sp>
        <p:nvSpPr>
          <p:cNvPr id="9" name="Rectangle 3">
            <a:extLst>
              <a:ext uri="{FF2B5EF4-FFF2-40B4-BE49-F238E27FC236}">
                <a16:creationId xmlns:a16="http://schemas.microsoft.com/office/drawing/2014/main" id="{20F697A1-A0D1-4737-99F0-A3AB6469BC3B}"/>
              </a:ext>
            </a:extLst>
          </p:cNvPr>
          <p:cNvSpPr txBox="1">
            <a:spLocks noChangeArrowheads="1"/>
          </p:cNvSpPr>
          <p:nvPr/>
        </p:nvSpPr>
        <p:spPr>
          <a:xfrm>
            <a:off x="1534333" y="1127312"/>
            <a:ext cx="9360976" cy="5562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609585" marR="0" lvl="0" indent="-423323" algn="l" rtl="0" eaLnBrk="1" hangingPunct="1">
              <a:lnSpc>
                <a:spcPct val="100000"/>
              </a:lnSpc>
              <a:spcBef>
                <a:spcPts val="0"/>
              </a:spcBef>
              <a:spcAft>
                <a:spcPts val="0"/>
              </a:spcAft>
              <a:buClr>
                <a:schemeClr val="accent1"/>
              </a:buClr>
              <a:buSzPts val="1400"/>
              <a:buFont typeface="Arial"/>
              <a:buChar char="●"/>
              <a:defRPr sz="1600" b="0" i="0" u="none" strike="noStrike" cap="none">
                <a:solidFill>
                  <a:schemeClr val="dk2"/>
                </a:solidFill>
                <a:latin typeface="Barlow Semi Condensed"/>
                <a:ea typeface="Barlow Semi Condensed"/>
                <a:cs typeface="Barlow Semi Condensed"/>
                <a:sym typeface="Barlow Semi Condensed"/>
              </a:defRPr>
            </a:lvl1pPr>
            <a:lvl2pPr marL="1219170" marR="0" lvl="1"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2pPr>
            <a:lvl3pPr marL="1828754" marR="0" lvl="2"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3pPr>
            <a:lvl4pPr marL="2438339" marR="0" lvl="3"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4pPr>
            <a:lvl5pPr marL="3047924" marR="0" lvl="4"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5pPr>
            <a:lvl6pPr marL="3657509" marR="0" lvl="5"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6pPr>
            <a:lvl7pPr marL="4267093" marR="0" lvl="6"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7pPr>
            <a:lvl8pPr marL="4876678" marR="0" lvl="7"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8pPr>
            <a:lvl9pPr marL="5486263" marR="0" lvl="8"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9pPr>
          </a:lstStyle>
          <a:p>
            <a:pPr marL="450850" indent="-450850"/>
            <a:r>
              <a:rPr lang="en-US" sz="1800" i="1" dirty="0">
                <a:latin typeface="+mn-lt"/>
                <a:cs typeface="Calibri" panose="020F0502020204030204" pitchFamily="34" charset="0"/>
              </a:rPr>
              <a:t>Input </a:t>
            </a:r>
            <a:r>
              <a:rPr lang="en-US" sz="1800" dirty="0">
                <a:latin typeface="+mn-lt"/>
                <a:cs typeface="Calibri" panose="020F0502020204030204" pitchFamily="34" charset="0"/>
              </a:rPr>
              <a:t>Level 2 </a:t>
            </a:r>
            <a:r>
              <a:rPr lang="en-US" sz="1800" dirty="0" err="1">
                <a:latin typeface="+mn-lt"/>
                <a:cs typeface="Calibri" panose="020F0502020204030204" pitchFamily="34" charset="0"/>
              </a:rPr>
              <a:t>adalah</a:t>
            </a:r>
            <a:r>
              <a:rPr lang="en-US" sz="1800" dirty="0">
                <a:latin typeface="+mn-lt"/>
                <a:cs typeface="Calibri" panose="020F0502020204030204" pitchFamily="34" charset="0"/>
              </a:rPr>
              <a:t> </a:t>
            </a:r>
            <a:r>
              <a:rPr lang="en-US" sz="1800" i="1" dirty="0">
                <a:latin typeface="+mn-lt"/>
                <a:cs typeface="Calibri" panose="020F0502020204030204" pitchFamily="34" charset="0"/>
              </a:rPr>
              <a:t>input </a:t>
            </a:r>
            <a:r>
              <a:rPr lang="en-US" sz="1800" dirty="0" err="1">
                <a:latin typeface="+mn-lt"/>
                <a:cs typeface="Calibri" panose="020F0502020204030204" pitchFamily="34" charset="0"/>
              </a:rPr>
              <a:t>selain</a:t>
            </a:r>
            <a:r>
              <a:rPr lang="en-US" sz="1800" dirty="0">
                <a:latin typeface="+mn-lt"/>
                <a:cs typeface="Calibri" panose="020F0502020204030204" pitchFamily="34" charset="0"/>
              </a:rPr>
              <a:t> </a:t>
            </a:r>
            <a:r>
              <a:rPr lang="en-US" sz="1800" dirty="0" err="1">
                <a:latin typeface="+mn-lt"/>
                <a:cs typeface="Calibri" panose="020F0502020204030204" pitchFamily="34" charset="0"/>
              </a:rPr>
              <a:t>harga</a:t>
            </a:r>
            <a:r>
              <a:rPr lang="en-US" sz="1800" dirty="0">
                <a:latin typeface="+mn-lt"/>
                <a:cs typeface="Calibri" panose="020F0502020204030204" pitchFamily="34" charset="0"/>
              </a:rPr>
              <a:t> </a:t>
            </a:r>
            <a:r>
              <a:rPr lang="en-US" sz="1800" dirty="0" err="1">
                <a:latin typeface="+mn-lt"/>
                <a:cs typeface="Calibri" panose="020F0502020204030204" pitchFamily="34" charset="0"/>
              </a:rPr>
              <a:t>kuotasian</a:t>
            </a:r>
            <a:r>
              <a:rPr lang="en-US" sz="1800" dirty="0">
                <a:latin typeface="+mn-lt"/>
                <a:cs typeface="Calibri" panose="020F0502020204030204" pitchFamily="34" charset="0"/>
              </a:rPr>
              <a:t> yang </a:t>
            </a:r>
            <a:r>
              <a:rPr lang="en-US" sz="1800" dirty="0" err="1">
                <a:latin typeface="+mn-lt"/>
                <a:cs typeface="Calibri" panose="020F0502020204030204" pitchFamily="34" charset="0"/>
              </a:rPr>
              <a:t>termasuk</a:t>
            </a:r>
            <a:r>
              <a:rPr lang="en-US" sz="1800" dirty="0">
                <a:latin typeface="+mn-lt"/>
                <a:cs typeface="Calibri" panose="020F0502020204030204" pitchFamily="34" charset="0"/>
              </a:rPr>
              <a:t> </a:t>
            </a:r>
            <a:r>
              <a:rPr lang="en-US" sz="1800" dirty="0" err="1">
                <a:latin typeface="+mn-lt"/>
                <a:cs typeface="Calibri" panose="020F0502020204030204" pitchFamily="34" charset="0"/>
              </a:rPr>
              <a:t>dalam</a:t>
            </a:r>
            <a:r>
              <a:rPr lang="en-US" sz="1800" dirty="0">
                <a:latin typeface="+mn-lt"/>
                <a:cs typeface="Calibri" panose="020F0502020204030204" pitchFamily="34" charset="0"/>
              </a:rPr>
              <a:t> Level 1 yang </a:t>
            </a:r>
            <a:r>
              <a:rPr lang="en-US" sz="1800" dirty="0" err="1">
                <a:latin typeface="+mn-lt"/>
                <a:cs typeface="Calibri" panose="020F0502020204030204" pitchFamily="34" charset="0"/>
              </a:rPr>
              <a:t>dapat</a:t>
            </a:r>
            <a:r>
              <a:rPr lang="en-US" sz="1800" dirty="0">
                <a:latin typeface="+mn-lt"/>
                <a:cs typeface="Calibri" panose="020F0502020204030204" pitchFamily="34" charset="0"/>
              </a:rPr>
              <a:t> </a:t>
            </a:r>
            <a:r>
              <a:rPr lang="en-US" sz="1800" dirty="0" err="1">
                <a:latin typeface="+mn-lt"/>
                <a:cs typeface="Calibri" panose="020F0502020204030204" pitchFamily="34" charset="0"/>
              </a:rPr>
              <a:t>diobservasi</a:t>
            </a:r>
            <a:r>
              <a:rPr lang="en-US" sz="1800" dirty="0">
                <a:latin typeface="+mn-lt"/>
                <a:cs typeface="Calibri" panose="020F0502020204030204" pitchFamily="34" charset="0"/>
              </a:rPr>
              <a:t> </a:t>
            </a:r>
            <a:r>
              <a:rPr lang="en-US" sz="1800" dirty="0" err="1">
                <a:latin typeface="+mn-lt"/>
                <a:cs typeface="Calibri" panose="020F0502020204030204" pitchFamily="34" charset="0"/>
              </a:rPr>
              <a:t>untuk</a:t>
            </a:r>
            <a:r>
              <a:rPr lang="en-US" sz="1800" dirty="0">
                <a:latin typeface="+mn-lt"/>
                <a:cs typeface="Calibri" panose="020F0502020204030204" pitchFamily="34" charset="0"/>
              </a:rPr>
              <a:t> </a:t>
            </a:r>
            <a:r>
              <a:rPr lang="en-US" sz="1800" dirty="0" err="1">
                <a:latin typeface="+mn-lt"/>
                <a:cs typeface="Calibri" panose="020F0502020204030204" pitchFamily="34" charset="0"/>
              </a:rPr>
              <a:t>aset</a:t>
            </a:r>
            <a:r>
              <a:rPr lang="en-US" sz="1800" dirty="0">
                <a:latin typeface="+mn-lt"/>
                <a:cs typeface="Calibri" panose="020F0502020204030204" pitchFamily="34" charset="0"/>
              </a:rPr>
              <a:t> </a:t>
            </a:r>
            <a:r>
              <a:rPr lang="en-US" sz="1800" dirty="0" err="1">
                <a:latin typeface="+mn-lt"/>
                <a:cs typeface="Calibri" panose="020F0502020204030204" pitchFamily="34" charset="0"/>
              </a:rPr>
              <a:t>atau</a:t>
            </a:r>
            <a:r>
              <a:rPr lang="en-US" sz="1800" dirty="0">
                <a:latin typeface="+mn-lt"/>
                <a:cs typeface="Calibri" panose="020F0502020204030204" pitchFamily="34" charset="0"/>
              </a:rPr>
              <a:t> </a:t>
            </a:r>
            <a:r>
              <a:rPr lang="en-US" sz="1800" dirty="0" err="1">
                <a:latin typeface="+mn-lt"/>
                <a:cs typeface="Calibri" panose="020F0502020204030204" pitchFamily="34" charset="0"/>
              </a:rPr>
              <a:t>liabilitas</a:t>
            </a:r>
            <a:r>
              <a:rPr lang="en-US" sz="1800" dirty="0">
                <a:latin typeface="+mn-lt"/>
                <a:cs typeface="Calibri" panose="020F0502020204030204" pitchFamily="34" charset="0"/>
              </a:rPr>
              <a:t>, </a:t>
            </a:r>
            <a:r>
              <a:rPr lang="en-US" sz="1800" dirty="0" err="1">
                <a:latin typeface="+mn-lt"/>
                <a:cs typeface="Calibri" panose="020F0502020204030204" pitchFamily="34" charset="0"/>
              </a:rPr>
              <a:t>baik</a:t>
            </a:r>
            <a:r>
              <a:rPr lang="en-US" sz="1800" dirty="0">
                <a:latin typeface="+mn-lt"/>
                <a:cs typeface="Calibri" panose="020F0502020204030204" pitchFamily="34" charset="0"/>
              </a:rPr>
              <a:t> </a:t>
            </a:r>
            <a:r>
              <a:rPr lang="nn-NO" sz="1800" dirty="0">
                <a:latin typeface="+mn-lt"/>
                <a:cs typeface="Calibri" panose="020F0502020204030204" pitchFamily="34" charset="0"/>
              </a:rPr>
              <a:t>secara langsung atau tidak langsung.</a:t>
            </a:r>
          </a:p>
          <a:p>
            <a:pPr marL="450850" indent="-450850"/>
            <a:r>
              <a:rPr lang="sv-SE" sz="1800" dirty="0">
                <a:latin typeface="+mn-lt"/>
                <a:cs typeface="Calibri" panose="020F0502020204030204" pitchFamily="34" charset="0"/>
              </a:rPr>
              <a:t>Jika aset atau liabilitas memiliki persyaratan (kontraktual) yang </a:t>
            </a:r>
            <a:r>
              <a:rPr lang="en-US" sz="1800" dirty="0" err="1">
                <a:latin typeface="+mn-lt"/>
                <a:cs typeface="Calibri" panose="020F0502020204030204" pitchFamily="34" charset="0"/>
              </a:rPr>
              <a:t>spesifik</a:t>
            </a:r>
            <a:r>
              <a:rPr lang="en-US" sz="1800" dirty="0">
                <a:latin typeface="+mn-lt"/>
                <a:cs typeface="Calibri" panose="020F0502020204030204" pitchFamily="34" charset="0"/>
              </a:rPr>
              <a:t>, input Level 2 </a:t>
            </a:r>
            <a:r>
              <a:rPr lang="en-US" sz="1800" dirty="0" err="1">
                <a:latin typeface="+mn-lt"/>
                <a:cs typeface="Calibri" panose="020F0502020204030204" pitchFamily="34" charset="0"/>
              </a:rPr>
              <a:t>harus</a:t>
            </a:r>
            <a:r>
              <a:rPr lang="en-US" sz="1800" dirty="0">
                <a:latin typeface="+mn-lt"/>
                <a:cs typeface="Calibri" panose="020F0502020204030204" pitchFamily="34" charset="0"/>
              </a:rPr>
              <a:t> </a:t>
            </a:r>
            <a:r>
              <a:rPr lang="en-US" sz="1800" dirty="0" err="1">
                <a:latin typeface="+mn-lt"/>
                <a:cs typeface="Calibri" panose="020F0502020204030204" pitchFamily="34" charset="0"/>
              </a:rPr>
              <a:t>dapat</a:t>
            </a:r>
            <a:r>
              <a:rPr lang="en-US" sz="1800" dirty="0">
                <a:latin typeface="+mn-lt"/>
                <a:cs typeface="Calibri" panose="020F0502020204030204" pitchFamily="34" charset="0"/>
              </a:rPr>
              <a:t> </a:t>
            </a:r>
            <a:r>
              <a:rPr lang="en-US" sz="1800" dirty="0" err="1">
                <a:latin typeface="+mn-lt"/>
                <a:cs typeface="Calibri" panose="020F0502020204030204" pitchFamily="34" charset="0"/>
              </a:rPr>
              <a:t>diobservasi</a:t>
            </a:r>
            <a:r>
              <a:rPr lang="en-US" sz="1800" dirty="0">
                <a:latin typeface="+mn-lt"/>
                <a:cs typeface="Calibri" panose="020F0502020204030204" pitchFamily="34" charset="0"/>
              </a:rPr>
              <a:t> </a:t>
            </a:r>
            <a:r>
              <a:rPr lang="en-US" sz="1800" dirty="0" err="1">
                <a:latin typeface="+mn-lt"/>
                <a:cs typeface="Calibri" panose="020F0502020204030204" pitchFamily="34" charset="0"/>
              </a:rPr>
              <a:t>untuk</a:t>
            </a:r>
            <a:r>
              <a:rPr lang="en-US" sz="1800" dirty="0">
                <a:latin typeface="+mn-lt"/>
                <a:cs typeface="Calibri" panose="020F0502020204030204" pitchFamily="34" charset="0"/>
              </a:rPr>
              <a:t> </a:t>
            </a:r>
            <a:r>
              <a:rPr lang="en-US" sz="1800" dirty="0" err="1">
                <a:latin typeface="+mn-lt"/>
                <a:cs typeface="Calibri" panose="020F0502020204030204" pitchFamily="34" charset="0"/>
              </a:rPr>
              <a:t>keseluruhan</a:t>
            </a:r>
            <a:r>
              <a:rPr lang="en-US" sz="1800" dirty="0">
                <a:latin typeface="+mn-lt"/>
                <a:cs typeface="Calibri" panose="020F0502020204030204" pitchFamily="34" charset="0"/>
              </a:rPr>
              <a:t> </a:t>
            </a:r>
            <a:r>
              <a:rPr lang="en-US" sz="1800" dirty="0" err="1">
                <a:latin typeface="+mn-lt"/>
                <a:cs typeface="Calibri" panose="020F0502020204030204" pitchFamily="34" charset="0"/>
              </a:rPr>
              <a:t>jangka</a:t>
            </a:r>
            <a:r>
              <a:rPr lang="en-US" sz="1800" dirty="0">
                <a:latin typeface="+mn-lt"/>
                <a:cs typeface="Calibri" panose="020F0502020204030204" pitchFamily="34" charset="0"/>
              </a:rPr>
              <a:t> </a:t>
            </a:r>
            <a:r>
              <a:rPr lang="en-US" sz="1800" dirty="0" err="1">
                <a:latin typeface="+mn-lt"/>
                <a:cs typeface="Calibri" panose="020F0502020204030204" pitchFamily="34" charset="0"/>
              </a:rPr>
              <a:t>waktu</a:t>
            </a:r>
            <a:r>
              <a:rPr lang="en-US" sz="1800" dirty="0">
                <a:latin typeface="+mn-lt"/>
                <a:cs typeface="Calibri" panose="020F0502020204030204" pitchFamily="34" charset="0"/>
              </a:rPr>
              <a:t> yang </a:t>
            </a:r>
            <a:r>
              <a:rPr lang="en-US" sz="1800" dirty="0" err="1">
                <a:latin typeface="+mn-lt"/>
                <a:cs typeface="Calibri" panose="020F0502020204030204" pitchFamily="34" charset="0"/>
              </a:rPr>
              <a:t>substansial</a:t>
            </a:r>
            <a:r>
              <a:rPr lang="en-US" sz="1800" dirty="0">
                <a:latin typeface="+mn-lt"/>
                <a:cs typeface="Calibri" panose="020F0502020204030204" pitchFamily="34" charset="0"/>
              </a:rPr>
              <a:t> </a:t>
            </a:r>
            <a:r>
              <a:rPr lang="en-US" sz="1800" dirty="0" err="1">
                <a:latin typeface="+mn-lt"/>
                <a:cs typeface="Calibri" panose="020F0502020204030204" pitchFamily="34" charset="0"/>
              </a:rPr>
              <a:t>dari</a:t>
            </a:r>
            <a:r>
              <a:rPr lang="en-US" sz="1800" dirty="0">
                <a:latin typeface="+mn-lt"/>
                <a:cs typeface="Calibri" panose="020F0502020204030204" pitchFamily="34" charset="0"/>
              </a:rPr>
              <a:t> </a:t>
            </a:r>
            <a:r>
              <a:rPr lang="en-US" sz="1800" dirty="0" err="1">
                <a:latin typeface="+mn-lt"/>
                <a:cs typeface="Calibri" panose="020F0502020204030204" pitchFamily="34" charset="0"/>
              </a:rPr>
              <a:t>aset</a:t>
            </a:r>
            <a:r>
              <a:rPr lang="en-US" sz="1800" dirty="0">
                <a:latin typeface="+mn-lt"/>
                <a:cs typeface="Calibri" panose="020F0502020204030204" pitchFamily="34" charset="0"/>
              </a:rPr>
              <a:t> </a:t>
            </a:r>
            <a:r>
              <a:rPr lang="en-US" sz="1800" dirty="0" err="1">
                <a:latin typeface="+mn-lt"/>
                <a:cs typeface="Calibri" panose="020F0502020204030204" pitchFamily="34" charset="0"/>
              </a:rPr>
              <a:t>atau</a:t>
            </a:r>
            <a:r>
              <a:rPr lang="en-US" sz="1800" dirty="0">
                <a:latin typeface="+mn-lt"/>
                <a:cs typeface="Calibri" panose="020F0502020204030204" pitchFamily="34" charset="0"/>
              </a:rPr>
              <a:t> </a:t>
            </a:r>
            <a:r>
              <a:rPr lang="en-US" sz="1800" dirty="0" err="1">
                <a:latin typeface="+mn-lt"/>
                <a:cs typeface="Calibri" panose="020F0502020204030204" pitchFamily="34" charset="0"/>
              </a:rPr>
              <a:t>liabilitas</a:t>
            </a:r>
            <a:r>
              <a:rPr lang="en-US" sz="1800" dirty="0">
                <a:latin typeface="+mn-lt"/>
                <a:cs typeface="Calibri" panose="020F0502020204030204" pitchFamily="34" charset="0"/>
              </a:rPr>
              <a:t> </a:t>
            </a:r>
            <a:r>
              <a:rPr lang="en-US" sz="1800" dirty="0" err="1">
                <a:latin typeface="+mn-lt"/>
                <a:cs typeface="Calibri" panose="020F0502020204030204" pitchFamily="34" charset="0"/>
              </a:rPr>
              <a:t>tersebut</a:t>
            </a:r>
            <a:r>
              <a:rPr lang="en-US" sz="1800" dirty="0">
                <a:latin typeface="+mn-lt"/>
                <a:cs typeface="Calibri" panose="020F0502020204030204" pitchFamily="34" charset="0"/>
              </a:rPr>
              <a:t>. </a:t>
            </a:r>
          </a:p>
          <a:p>
            <a:pPr marL="804863" lvl="1" indent="-354013">
              <a:buFont typeface="+mj-lt"/>
              <a:buAutoNum type="alphaLcPeriod"/>
            </a:pPr>
            <a:r>
              <a:rPr lang="en-US" sz="1800" dirty="0" err="1">
                <a:latin typeface="+mn-lt"/>
                <a:cs typeface="Calibri" panose="020F0502020204030204" pitchFamily="34" charset="0"/>
              </a:rPr>
              <a:t>harga</a:t>
            </a:r>
            <a:r>
              <a:rPr lang="en-US" sz="1800" dirty="0">
                <a:latin typeface="+mn-lt"/>
                <a:cs typeface="Calibri" panose="020F0502020204030204" pitchFamily="34" charset="0"/>
              </a:rPr>
              <a:t> </a:t>
            </a:r>
            <a:r>
              <a:rPr lang="en-US" sz="1800" dirty="0" err="1">
                <a:latin typeface="+mn-lt"/>
                <a:cs typeface="Calibri" panose="020F0502020204030204" pitchFamily="34" charset="0"/>
              </a:rPr>
              <a:t>kuotasian</a:t>
            </a:r>
            <a:r>
              <a:rPr lang="en-US" sz="1800" dirty="0">
                <a:latin typeface="+mn-lt"/>
                <a:cs typeface="Calibri" panose="020F0502020204030204" pitchFamily="34" charset="0"/>
              </a:rPr>
              <a:t> </a:t>
            </a:r>
            <a:r>
              <a:rPr lang="en-US" sz="1800" dirty="0" err="1">
                <a:latin typeface="+mn-lt"/>
                <a:cs typeface="Calibri" panose="020F0502020204030204" pitchFamily="34" charset="0"/>
              </a:rPr>
              <a:t>untuk</a:t>
            </a:r>
            <a:r>
              <a:rPr lang="en-US" sz="1800" dirty="0">
                <a:latin typeface="+mn-lt"/>
                <a:cs typeface="Calibri" panose="020F0502020204030204" pitchFamily="34" charset="0"/>
              </a:rPr>
              <a:t> </a:t>
            </a:r>
            <a:r>
              <a:rPr lang="en-US" sz="1800" dirty="0" err="1">
                <a:latin typeface="+mn-lt"/>
                <a:cs typeface="Calibri" panose="020F0502020204030204" pitchFamily="34" charset="0"/>
              </a:rPr>
              <a:t>aset</a:t>
            </a:r>
            <a:r>
              <a:rPr lang="en-US" sz="1800" dirty="0">
                <a:latin typeface="+mn-lt"/>
                <a:cs typeface="Calibri" panose="020F0502020204030204" pitchFamily="34" charset="0"/>
              </a:rPr>
              <a:t> </a:t>
            </a:r>
            <a:r>
              <a:rPr lang="en-US" sz="1800" dirty="0" err="1">
                <a:latin typeface="+mn-lt"/>
                <a:cs typeface="Calibri" panose="020F0502020204030204" pitchFamily="34" charset="0"/>
              </a:rPr>
              <a:t>atau</a:t>
            </a:r>
            <a:r>
              <a:rPr lang="en-US" sz="1800" dirty="0">
                <a:latin typeface="+mn-lt"/>
                <a:cs typeface="Calibri" panose="020F0502020204030204" pitchFamily="34" charset="0"/>
              </a:rPr>
              <a:t> </a:t>
            </a:r>
            <a:r>
              <a:rPr lang="en-US" sz="1800" dirty="0" err="1">
                <a:latin typeface="+mn-lt"/>
                <a:cs typeface="Calibri" panose="020F0502020204030204" pitchFamily="34" charset="0"/>
              </a:rPr>
              <a:t>liabilitas</a:t>
            </a:r>
            <a:r>
              <a:rPr lang="en-US" sz="1800" dirty="0">
                <a:latin typeface="+mn-lt"/>
                <a:cs typeface="Calibri" panose="020F0502020204030204" pitchFamily="34" charset="0"/>
              </a:rPr>
              <a:t> yang </a:t>
            </a:r>
            <a:r>
              <a:rPr lang="en-US" sz="1800" dirty="0" err="1">
                <a:latin typeface="+mn-lt"/>
                <a:cs typeface="Calibri" panose="020F0502020204030204" pitchFamily="34" charset="0"/>
              </a:rPr>
              <a:t>serupa</a:t>
            </a:r>
            <a:r>
              <a:rPr lang="en-US" sz="1800" dirty="0">
                <a:latin typeface="+mn-lt"/>
                <a:cs typeface="Calibri" panose="020F0502020204030204" pitchFamily="34" charset="0"/>
              </a:rPr>
              <a:t> di pasar </a:t>
            </a:r>
            <a:r>
              <a:rPr lang="en-US" sz="1800" dirty="0" err="1">
                <a:latin typeface="+mn-lt"/>
                <a:cs typeface="Calibri" panose="020F0502020204030204" pitchFamily="34" charset="0"/>
              </a:rPr>
              <a:t>aktif</a:t>
            </a:r>
            <a:r>
              <a:rPr lang="en-US" sz="1800" dirty="0">
                <a:latin typeface="+mn-lt"/>
                <a:cs typeface="Calibri" panose="020F0502020204030204" pitchFamily="34" charset="0"/>
              </a:rPr>
              <a:t>.</a:t>
            </a:r>
          </a:p>
          <a:p>
            <a:pPr marL="804863" lvl="1" indent="-354013">
              <a:buFont typeface="+mj-lt"/>
              <a:buAutoNum type="alphaLcPeriod"/>
            </a:pPr>
            <a:r>
              <a:rPr lang="en-US" sz="1800" dirty="0" err="1">
                <a:latin typeface="+mn-lt"/>
                <a:cs typeface="Calibri" panose="020F0502020204030204" pitchFamily="34" charset="0"/>
              </a:rPr>
              <a:t>harga</a:t>
            </a:r>
            <a:r>
              <a:rPr lang="en-US" sz="1800" dirty="0">
                <a:latin typeface="+mn-lt"/>
                <a:cs typeface="Calibri" panose="020F0502020204030204" pitchFamily="34" charset="0"/>
              </a:rPr>
              <a:t> </a:t>
            </a:r>
            <a:r>
              <a:rPr lang="en-US" sz="1800" dirty="0" err="1">
                <a:latin typeface="+mn-lt"/>
                <a:cs typeface="Calibri" panose="020F0502020204030204" pitchFamily="34" charset="0"/>
              </a:rPr>
              <a:t>kuotasian</a:t>
            </a:r>
            <a:r>
              <a:rPr lang="en-US" sz="1800" dirty="0">
                <a:latin typeface="+mn-lt"/>
                <a:cs typeface="Calibri" panose="020F0502020204030204" pitchFamily="34" charset="0"/>
              </a:rPr>
              <a:t> </a:t>
            </a:r>
            <a:r>
              <a:rPr lang="en-US" sz="1800" dirty="0" err="1">
                <a:latin typeface="+mn-lt"/>
                <a:cs typeface="Calibri" panose="020F0502020204030204" pitchFamily="34" charset="0"/>
              </a:rPr>
              <a:t>untuk</a:t>
            </a:r>
            <a:r>
              <a:rPr lang="en-US" sz="1800" dirty="0">
                <a:latin typeface="+mn-lt"/>
                <a:cs typeface="Calibri" panose="020F0502020204030204" pitchFamily="34" charset="0"/>
              </a:rPr>
              <a:t> </a:t>
            </a:r>
            <a:r>
              <a:rPr lang="en-US" sz="1800" dirty="0" err="1">
                <a:latin typeface="+mn-lt"/>
                <a:cs typeface="Calibri" panose="020F0502020204030204" pitchFamily="34" charset="0"/>
              </a:rPr>
              <a:t>aset</a:t>
            </a:r>
            <a:r>
              <a:rPr lang="en-US" sz="1800" dirty="0">
                <a:latin typeface="+mn-lt"/>
                <a:cs typeface="Calibri" panose="020F0502020204030204" pitchFamily="34" charset="0"/>
              </a:rPr>
              <a:t> </a:t>
            </a:r>
            <a:r>
              <a:rPr lang="en-US" sz="1800" dirty="0" err="1">
                <a:latin typeface="+mn-lt"/>
                <a:cs typeface="Calibri" panose="020F0502020204030204" pitchFamily="34" charset="0"/>
              </a:rPr>
              <a:t>atau</a:t>
            </a:r>
            <a:r>
              <a:rPr lang="en-US" sz="1800" dirty="0">
                <a:latin typeface="+mn-lt"/>
                <a:cs typeface="Calibri" panose="020F0502020204030204" pitchFamily="34" charset="0"/>
              </a:rPr>
              <a:t> </a:t>
            </a:r>
            <a:r>
              <a:rPr lang="en-US" sz="1800" dirty="0" err="1">
                <a:latin typeface="+mn-lt"/>
                <a:cs typeface="Calibri" panose="020F0502020204030204" pitchFamily="34" charset="0"/>
              </a:rPr>
              <a:t>liabilitas</a:t>
            </a:r>
            <a:r>
              <a:rPr lang="en-US" sz="1800" dirty="0">
                <a:latin typeface="+mn-lt"/>
                <a:cs typeface="Calibri" panose="020F0502020204030204" pitchFamily="34" charset="0"/>
              </a:rPr>
              <a:t> yang </a:t>
            </a:r>
            <a:r>
              <a:rPr lang="en-US" sz="1800" dirty="0" err="1">
                <a:latin typeface="+mn-lt"/>
                <a:cs typeface="Calibri" panose="020F0502020204030204" pitchFamily="34" charset="0"/>
              </a:rPr>
              <a:t>identik</a:t>
            </a:r>
            <a:r>
              <a:rPr lang="en-US" sz="1800" dirty="0">
                <a:latin typeface="+mn-lt"/>
                <a:cs typeface="Calibri" panose="020F0502020204030204" pitchFamily="34" charset="0"/>
              </a:rPr>
              <a:t> </a:t>
            </a:r>
            <a:r>
              <a:rPr lang="en-US" sz="1800" dirty="0" err="1">
                <a:latin typeface="+mn-lt"/>
                <a:cs typeface="Calibri" panose="020F0502020204030204" pitchFamily="34" charset="0"/>
              </a:rPr>
              <a:t>atau</a:t>
            </a:r>
            <a:r>
              <a:rPr lang="en-US" sz="1800" dirty="0">
                <a:latin typeface="+mn-lt"/>
                <a:cs typeface="Calibri" panose="020F0502020204030204" pitchFamily="34" charset="0"/>
              </a:rPr>
              <a:t> yang </a:t>
            </a:r>
            <a:r>
              <a:rPr lang="nn-NO" sz="1800" dirty="0">
                <a:latin typeface="+mn-lt"/>
                <a:cs typeface="Calibri" panose="020F0502020204030204" pitchFamily="34" charset="0"/>
              </a:rPr>
              <a:t>serupa di pasar yang tidak aktif.</a:t>
            </a:r>
          </a:p>
          <a:p>
            <a:pPr marL="804863" lvl="1" indent="-354013">
              <a:buFont typeface="+mj-lt"/>
              <a:buAutoNum type="alphaLcPeriod"/>
            </a:pPr>
            <a:r>
              <a:rPr lang="en-US" sz="1800" i="1" dirty="0">
                <a:latin typeface="+mn-lt"/>
                <a:cs typeface="Calibri" panose="020F0502020204030204" pitchFamily="34" charset="0"/>
              </a:rPr>
              <a:t>input </a:t>
            </a:r>
            <a:r>
              <a:rPr lang="en-US" sz="1800" dirty="0" err="1">
                <a:latin typeface="+mn-lt"/>
                <a:cs typeface="Calibri" panose="020F0502020204030204" pitchFamily="34" charset="0"/>
              </a:rPr>
              <a:t>selain</a:t>
            </a:r>
            <a:r>
              <a:rPr lang="en-US" sz="1800" dirty="0">
                <a:latin typeface="+mn-lt"/>
                <a:cs typeface="Calibri" panose="020F0502020204030204" pitchFamily="34" charset="0"/>
              </a:rPr>
              <a:t> </a:t>
            </a:r>
            <a:r>
              <a:rPr lang="en-US" sz="1800" dirty="0" err="1">
                <a:latin typeface="+mn-lt"/>
                <a:cs typeface="Calibri" panose="020F0502020204030204" pitchFamily="34" charset="0"/>
              </a:rPr>
              <a:t>dari</a:t>
            </a:r>
            <a:r>
              <a:rPr lang="en-US" sz="1800" dirty="0">
                <a:latin typeface="+mn-lt"/>
                <a:cs typeface="Calibri" panose="020F0502020204030204" pitchFamily="34" charset="0"/>
              </a:rPr>
              <a:t> </a:t>
            </a:r>
            <a:r>
              <a:rPr lang="en-US" sz="1800" dirty="0" err="1">
                <a:latin typeface="+mn-lt"/>
                <a:cs typeface="Calibri" panose="020F0502020204030204" pitchFamily="34" charset="0"/>
              </a:rPr>
              <a:t>harga</a:t>
            </a:r>
            <a:r>
              <a:rPr lang="en-US" sz="1800" dirty="0">
                <a:latin typeface="+mn-lt"/>
                <a:cs typeface="Calibri" panose="020F0502020204030204" pitchFamily="34" charset="0"/>
              </a:rPr>
              <a:t> </a:t>
            </a:r>
            <a:r>
              <a:rPr lang="en-US" sz="1800" dirty="0" err="1">
                <a:latin typeface="+mn-lt"/>
                <a:cs typeface="Calibri" panose="020F0502020204030204" pitchFamily="34" charset="0"/>
              </a:rPr>
              <a:t>kuotasian</a:t>
            </a:r>
            <a:r>
              <a:rPr lang="en-US" sz="1800" dirty="0">
                <a:latin typeface="+mn-lt"/>
                <a:cs typeface="Calibri" panose="020F0502020204030204" pitchFamily="34" charset="0"/>
              </a:rPr>
              <a:t> yang </a:t>
            </a:r>
            <a:r>
              <a:rPr lang="en-US" sz="1800" dirty="0" err="1">
                <a:latin typeface="+mn-lt"/>
                <a:cs typeface="Calibri" panose="020F0502020204030204" pitchFamily="34" charset="0"/>
              </a:rPr>
              <a:t>dapat</a:t>
            </a:r>
            <a:r>
              <a:rPr lang="en-US" sz="1800" dirty="0">
                <a:latin typeface="+mn-lt"/>
                <a:cs typeface="Calibri" panose="020F0502020204030204" pitchFamily="34" charset="0"/>
              </a:rPr>
              <a:t> </a:t>
            </a:r>
            <a:r>
              <a:rPr lang="en-US" sz="1800" dirty="0" err="1">
                <a:latin typeface="+mn-lt"/>
                <a:cs typeface="Calibri" panose="020F0502020204030204" pitchFamily="34" charset="0"/>
              </a:rPr>
              <a:t>diobservasi</a:t>
            </a:r>
            <a:r>
              <a:rPr lang="en-US" sz="1800" dirty="0">
                <a:latin typeface="+mn-lt"/>
                <a:cs typeface="Calibri" panose="020F0502020204030204" pitchFamily="34" charset="0"/>
              </a:rPr>
              <a:t> </a:t>
            </a:r>
            <a:r>
              <a:rPr lang="en-US" sz="1800" dirty="0" err="1">
                <a:latin typeface="+mn-lt"/>
                <a:cs typeface="Calibri" panose="020F0502020204030204" pitchFamily="34" charset="0"/>
              </a:rPr>
              <a:t>untuk</a:t>
            </a:r>
            <a:r>
              <a:rPr lang="en-US" sz="1800" dirty="0">
                <a:latin typeface="+mn-lt"/>
                <a:cs typeface="Calibri" panose="020F0502020204030204" pitchFamily="34" charset="0"/>
              </a:rPr>
              <a:t> </a:t>
            </a:r>
            <a:r>
              <a:rPr lang="en-US" sz="1800" dirty="0" err="1">
                <a:latin typeface="+mn-lt"/>
                <a:cs typeface="Calibri" panose="020F0502020204030204" pitchFamily="34" charset="0"/>
              </a:rPr>
              <a:t>aset</a:t>
            </a:r>
            <a:r>
              <a:rPr lang="en-US" sz="1800" dirty="0">
                <a:latin typeface="+mn-lt"/>
                <a:cs typeface="Calibri" panose="020F0502020204030204" pitchFamily="34" charset="0"/>
              </a:rPr>
              <a:t> </a:t>
            </a:r>
            <a:r>
              <a:rPr lang="en-US" sz="1800" dirty="0" err="1">
                <a:latin typeface="+mn-lt"/>
                <a:cs typeface="Calibri" panose="020F0502020204030204" pitchFamily="34" charset="0"/>
              </a:rPr>
              <a:t>atau</a:t>
            </a:r>
            <a:r>
              <a:rPr lang="en-US" sz="1800" dirty="0">
                <a:latin typeface="+mn-lt"/>
                <a:cs typeface="Calibri" panose="020F0502020204030204" pitchFamily="34" charset="0"/>
              </a:rPr>
              <a:t> </a:t>
            </a:r>
            <a:r>
              <a:rPr lang="en-US" sz="1800" dirty="0" err="1">
                <a:latin typeface="+mn-lt"/>
                <a:cs typeface="Calibri" panose="020F0502020204030204" pitchFamily="34" charset="0"/>
              </a:rPr>
              <a:t>liabilitas</a:t>
            </a:r>
            <a:r>
              <a:rPr lang="en-US" sz="1800" dirty="0">
                <a:latin typeface="+mn-lt"/>
                <a:cs typeface="Calibri" panose="020F0502020204030204" pitchFamily="34" charset="0"/>
              </a:rPr>
              <a:t>, </a:t>
            </a:r>
            <a:r>
              <a:rPr lang="en-US" sz="1800" dirty="0" err="1">
                <a:latin typeface="+mn-lt"/>
                <a:cs typeface="Calibri" panose="020F0502020204030204" pitchFamily="34" charset="0"/>
              </a:rPr>
              <a:t>sebagai</a:t>
            </a:r>
            <a:r>
              <a:rPr lang="en-US" sz="1800" dirty="0">
                <a:latin typeface="+mn-lt"/>
                <a:cs typeface="Calibri" panose="020F0502020204030204" pitchFamily="34" charset="0"/>
              </a:rPr>
              <a:t> </a:t>
            </a:r>
            <a:r>
              <a:rPr lang="en-US" sz="1800" dirty="0" err="1">
                <a:latin typeface="+mn-lt"/>
                <a:cs typeface="Calibri" panose="020F0502020204030204" pitchFamily="34" charset="0"/>
              </a:rPr>
              <a:t>contoh</a:t>
            </a:r>
            <a:r>
              <a:rPr lang="en-US" sz="1800" dirty="0">
                <a:latin typeface="+mn-lt"/>
                <a:cs typeface="Calibri" panose="020F0502020204030204" pitchFamily="34" charset="0"/>
              </a:rPr>
              <a:t>:</a:t>
            </a:r>
          </a:p>
          <a:p>
            <a:pPr marL="450850" lvl="2" indent="-450850">
              <a:buFont typeface="+mj-lt"/>
              <a:buAutoNum type="romanLcPeriod"/>
            </a:pPr>
            <a:r>
              <a:rPr lang="en-US" sz="1800" dirty="0" err="1">
                <a:latin typeface="+mn-lt"/>
                <a:cs typeface="Calibri" panose="020F0502020204030204" pitchFamily="34" charset="0"/>
              </a:rPr>
              <a:t>suku</a:t>
            </a:r>
            <a:r>
              <a:rPr lang="en-US" sz="1800" dirty="0">
                <a:latin typeface="+mn-lt"/>
                <a:cs typeface="Calibri" panose="020F0502020204030204" pitchFamily="34" charset="0"/>
              </a:rPr>
              <a:t> </a:t>
            </a:r>
            <a:r>
              <a:rPr lang="en-US" sz="1800" dirty="0" err="1">
                <a:latin typeface="+mn-lt"/>
                <a:cs typeface="Calibri" panose="020F0502020204030204" pitchFamily="34" charset="0"/>
              </a:rPr>
              <a:t>bunga</a:t>
            </a:r>
            <a:r>
              <a:rPr lang="en-US" sz="1800" dirty="0">
                <a:latin typeface="+mn-lt"/>
                <a:cs typeface="Calibri" panose="020F0502020204030204" pitchFamily="34" charset="0"/>
              </a:rPr>
              <a:t> dan </a:t>
            </a:r>
            <a:r>
              <a:rPr lang="en-US" sz="1800" dirty="0" err="1">
                <a:latin typeface="+mn-lt"/>
                <a:cs typeface="Calibri" panose="020F0502020204030204" pitchFamily="34" charset="0"/>
              </a:rPr>
              <a:t>kurva</a:t>
            </a:r>
            <a:r>
              <a:rPr lang="en-US" sz="1800" dirty="0">
                <a:latin typeface="+mn-lt"/>
                <a:cs typeface="Calibri" panose="020F0502020204030204" pitchFamily="34" charset="0"/>
              </a:rPr>
              <a:t> </a:t>
            </a:r>
            <a:r>
              <a:rPr lang="en-US" sz="1800" dirty="0" err="1">
                <a:latin typeface="+mn-lt"/>
                <a:cs typeface="Calibri" panose="020F0502020204030204" pitchFamily="34" charset="0"/>
              </a:rPr>
              <a:t>imbal</a:t>
            </a:r>
            <a:r>
              <a:rPr lang="en-US" sz="1800" dirty="0">
                <a:latin typeface="+mn-lt"/>
                <a:cs typeface="Calibri" panose="020F0502020204030204" pitchFamily="34" charset="0"/>
              </a:rPr>
              <a:t> </a:t>
            </a:r>
            <a:r>
              <a:rPr lang="en-US" sz="1800" dirty="0" err="1">
                <a:latin typeface="+mn-lt"/>
                <a:cs typeface="Calibri" panose="020F0502020204030204" pitchFamily="34" charset="0"/>
              </a:rPr>
              <a:t>hasil</a:t>
            </a:r>
            <a:r>
              <a:rPr lang="en-US" sz="1800" dirty="0">
                <a:latin typeface="+mn-lt"/>
                <a:cs typeface="Calibri" panose="020F0502020204030204" pitchFamily="34" charset="0"/>
              </a:rPr>
              <a:t> yang </a:t>
            </a:r>
            <a:r>
              <a:rPr lang="en-US" sz="1800" dirty="0" err="1">
                <a:latin typeface="+mn-lt"/>
                <a:cs typeface="Calibri" panose="020F0502020204030204" pitchFamily="34" charset="0"/>
              </a:rPr>
              <a:t>dapat</a:t>
            </a:r>
            <a:r>
              <a:rPr lang="en-US" sz="1800" dirty="0">
                <a:latin typeface="+mn-lt"/>
                <a:cs typeface="Calibri" panose="020F0502020204030204" pitchFamily="34" charset="0"/>
              </a:rPr>
              <a:t> </a:t>
            </a:r>
            <a:r>
              <a:rPr lang="en-US" sz="1800" dirty="0" err="1">
                <a:latin typeface="+mn-lt"/>
                <a:cs typeface="Calibri" panose="020F0502020204030204" pitchFamily="34" charset="0"/>
              </a:rPr>
              <a:t>diobservasi</a:t>
            </a:r>
            <a:r>
              <a:rPr lang="en-US" sz="1800" dirty="0">
                <a:latin typeface="+mn-lt"/>
                <a:cs typeface="Calibri" panose="020F0502020204030204" pitchFamily="34" charset="0"/>
              </a:rPr>
              <a:t> pada interval </a:t>
            </a:r>
            <a:r>
              <a:rPr lang="en-US" sz="1800" dirty="0" err="1">
                <a:latin typeface="+mn-lt"/>
                <a:cs typeface="Calibri" panose="020F0502020204030204" pitchFamily="34" charset="0"/>
              </a:rPr>
              <a:t>kuotasi</a:t>
            </a:r>
            <a:r>
              <a:rPr lang="en-US" sz="1800" dirty="0">
                <a:latin typeface="+mn-lt"/>
                <a:cs typeface="Calibri" panose="020F0502020204030204" pitchFamily="34" charset="0"/>
              </a:rPr>
              <a:t> yang </a:t>
            </a:r>
            <a:r>
              <a:rPr lang="en-US" sz="1800" dirty="0" err="1">
                <a:latin typeface="+mn-lt"/>
                <a:cs typeface="Calibri" panose="020F0502020204030204" pitchFamily="34" charset="0"/>
              </a:rPr>
              <a:t>umum</a:t>
            </a:r>
            <a:r>
              <a:rPr lang="en-US" sz="1800" dirty="0">
                <a:latin typeface="+mn-lt"/>
                <a:cs typeface="Calibri" panose="020F0502020204030204" pitchFamily="34" charset="0"/>
              </a:rPr>
              <a:t>;</a:t>
            </a:r>
          </a:p>
          <a:p>
            <a:pPr marL="1255713" lvl="2" indent="-450850">
              <a:buFont typeface="+mj-lt"/>
              <a:buAutoNum type="romanLcPeriod"/>
            </a:pPr>
            <a:r>
              <a:rPr lang="en-US" sz="1800" dirty="0" err="1">
                <a:latin typeface="+mn-lt"/>
                <a:cs typeface="Calibri" panose="020F0502020204030204" pitchFamily="34" charset="0"/>
              </a:rPr>
              <a:t>volatilitas</a:t>
            </a:r>
            <a:r>
              <a:rPr lang="en-US" sz="1800" dirty="0">
                <a:latin typeface="+mn-lt"/>
                <a:cs typeface="Calibri" panose="020F0502020204030204" pitchFamily="34" charset="0"/>
              </a:rPr>
              <a:t> yang </a:t>
            </a:r>
            <a:r>
              <a:rPr lang="en-US" sz="1800" dirty="0" err="1">
                <a:latin typeface="+mn-lt"/>
                <a:cs typeface="Calibri" panose="020F0502020204030204" pitchFamily="34" charset="0"/>
              </a:rPr>
              <a:t>tersirat</a:t>
            </a:r>
            <a:r>
              <a:rPr lang="en-US" sz="1800" dirty="0">
                <a:latin typeface="+mn-lt"/>
                <a:cs typeface="Calibri" panose="020F0502020204030204" pitchFamily="34" charset="0"/>
              </a:rPr>
              <a:t>; dan</a:t>
            </a:r>
          </a:p>
          <a:p>
            <a:pPr marL="1255713" lvl="2" indent="-450850">
              <a:buFont typeface="+mj-lt"/>
              <a:buAutoNum type="romanLcPeriod"/>
            </a:pPr>
            <a:r>
              <a:rPr lang="en-US" sz="1800" i="1" dirty="0">
                <a:latin typeface="+mn-lt"/>
                <a:cs typeface="Calibri" panose="020F0502020204030204" pitchFamily="34" charset="0"/>
              </a:rPr>
              <a:t>credit spreads</a:t>
            </a:r>
            <a:r>
              <a:rPr lang="en-US" sz="1800" dirty="0">
                <a:latin typeface="+mn-lt"/>
                <a:cs typeface="Calibri" panose="020F0502020204030204" pitchFamily="34" charset="0"/>
              </a:rPr>
              <a:t>.</a:t>
            </a:r>
            <a:endParaRPr lang="en-US" sz="1800" i="1" dirty="0">
              <a:latin typeface="+mn-lt"/>
              <a:cs typeface="Calibri" panose="020F0502020204030204" pitchFamily="34" charset="0"/>
            </a:endParaRPr>
          </a:p>
          <a:p>
            <a:pPr marL="804863" lvl="1" indent="-354013">
              <a:buFont typeface="+mj-lt"/>
              <a:buAutoNum type="alphaLcPeriod"/>
            </a:pPr>
            <a:r>
              <a:rPr lang="en-US" sz="1800" i="1" dirty="0">
                <a:latin typeface="+mn-lt"/>
                <a:cs typeface="Calibri" panose="020F0502020204030204" pitchFamily="34" charset="0"/>
              </a:rPr>
              <a:t>input </a:t>
            </a:r>
            <a:r>
              <a:rPr lang="en-US" sz="1800" dirty="0">
                <a:latin typeface="+mn-lt"/>
                <a:cs typeface="Calibri" panose="020F0502020204030204" pitchFamily="34" charset="0"/>
              </a:rPr>
              <a:t>yang </a:t>
            </a:r>
            <a:r>
              <a:rPr lang="en-US" sz="1800" dirty="0" err="1">
                <a:latin typeface="+mn-lt"/>
                <a:cs typeface="Calibri" panose="020F0502020204030204" pitchFamily="34" charset="0"/>
              </a:rPr>
              <a:t>diperkuat</a:t>
            </a:r>
            <a:r>
              <a:rPr lang="en-US" sz="1800" dirty="0">
                <a:latin typeface="+mn-lt"/>
                <a:cs typeface="Calibri" panose="020F0502020204030204" pitchFamily="34" charset="0"/>
              </a:rPr>
              <a:t> pasar (</a:t>
            </a:r>
            <a:r>
              <a:rPr lang="en-US" sz="1800" i="1" dirty="0">
                <a:latin typeface="+mn-lt"/>
                <a:cs typeface="Calibri" panose="020F0502020204030204" pitchFamily="34" charset="0"/>
              </a:rPr>
              <a:t>market-corroborated inputs</a:t>
            </a:r>
            <a:r>
              <a:rPr lang="en-US" sz="1800" dirty="0">
                <a:latin typeface="+mn-lt"/>
                <a:cs typeface="Calibri" panose="020F0502020204030204" pitchFamily="34" charset="0"/>
              </a:rPr>
              <a:t>).</a:t>
            </a:r>
          </a:p>
          <a:p>
            <a:pPr marL="450850" indent="-450850"/>
            <a:r>
              <a:rPr lang="en-US" sz="1800" dirty="0" err="1">
                <a:latin typeface="+mn-lt"/>
                <a:cs typeface="Calibri" panose="020F0502020204030204" pitchFamily="34" charset="0"/>
              </a:rPr>
              <a:t>Penyesuaian</a:t>
            </a:r>
            <a:r>
              <a:rPr lang="en-US" sz="1800" dirty="0">
                <a:latin typeface="+mn-lt"/>
                <a:cs typeface="Calibri" panose="020F0502020204030204" pitchFamily="34" charset="0"/>
              </a:rPr>
              <a:t> </a:t>
            </a:r>
            <a:r>
              <a:rPr lang="en-US" sz="1800" dirty="0" err="1">
                <a:latin typeface="+mn-lt"/>
                <a:cs typeface="Calibri" panose="020F0502020204030204" pitchFamily="34" charset="0"/>
              </a:rPr>
              <a:t>terhadap</a:t>
            </a:r>
            <a:r>
              <a:rPr lang="en-US" sz="1800" dirty="0">
                <a:latin typeface="+mn-lt"/>
                <a:cs typeface="Calibri" panose="020F0502020204030204" pitchFamily="34" charset="0"/>
              </a:rPr>
              <a:t> </a:t>
            </a:r>
            <a:r>
              <a:rPr lang="en-US" sz="1800" i="1" dirty="0">
                <a:latin typeface="+mn-lt"/>
                <a:cs typeface="Calibri" panose="020F0502020204030204" pitchFamily="34" charset="0"/>
              </a:rPr>
              <a:t>input </a:t>
            </a:r>
            <a:r>
              <a:rPr lang="en-US" sz="1800" dirty="0">
                <a:latin typeface="+mn-lt"/>
                <a:cs typeface="Calibri" panose="020F0502020204030204" pitchFamily="34" charset="0"/>
              </a:rPr>
              <a:t>Level 2 </a:t>
            </a:r>
            <a:r>
              <a:rPr lang="en-US" sz="1800" dirty="0" err="1">
                <a:latin typeface="+mn-lt"/>
                <a:cs typeface="Calibri" panose="020F0502020204030204" pitchFamily="34" charset="0"/>
              </a:rPr>
              <a:t>akan</a:t>
            </a:r>
            <a:r>
              <a:rPr lang="en-US" sz="1800" dirty="0">
                <a:latin typeface="+mn-lt"/>
                <a:cs typeface="Calibri" panose="020F0502020204030204" pitchFamily="34" charset="0"/>
              </a:rPr>
              <a:t> </a:t>
            </a:r>
            <a:r>
              <a:rPr lang="en-US" sz="1800" dirty="0" err="1">
                <a:latin typeface="+mn-lt"/>
                <a:cs typeface="Calibri" panose="020F0502020204030204" pitchFamily="34" charset="0"/>
              </a:rPr>
              <a:t>beragam</a:t>
            </a:r>
            <a:r>
              <a:rPr lang="en-US" sz="1800" dirty="0">
                <a:latin typeface="+mn-lt"/>
                <a:cs typeface="Calibri" panose="020F0502020204030204" pitchFamily="34" charset="0"/>
              </a:rPr>
              <a:t>, </a:t>
            </a:r>
            <a:r>
              <a:rPr lang="en-US" sz="1800" dirty="0" err="1">
                <a:latin typeface="+mn-lt"/>
                <a:cs typeface="Calibri" panose="020F0502020204030204" pitchFamily="34" charset="0"/>
              </a:rPr>
              <a:t>tergantung</a:t>
            </a:r>
            <a:r>
              <a:rPr lang="en-US" sz="1800" dirty="0">
                <a:latin typeface="+mn-lt"/>
                <a:cs typeface="Calibri" panose="020F0502020204030204" pitchFamily="34" charset="0"/>
              </a:rPr>
              <a:t> pada </a:t>
            </a:r>
            <a:r>
              <a:rPr lang="en-US" sz="1800" dirty="0" err="1">
                <a:latin typeface="+mn-lt"/>
                <a:cs typeface="Calibri" panose="020F0502020204030204" pitchFamily="34" charset="0"/>
              </a:rPr>
              <a:t>faktor</a:t>
            </a:r>
            <a:r>
              <a:rPr lang="en-US" sz="1800" dirty="0">
                <a:latin typeface="+mn-lt"/>
                <a:cs typeface="Calibri" panose="020F0502020204030204" pitchFamily="34" charset="0"/>
              </a:rPr>
              <a:t> yang </a:t>
            </a:r>
            <a:r>
              <a:rPr lang="en-US" sz="1800" dirty="0" err="1">
                <a:latin typeface="+mn-lt"/>
                <a:cs typeface="Calibri" panose="020F0502020204030204" pitchFamily="34" charset="0"/>
              </a:rPr>
              <a:t>spesifik</a:t>
            </a:r>
            <a:r>
              <a:rPr lang="en-US" sz="1800" dirty="0">
                <a:latin typeface="+mn-lt"/>
                <a:cs typeface="Calibri" panose="020F0502020204030204" pitchFamily="34" charset="0"/>
              </a:rPr>
              <a:t> </a:t>
            </a:r>
            <a:r>
              <a:rPr lang="en-US" sz="1800" dirty="0" err="1">
                <a:latin typeface="+mn-lt"/>
                <a:cs typeface="Calibri" panose="020F0502020204030204" pitchFamily="34" charset="0"/>
              </a:rPr>
              <a:t>atas</a:t>
            </a:r>
            <a:r>
              <a:rPr lang="en-US" sz="1800" dirty="0">
                <a:latin typeface="+mn-lt"/>
                <a:cs typeface="Calibri" panose="020F0502020204030204" pitchFamily="34" charset="0"/>
              </a:rPr>
              <a:t> </a:t>
            </a:r>
            <a:r>
              <a:rPr lang="en-US" sz="1800" dirty="0" err="1">
                <a:latin typeface="+mn-lt"/>
                <a:cs typeface="Calibri" panose="020F0502020204030204" pitchFamily="34" charset="0"/>
              </a:rPr>
              <a:t>aset</a:t>
            </a:r>
            <a:r>
              <a:rPr lang="en-US" sz="1800" dirty="0">
                <a:latin typeface="+mn-lt"/>
                <a:cs typeface="Calibri" panose="020F0502020204030204" pitchFamily="34" charset="0"/>
              </a:rPr>
              <a:t> </a:t>
            </a:r>
            <a:r>
              <a:rPr lang="en-US" sz="1800" dirty="0" err="1">
                <a:latin typeface="+mn-lt"/>
                <a:cs typeface="Calibri" panose="020F0502020204030204" pitchFamily="34" charset="0"/>
              </a:rPr>
              <a:t>atau</a:t>
            </a:r>
            <a:r>
              <a:rPr lang="en-US" sz="1800" dirty="0">
                <a:latin typeface="+mn-lt"/>
                <a:cs typeface="Calibri" panose="020F0502020204030204" pitchFamily="34" charset="0"/>
              </a:rPr>
              <a:t> </a:t>
            </a:r>
            <a:r>
              <a:rPr lang="en-US" sz="1800" dirty="0" err="1">
                <a:latin typeface="+mn-lt"/>
                <a:cs typeface="Calibri" panose="020F0502020204030204" pitchFamily="34" charset="0"/>
              </a:rPr>
              <a:t>liabilitas</a:t>
            </a:r>
            <a:r>
              <a:rPr lang="en-US" sz="1800" dirty="0">
                <a:latin typeface="+mn-lt"/>
                <a:cs typeface="Calibri" panose="020F0502020204030204" pitchFamily="34" charset="0"/>
              </a:rPr>
              <a:t>. </a:t>
            </a:r>
            <a:r>
              <a:rPr lang="en-US" sz="1800" dirty="0" err="1">
                <a:latin typeface="+mn-lt"/>
                <a:cs typeface="Calibri" panose="020F0502020204030204" pitchFamily="34" charset="0"/>
              </a:rPr>
              <a:t>Faktor</a:t>
            </a:r>
            <a:r>
              <a:rPr lang="en-US" sz="1800" dirty="0">
                <a:latin typeface="+mn-lt"/>
                <a:cs typeface="Calibri" panose="020F0502020204030204" pitchFamily="34" charset="0"/>
              </a:rPr>
              <a:t> </a:t>
            </a:r>
            <a:r>
              <a:rPr lang="en-US" sz="1800" dirty="0" err="1">
                <a:latin typeface="+mn-lt"/>
                <a:cs typeface="Calibri" panose="020F0502020204030204" pitchFamily="34" charset="0"/>
              </a:rPr>
              <a:t>tersebut</a:t>
            </a:r>
            <a:r>
              <a:rPr lang="en-US" sz="1800" dirty="0">
                <a:latin typeface="+mn-lt"/>
                <a:cs typeface="Calibri" panose="020F0502020204030204" pitchFamily="34" charset="0"/>
              </a:rPr>
              <a:t> </a:t>
            </a:r>
            <a:r>
              <a:rPr lang="en-US" sz="1800" dirty="0" err="1">
                <a:latin typeface="+mn-lt"/>
                <a:cs typeface="Calibri" panose="020F0502020204030204" pitchFamily="34" charset="0"/>
              </a:rPr>
              <a:t>termasuk</a:t>
            </a:r>
            <a:r>
              <a:rPr lang="en-US" sz="1800" dirty="0">
                <a:latin typeface="+mn-lt"/>
                <a:cs typeface="Calibri" panose="020F0502020204030204" pitchFamily="34" charset="0"/>
              </a:rPr>
              <a:t> </a:t>
            </a:r>
            <a:r>
              <a:rPr lang="en-US" sz="1800" dirty="0" err="1">
                <a:latin typeface="+mn-lt"/>
                <a:cs typeface="Calibri" panose="020F0502020204030204" pitchFamily="34" charset="0"/>
              </a:rPr>
              <a:t>hal</a:t>
            </a:r>
            <a:r>
              <a:rPr lang="en-US" sz="1800" dirty="0">
                <a:latin typeface="+mn-lt"/>
                <a:cs typeface="Calibri" panose="020F0502020204030204" pitchFamily="34" charset="0"/>
              </a:rPr>
              <a:t> </a:t>
            </a:r>
            <a:r>
              <a:rPr lang="en-US" sz="1800" dirty="0" err="1">
                <a:latin typeface="+mn-lt"/>
                <a:cs typeface="Calibri" panose="020F0502020204030204" pitchFamily="34" charset="0"/>
              </a:rPr>
              <a:t>sebagai</a:t>
            </a:r>
            <a:r>
              <a:rPr lang="en-US" sz="1800" dirty="0">
                <a:latin typeface="+mn-lt"/>
                <a:cs typeface="Calibri" panose="020F0502020204030204" pitchFamily="34" charset="0"/>
              </a:rPr>
              <a:t> </a:t>
            </a:r>
            <a:r>
              <a:rPr lang="en-US" sz="1800" dirty="0" err="1">
                <a:latin typeface="+mn-lt"/>
                <a:cs typeface="Calibri" panose="020F0502020204030204" pitchFamily="34" charset="0"/>
              </a:rPr>
              <a:t>berikut</a:t>
            </a:r>
            <a:r>
              <a:rPr lang="en-US" sz="1800" dirty="0">
                <a:latin typeface="+mn-lt"/>
                <a:cs typeface="Calibri" panose="020F0502020204030204" pitchFamily="34" charset="0"/>
              </a:rPr>
              <a:t>:</a:t>
            </a:r>
          </a:p>
          <a:p>
            <a:pPr marL="804863" lvl="1" indent="-354013">
              <a:buFont typeface="+mj-lt"/>
              <a:buAutoNum type="alphaLcPeriod"/>
            </a:pPr>
            <a:r>
              <a:rPr lang="fi-FI" sz="1800" dirty="0">
                <a:latin typeface="+mn-lt"/>
                <a:cs typeface="Calibri" panose="020F0502020204030204" pitchFamily="34" charset="0"/>
              </a:rPr>
              <a:t>kondisi atau lokasi aset;</a:t>
            </a:r>
          </a:p>
          <a:p>
            <a:pPr marL="804863" lvl="1" indent="-354013">
              <a:buFont typeface="+mj-lt"/>
              <a:buAutoNum type="alphaLcPeriod"/>
            </a:pPr>
            <a:r>
              <a:rPr lang="en-US" sz="1800" dirty="0" err="1">
                <a:latin typeface="+mn-lt"/>
                <a:cs typeface="Calibri" panose="020F0502020204030204" pitchFamily="34" charset="0"/>
              </a:rPr>
              <a:t>tingkat</a:t>
            </a:r>
            <a:r>
              <a:rPr lang="en-US" sz="1800" dirty="0">
                <a:latin typeface="+mn-lt"/>
                <a:cs typeface="Calibri" panose="020F0502020204030204" pitchFamily="34" charset="0"/>
              </a:rPr>
              <a:t> </a:t>
            </a:r>
            <a:r>
              <a:rPr lang="en-US" sz="1800" dirty="0" err="1">
                <a:latin typeface="+mn-lt"/>
                <a:cs typeface="Calibri" panose="020F0502020204030204" pitchFamily="34" charset="0"/>
              </a:rPr>
              <a:t>dimana</a:t>
            </a:r>
            <a:r>
              <a:rPr lang="en-US" sz="1800" dirty="0">
                <a:latin typeface="+mn-lt"/>
                <a:cs typeface="Calibri" panose="020F0502020204030204" pitchFamily="34" charset="0"/>
              </a:rPr>
              <a:t> </a:t>
            </a:r>
            <a:r>
              <a:rPr lang="en-US" sz="1800" i="1" dirty="0">
                <a:latin typeface="+mn-lt"/>
                <a:cs typeface="Calibri" panose="020F0502020204030204" pitchFamily="34" charset="0"/>
              </a:rPr>
              <a:t>input </a:t>
            </a:r>
            <a:r>
              <a:rPr lang="en-US" sz="1800" dirty="0" err="1">
                <a:latin typeface="+mn-lt"/>
                <a:cs typeface="Calibri" panose="020F0502020204030204" pitchFamily="34" charset="0"/>
              </a:rPr>
              <a:t>terkait</a:t>
            </a:r>
            <a:r>
              <a:rPr lang="en-US" sz="1800" dirty="0">
                <a:latin typeface="+mn-lt"/>
                <a:cs typeface="Calibri" panose="020F0502020204030204" pitchFamily="34" charset="0"/>
              </a:rPr>
              <a:t> </a:t>
            </a:r>
            <a:r>
              <a:rPr lang="en-US" sz="1800" dirty="0" err="1">
                <a:latin typeface="+mn-lt"/>
                <a:cs typeface="Calibri" panose="020F0502020204030204" pitchFamily="34" charset="0"/>
              </a:rPr>
              <a:t>dengan</a:t>
            </a:r>
            <a:r>
              <a:rPr lang="en-US" sz="1800" dirty="0">
                <a:latin typeface="+mn-lt"/>
                <a:cs typeface="Calibri" panose="020F0502020204030204" pitchFamily="34" charset="0"/>
              </a:rPr>
              <a:t> </a:t>
            </a:r>
            <a:r>
              <a:rPr lang="en-US" sz="1800" i="1" dirty="0">
                <a:latin typeface="+mn-lt"/>
                <a:cs typeface="Calibri" panose="020F0502020204030204" pitchFamily="34" charset="0"/>
              </a:rPr>
              <a:t>item </a:t>
            </a:r>
            <a:r>
              <a:rPr lang="en-US" sz="1800" dirty="0">
                <a:latin typeface="+mn-lt"/>
                <a:cs typeface="Calibri" panose="020F0502020204030204" pitchFamily="34" charset="0"/>
              </a:rPr>
              <a:t>yang </a:t>
            </a:r>
            <a:r>
              <a:rPr lang="en-US" sz="1800" dirty="0" err="1">
                <a:latin typeface="+mn-lt"/>
                <a:cs typeface="Calibri" panose="020F0502020204030204" pitchFamily="34" charset="0"/>
              </a:rPr>
              <a:t>sebanding</a:t>
            </a:r>
            <a:r>
              <a:rPr lang="en-US" sz="1800" dirty="0">
                <a:latin typeface="+mn-lt"/>
                <a:cs typeface="Calibri" panose="020F0502020204030204" pitchFamily="34" charset="0"/>
              </a:rPr>
              <a:t> </a:t>
            </a:r>
            <a:r>
              <a:rPr lang="en-US" sz="1800" dirty="0" err="1">
                <a:latin typeface="+mn-lt"/>
                <a:cs typeface="Calibri" panose="020F0502020204030204" pitchFamily="34" charset="0"/>
              </a:rPr>
              <a:t>dengan</a:t>
            </a:r>
            <a:r>
              <a:rPr lang="en-US" sz="1800" dirty="0">
                <a:latin typeface="+mn-lt"/>
                <a:cs typeface="Calibri" panose="020F0502020204030204" pitchFamily="34" charset="0"/>
              </a:rPr>
              <a:t> </a:t>
            </a:r>
            <a:r>
              <a:rPr lang="en-US" sz="1800" dirty="0" err="1">
                <a:latin typeface="+mn-lt"/>
                <a:cs typeface="Calibri" panose="020F0502020204030204" pitchFamily="34" charset="0"/>
              </a:rPr>
              <a:t>aset</a:t>
            </a:r>
            <a:r>
              <a:rPr lang="en-US" sz="1800" dirty="0">
                <a:latin typeface="+mn-lt"/>
                <a:cs typeface="Calibri" panose="020F0502020204030204" pitchFamily="34" charset="0"/>
              </a:rPr>
              <a:t> </a:t>
            </a:r>
            <a:r>
              <a:rPr lang="en-US" sz="1800" dirty="0" err="1">
                <a:latin typeface="+mn-lt"/>
                <a:cs typeface="Calibri" panose="020F0502020204030204" pitchFamily="34" charset="0"/>
              </a:rPr>
              <a:t>atau</a:t>
            </a:r>
            <a:r>
              <a:rPr lang="en-US" sz="1800" dirty="0">
                <a:latin typeface="+mn-lt"/>
                <a:cs typeface="Calibri" panose="020F0502020204030204" pitchFamily="34" charset="0"/>
              </a:rPr>
              <a:t> </a:t>
            </a:r>
            <a:r>
              <a:rPr lang="en-US" sz="1800" dirty="0" err="1">
                <a:latin typeface="+mn-lt"/>
                <a:cs typeface="Calibri" panose="020F0502020204030204" pitchFamily="34" charset="0"/>
              </a:rPr>
              <a:t>liabilitas</a:t>
            </a:r>
            <a:endParaRPr lang="en-US" sz="1800" dirty="0">
              <a:latin typeface="+mn-lt"/>
              <a:cs typeface="Calibri" panose="020F0502020204030204" pitchFamily="34" charset="0"/>
            </a:endParaRPr>
          </a:p>
          <a:p>
            <a:pPr marL="804863" lvl="1" indent="-354013">
              <a:buFont typeface="+mj-lt"/>
              <a:buAutoNum type="alphaLcPeriod"/>
            </a:pPr>
            <a:r>
              <a:rPr lang="en-US" sz="1800" dirty="0">
                <a:latin typeface="+mn-lt"/>
                <a:cs typeface="Calibri" panose="020F0502020204030204" pitchFamily="34" charset="0"/>
              </a:rPr>
              <a:t>volume </a:t>
            </a:r>
            <a:r>
              <a:rPr lang="en-US" sz="1800" dirty="0" err="1">
                <a:latin typeface="+mn-lt"/>
                <a:cs typeface="Calibri" panose="020F0502020204030204" pitchFamily="34" charset="0"/>
              </a:rPr>
              <a:t>atau</a:t>
            </a:r>
            <a:r>
              <a:rPr lang="en-US" sz="1800" dirty="0">
                <a:latin typeface="+mn-lt"/>
                <a:cs typeface="Calibri" panose="020F0502020204030204" pitchFamily="34" charset="0"/>
              </a:rPr>
              <a:t> level </a:t>
            </a:r>
            <a:r>
              <a:rPr lang="en-US" sz="1800" dirty="0" err="1">
                <a:latin typeface="+mn-lt"/>
                <a:cs typeface="Calibri" panose="020F0502020204030204" pitchFamily="34" charset="0"/>
              </a:rPr>
              <a:t>aktivitas</a:t>
            </a:r>
            <a:r>
              <a:rPr lang="en-US" sz="1800" dirty="0">
                <a:latin typeface="+mn-lt"/>
                <a:cs typeface="Calibri" panose="020F0502020204030204" pitchFamily="34" charset="0"/>
              </a:rPr>
              <a:t> di pasar </a:t>
            </a:r>
            <a:r>
              <a:rPr lang="en-US" sz="1800" dirty="0" err="1">
                <a:latin typeface="+mn-lt"/>
                <a:cs typeface="Calibri" panose="020F0502020204030204" pitchFamily="34" charset="0"/>
              </a:rPr>
              <a:t>dimana</a:t>
            </a:r>
            <a:r>
              <a:rPr lang="en-US" sz="1800" dirty="0">
                <a:latin typeface="+mn-lt"/>
                <a:cs typeface="Calibri" panose="020F0502020204030204" pitchFamily="34" charset="0"/>
              </a:rPr>
              <a:t> </a:t>
            </a:r>
            <a:r>
              <a:rPr lang="en-US" sz="1800" i="1" dirty="0">
                <a:latin typeface="+mn-lt"/>
                <a:cs typeface="Calibri" panose="020F0502020204030204" pitchFamily="34" charset="0"/>
              </a:rPr>
              <a:t>input </a:t>
            </a:r>
            <a:r>
              <a:rPr lang="en-US" sz="1800" dirty="0" err="1">
                <a:latin typeface="+mn-lt"/>
                <a:cs typeface="Calibri" panose="020F0502020204030204" pitchFamily="34" charset="0"/>
              </a:rPr>
              <a:t>dapat</a:t>
            </a:r>
            <a:r>
              <a:rPr lang="en-US" sz="1800" dirty="0">
                <a:latin typeface="+mn-lt"/>
                <a:cs typeface="Calibri" panose="020F0502020204030204" pitchFamily="34" charset="0"/>
              </a:rPr>
              <a:t> </a:t>
            </a:r>
            <a:r>
              <a:rPr lang="en-US" sz="1800" dirty="0" err="1">
                <a:latin typeface="+mn-lt"/>
                <a:cs typeface="Calibri" panose="020F0502020204030204" pitchFamily="34" charset="0"/>
              </a:rPr>
              <a:t>diamati</a:t>
            </a:r>
            <a:r>
              <a:rPr lang="en-US" sz="1800" dirty="0">
                <a:latin typeface="+mn-lt"/>
                <a:cs typeface="Calibri" panose="020F0502020204030204" pitchFamily="34" charset="0"/>
              </a:rPr>
              <a:t>.</a:t>
            </a:r>
          </a:p>
        </p:txBody>
      </p:sp>
    </p:spTree>
    <p:extLst>
      <p:ext uri="{BB962C8B-B14F-4D97-AF65-F5344CB8AC3E}">
        <p14:creationId xmlns:p14="http://schemas.microsoft.com/office/powerpoint/2010/main" val="855291520"/>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949AD464-E7BA-4D7A-B71E-B84468BEDCA9}"/>
              </a:ext>
            </a:extLst>
          </p:cNvPr>
          <p:cNvSpPr txBox="1">
            <a:spLocks/>
          </p:cNvSpPr>
          <p:nvPr/>
        </p:nvSpPr>
        <p:spPr>
          <a:xfrm>
            <a:off x="11506200" y="6521825"/>
            <a:ext cx="685800" cy="336175"/>
          </a:xfrm>
          <a:prstGeom prst="rect">
            <a:avLst/>
          </a:prstGeom>
        </p:spPr>
        <p:txBody>
          <a:bodyPr/>
          <a:ls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fld id="{C8917DDB-6779-4320-89F1-0A441ABEDE43}" type="slidenum">
              <a:rPr lang="en-US" sz="1600" b="1" smtClean="0">
                <a:latin typeface="Calibri" panose="020F0502020204030204" pitchFamily="34" charset="0"/>
                <a:cs typeface="Calibri" panose="020F0502020204030204" pitchFamily="34" charset="0"/>
              </a:rPr>
              <a:pPr algn="r"/>
              <a:t>93</a:t>
            </a:fld>
            <a:endParaRPr lang="en-US" sz="1600" b="1" dirty="0">
              <a:latin typeface="Calibri" panose="020F0502020204030204" pitchFamily="34" charset="0"/>
              <a:cs typeface="Calibri" panose="020F0502020204030204" pitchFamily="34" charset="0"/>
            </a:endParaRPr>
          </a:p>
        </p:txBody>
      </p:sp>
      <p:sp>
        <p:nvSpPr>
          <p:cNvPr id="7" name="Rectangle 2">
            <a:extLst>
              <a:ext uri="{FF2B5EF4-FFF2-40B4-BE49-F238E27FC236}">
                <a16:creationId xmlns:a16="http://schemas.microsoft.com/office/drawing/2014/main" id="{D9AC2991-7B9B-409F-8B9B-8832C7028FAE}"/>
              </a:ext>
            </a:extLst>
          </p:cNvPr>
          <p:cNvSpPr txBox="1">
            <a:spLocks noChangeArrowheads="1"/>
          </p:cNvSpPr>
          <p:nvPr/>
        </p:nvSpPr>
        <p:spPr>
          <a:xfrm>
            <a:off x="1905000" y="381000"/>
            <a:ext cx="8229600" cy="7978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defTabSz="914400"/>
            <a:r>
              <a:rPr lang="af-ZA" altLang="id-ID" sz="3200" b="1" kern="0" dirty="0"/>
              <a:t>Level 3</a:t>
            </a:r>
            <a:endParaRPr lang="en-US" altLang="id-ID" sz="3200" kern="0" dirty="0"/>
          </a:p>
        </p:txBody>
      </p:sp>
      <p:sp>
        <p:nvSpPr>
          <p:cNvPr id="9" name="Rectangle 3">
            <a:extLst>
              <a:ext uri="{FF2B5EF4-FFF2-40B4-BE49-F238E27FC236}">
                <a16:creationId xmlns:a16="http://schemas.microsoft.com/office/drawing/2014/main" id="{20F697A1-A0D1-4737-99F0-A3AB6469BC3B}"/>
              </a:ext>
            </a:extLst>
          </p:cNvPr>
          <p:cNvSpPr txBox="1">
            <a:spLocks noChangeArrowheads="1"/>
          </p:cNvSpPr>
          <p:nvPr/>
        </p:nvSpPr>
        <p:spPr>
          <a:xfrm>
            <a:off x="1905000" y="1371600"/>
            <a:ext cx="8229600" cy="41148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609585" marR="0" lvl="0" indent="-423323" algn="l" rtl="0" eaLnBrk="1" hangingPunct="1">
              <a:lnSpc>
                <a:spcPct val="100000"/>
              </a:lnSpc>
              <a:spcBef>
                <a:spcPts val="0"/>
              </a:spcBef>
              <a:spcAft>
                <a:spcPts val="0"/>
              </a:spcAft>
              <a:buClr>
                <a:schemeClr val="accent1"/>
              </a:buClr>
              <a:buSzPts val="1400"/>
              <a:buFont typeface="Arial"/>
              <a:buChar char="●"/>
              <a:defRPr sz="1600" b="0" i="0" u="none" strike="noStrike" cap="none">
                <a:solidFill>
                  <a:schemeClr val="dk2"/>
                </a:solidFill>
                <a:latin typeface="Barlow Semi Condensed"/>
                <a:ea typeface="Barlow Semi Condensed"/>
                <a:cs typeface="Barlow Semi Condensed"/>
                <a:sym typeface="Barlow Semi Condensed"/>
              </a:defRPr>
            </a:lvl1pPr>
            <a:lvl2pPr marL="1219170" marR="0" lvl="1"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2pPr>
            <a:lvl3pPr marL="1828754" marR="0" lvl="2"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3pPr>
            <a:lvl4pPr marL="2438339" marR="0" lvl="3"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4pPr>
            <a:lvl5pPr marL="3047924" marR="0" lvl="4"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5pPr>
            <a:lvl6pPr marL="3657509" marR="0" lvl="5"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6pPr>
            <a:lvl7pPr marL="4267093" marR="0" lvl="6"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7pPr>
            <a:lvl8pPr marL="4876678" marR="0" lvl="7"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8pPr>
            <a:lvl9pPr marL="5486263" marR="0" lvl="8"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9pPr>
          </a:lstStyle>
          <a:p>
            <a:pPr>
              <a:spcBef>
                <a:spcPts val="600"/>
              </a:spcBef>
            </a:pPr>
            <a:r>
              <a:rPr lang="en-US" sz="2000" i="1" dirty="0">
                <a:latin typeface="+mn-lt"/>
              </a:rPr>
              <a:t>Input </a:t>
            </a:r>
            <a:r>
              <a:rPr lang="en-US" sz="2000" dirty="0">
                <a:latin typeface="+mn-lt"/>
              </a:rPr>
              <a:t>Level 3 </a:t>
            </a:r>
            <a:r>
              <a:rPr lang="en-US" sz="2000" dirty="0" err="1">
                <a:latin typeface="+mn-lt"/>
              </a:rPr>
              <a:t>adalah</a:t>
            </a:r>
            <a:r>
              <a:rPr lang="en-US" sz="2000" dirty="0">
                <a:latin typeface="+mn-lt"/>
              </a:rPr>
              <a:t> </a:t>
            </a:r>
            <a:r>
              <a:rPr lang="en-US" sz="2000" i="1" dirty="0">
                <a:latin typeface="+mn-lt"/>
              </a:rPr>
              <a:t>input </a:t>
            </a:r>
            <a:r>
              <a:rPr lang="en-US" sz="2000" dirty="0">
                <a:latin typeface="+mn-lt"/>
              </a:rPr>
              <a:t>yang </a:t>
            </a:r>
            <a:r>
              <a:rPr lang="en-US" sz="2000" dirty="0" err="1">
                <a:latin typeface="+mn-lt"/>
              </a:rPr>
              <a:t>tidak</a:t>
            </a:r>
            <a:r>
              <a:rPr lang="en-US" sz="2000" dirty="0">
                <a:latin typeface="+mn-lt"/>
              </a:rPr>
              <a:t> </a:t>
            </a:r>
            <a:r>
              <a:rPr lang="en-US" sz="2000" dirty="0" err="1">
                <a:latin typeface="+mn-lt"/>
              </a:rPr>
              <a:t>dapat</a:t>
            </a:r>
            <a:r>
              <a:rPr lang="en-US" sz="2000" dirty="0">
                <a:latin typeface="+mn-lt"/>
              </a:rPr>
              <a:t> </a:t>
            </a:r>
            <a:r>
              <a:rPr lang="en-US" sz="2000" dirty="0" err="1">
                <a:latin typeface="+mn-lt"/>
              </a:rPr>
              <a:t>diobservasi</a:t>
            </a:r>
            <a:r>
              <a:rPr lang="en-US" sz="2000" dirty="0">
                <a:latin typeface="+mn-lt"/>
              </a:rPr>
              <a:t> </a:t>
            </a:r>
            <a:r>
              <a:rPr lang="en-US" sz="2000" dirty="0" err="1">
                <a:latin typeface="+mn-lt"/>
              </a:rPr>
              <a:t>untuk</a:t>
            </a:r>
            <a:r>
              <a:rPr lang="en-US" sz="2000" dirty="0">
                <a:latin typeface="+mn-lt"/>
              </a:rPr>
              <a:t> </a:t>
            </a:r>
            <a:r>
              <a:rPr lang="en-US" sz="2000" dirty="0" err="1">
                <a:latin typeface="+mn-lt"/>
              </a:rPr>
              <a:t>aset</a:t>
            </a:r>
            <a:r>
              <a:rPr lang="en-US" sz="2000" dirty="0">
                <a:latin typeface="+mn-lt"/>
              </a:rPr>
              <a:t> </a:t>
            </a:r>
            <a:r>
              <a:rPr lang="en-US" sz="2000" dirty="0" err="1">
                <a:latin typeface="+mn-lt"/>
              </a:rPr>
              <a:t>atau</a:t>
            </a:r>
            <a:r>
              <a:rPr lang="en-US" sz="2000" dirty="0">
                <a:latin typeface="+mn-lt"/>
              </a:rPr>
              <a:t> </a:t>
            </a:r>
            <a:r>
              <a:rPr lang="en-US" sz="2000" dirty="0" err="1">
                <a:latin typeface="+mn-lt"/>
              </a:rPr>
              <a:t>liabilitas</a:t>
            </a:r>
            <a:r>
              <a:rPr lang="en-US" sz="2000" dirty="0">
                <a:latin typeface="+mn-lt"/>
              </a:rPr>
              <a:t>.</a:t>
            </a:r>
          </a:p>
          <a:p>
            <a:pPr>
              <a:spcBef>
                <a:spcPts val="600"/>
              </a:spcBef>
            </a:pPr>
            <a:r>
              <a:rPr lang="en-US" sz="2000" dirty="0">
                <a:latin typeface="+mn-lt"/>
              </a:rPr>
              <a:t>Input yang </a:t>
            </a:r>
            <a:r>
              <a:rPr lang="en-US" sz="2000" dirty="0" err="1">
                <a:latin typeface="+mn-lt"/>
              </a:rPr>
              <a:t>tidak</a:t>
            </a:r>
            <a:r>
              <a:rPr lang="en-US" sz="2000" dirty="0">
                <a:latin typeface="+mn-lt"/>
              </a:rPr>
              <a:t> </a:t>
            </a:r>
            <a:r>
              <a:rPr lang="en-US" sz="2000" dirty="0" err="1">
                <a:latin typeface="+mn-lt"/>
              </a:rPr>
              <a:t>dapat</a:t>
            </a:r>
            <a:r>
              <a:rPr lang="en-US" sz="2000" dirty="0">
                <a:latin typeface="+mn-lt"/>
              </a:rPr>
              <a:t> </a:t>
            </a:r>
            <a:r>
              <a:rPr lang="en-US" sz="2000" dirty="0" err="1">
                <a:latin typeface="+mn-lt"/>
              </a:rPr>
              <a:t>diobservasi</a:t>
            </a:r>
            <a:r>
              <a:rPr lang="en-US" sz="2000" dirty="0">
                <a:latin typeface="+mn-lt"/>
              </a:rPr>
              <a:t> </a:t>
            </a:r>
            <a:r>
              <a:rPr lang="en-US" sz="2000" dirty="0" err="1">
                <a:latin typeface="+mn-lt"/>
              </a:rPr>
              <a:t>digunakan</a:t>
            </a:r>
            <a:r>
              <a:rPr lang="en-US" sz="2000" dirty="0">
                <a:latin typeface="+mn-lt"/>
              </a:rPr>
              <a:t> </a:t>
            </a:r>
            <a:r>
              <a:rPr lang="en-US" sz="2000" dirty="0" err="1">
                <a:latin typeface="+mn-lt"/>
              </a:rPr>
              <a:t>untuk</a:t>
            </a:r>
            <a:r>
              <a:rPr lang="en-US" sz="2000" dirty="0">
                <a:latin typeface="+mn-lt"/>
              </a:rPr>
              <a:t> </a:t>
            </a:r>
            <a:r>
              <a:rPr lang="en-US" sz="2000" dirty="0" err="1">
                <a:latin typeface="+mn-lt"/>
              </a:rPr>
              <a:t>mengukur</a:t>
            </a:r>
            <a:r>
              <a:rPr lang="en-US" sz="2000" dirty="0">
                <a:latin typeface="+mn-lt"/>
              </a:rPr>
              <a:t> </a:t>
            </a:r>
            <a:r>
              <a:rPr lang="en-US" sz="2000" dirty="0" err="1">
                <a:latin typeface="+mn-lt"/>
              </a:rPr>
              <a:t>nilai</a:t>
            </a:r>
            <a:r>
              <a:rPr lang="en-US" sz="2000" dirty="0">
                <a:latin typeface="+mn-lt"/>
              </a:rPr>
              <a:t> </a:t>
            </a:r>
            <a:r>
              <a:rPr lang="en-US" sz="2000" dirty="0" err="1">
                <a:latin typeface="+mn-lt"/>
              </a:rPr>
              <a:t>wajar</a:t>
            </a:r>
            <a:r>
              <a:rPr lang="en-US" sz="2000" dirty="0">
                <a:latin typeface="+mn-lt"/>
              </a:rPr>
              <a:t> </a:t>
            </a:r>
            <a:r>
              <a:rPr lang="en-US" sz="2000" dirty="0" err="1">
                <a:latin typeface="+mn-lt"/>
              </a:rPr>
              <a:t>sejauh</a:t>
            </a:r>
            <a:r>
              <a:rPr lang="en-US" sz="2000" dirty="0">
                <a:latin typeface="+mn-lt"/>
              </a:rPr>
              <a:t> input yang </a:t>
            </a:r>
            <a:r>
              <a:rPr lang="en-US" sz="2000" dirty="0" err="1">
                <a:latin typeface="+mn-lt"/>
              </a:rPr>
              <a:t>dapat</a:t>
            </a:r>
            <a:r>
              <a:rPr lang="en-US" sz="2000" dirty="0">
                <a:latin typeface="+mn-lt"/>
              </a:rPr>
              <a:t> </a:t>
            </a:r>
            <a:r>
              <a:rPr lang="en-US" sz="2000" dirty="0" err="1">
                <a:latin typeface="+mn-lt"/>
              </a:rPr>
              <a:t>diobservasi</a:t>
            </a:r>
            <a:r>
              <a:rPr lang="en-US" sz="2000" dirty="0">
                <a:latin typeface="+mn-lt"/>
              </a:rPr>
              <a:t> yang </a:t>
            </a:r>
            <a:r>
              <a:rPr lang="en-US" sz="2000" dirty="0" err="1">
                <a:latin typeface="+mn-lt"/>
              </a:rPr>
              <a:t>relevan</a:t>
            </a:r>
            <a:r>
              <a:rPr lang="en-US" sz="2000" dirty="0">
                <a:latin typeface="+mn-lt"/>
              </a:rPr>
              <a:t> </a:t>
            </a:r>
            <a:r>
              <a:rPr lang="en-US" sz="2000" dirty="0" err="1">
                <a:latin typeface="+mn-lt"/>
              </a:rPr>
              <a:t>tidak</a:t>
            </a:r>
            <a:r>
              <a:rPr lang="en-US" sz="2000" dirty="0">
                <a:latin typeface="+mn-lt"/>
              </a:rPr>
              <a:t> </a:t>
            </a:r>
            <a:r>
              <a:rPr lang="en-US" sz="2000" dirty="0" err="1">
                <a:latin typeface="+mn-lt"/>
              </a:rPr>
              <a:t>tersedia</a:t>
            </a:r>
            <a:r>
              <a:rPr lang="en-US" sz="2000" dirty="0">
                <a:latin typeface="+mn-lt"/>
              </a:rPr>
              <a:t>,</a:t>
            </a:r>
          </a:p>
          <a:p>
            <a:pPr>
              <a:spcBef>
                <a:spcPts val="600"/>
              </a:spcBef>
            </a:pPr>
            <a:r>
              <a:rPr lang="en-US" sz="2000" dirty="0" err="1">
                <a:latin typeface="+mn-lt"/>
              </a:rPr>
              <a:t>Asumsi</a:t>
            </a:r>
            <a:r>
              <a:rPr lang="en-US" sz="2000" dirty="0">
                <a:latin typeface="+mn-lt"/>
              </a:rPr>
              <a:t> </a:t>
            </a:r>
            <a:r>
              <a:rPr lang="en-US" sz="2000" dirty="0" err="1">
                <a:latin typeface="+mn-lt"/>
              </a:rPr>
              <a:t>mengenai</a:t>
            </a:r>
            <a:r>
              <a:rPr lang="en-US" sz="2000" dirty="0">
                <a:latin typeface="+mn-lt"/>
              </a:rPr>
              <a:t> </a:t>
            </a:r>
            <a:r>
              <a:rPr lang="en-US" sz="2000" dirty="0" err="1">
                <a:latin typeface="+mn-lt"/>
              </a:rPr>
              <a:t>risiko</a:t>
            </a:r>
            <a:r>
              <a:rPr lang="en-US" sz="2000" dirty="0">
                <a:latin typeface="+mn-lt"/>
              </a:rPr>
              <a:t> </a:t>
            </a:r>
            <a:r>
              <a:rPr lang="en-US" sz="2000" dirty="0" err="1">
                <a:latin typeface="+mn-lt"/>
              </a:rPr>
              <a:t>termasuk</a:t>
            </a:r>
            <a:r>
              <a:rPr lang="en-US" sz="2000" dirty="0">
                <a:latin typeface="+mn-lt"/>
              </a:rPr>
              <a:t> </a:t>
            </a:r>
            <a:r>
              <a:rPr lang="en-US" sz="2000" dirty="0" err="1">
                <a:latin typeface="+mn-lt"/>
              </a:rPr>
              <a:t>risiko</a:t>
            </a:r>
            <a:r>
              <a:rPr lang="en-US" sz="2000" dirty="0">
                <a:latin typeface="+mn-lt"/>
              </a:rPr>
              <a:t> yang </a:t>
            </a:r>
            <a:r>
              <a:rPr lang="en-US" sz="2000" dirty="0" err="1">
                <a:latin typeface="+mn-lt"/>
              </a:rPr>
              <a:t>inheren</a:t>
            </a:r>
            <a:r>
              <a:rPr lang="en-US" sz="2000" dirty="0">
                <a:latin typeface="+mn-lt"/>
              </a:rPr>
              <a:t> </a:t>
            </a:r>
            <a:r>
              <a:rPr lang="en-US" sz="2000" dirty="0" err="1">
                <a:latin typeface="+mn-lt"/>
              </a:rPr>
              <a:t>dalam</a:t>
            </a:r>
            <a:r>
              <a:rPr lang="en-US" sz="2000" dirty="0">
                <a:latin typeface="+mn-lt"/>
              </a:rPr>
              <a:t> </a:t>
            </a:r>
            <a:r>
              <a:rPr lang="en-US" sz="2000" dirty="0" err="1">
                <a:latin typeface="+mn-lt"/>
              </a:rPr>
              <a:t>teknik</a:t>
            </a:r>
            <a:r>
              <a:rPr lang="en-US" sz="2000" dirty="0">
                <a:latin typeface="+mn-lt"/>
              </a:rPr>
              <a:t> </a:t>
            </a:r>
            <a:r>
              <a:rPr lang="en-US" sz="2000" dirty="0" err="1">
                <a:latin typeface="+mn-lt"/>
              </a:rPr>
              <a:t>penilaian</a:t>
            </a:r>
            <a:r>
              <a:rPr lang="en-US" sz="2000" dirty="0">
                <a:latin typeface="+mn-lt"/>
              </a:rPr>
              <a:t> </a:t>
            </a:r>
            <a:r>
              <a:rPr lang="en-US" sz="2000" dirty="0" err="1">
                <a:latin typeface="+mn-lt"/>
              </a:rPr>
              <a:t>tertentu</a:t>
            </a:r>
            <a:r>
              <a:rPr lang="en-US" sz="2000" dirty="0">
                <a:latin typeface="+mn-lt"/>
              </a:rPr>
              <a:t> yang </a:t>
            </a:r>
            <a:r>
              <a:rPr lang="en-US" sz="2000" dirty="0" err="1">
                <a:latin typeface="+mn-lt"/>
              </a:rPr>
              <a:t>digunakan</a:t>
            </a:r>
            <a:r>
              <a:rPr lang="en-US" sz="2000" dirty="0">
                <a:latin typeface="+mn-lt"/>
              </a:rPr>
              <a:t> </a:t>
            </a:r>
            <a:r>
              <a:rPr lang="en-US" sz="2000" dirty="0" err="1">
                <a:latin typeface="+mn-lt"/>
              </a:rPr>
              <a:t>untuk</a:t>
            </a:r>
            <a:r>
              <a:rPr lang="en-US" sz="2000" dirty="0">
                <a:latin typeface="+mn-lt"/>
              </a:rPr>
              <a:t> </a:t>
            </a:r>
            <a:r>
              <a:rPr lang="en-US" sz="2000" dirty="0" err="1">
                <a:latin typeface="+mn-lt"/>
              </a:rPr>
              <a:t>mengukur</a:t>
            </a:r>
            <a:r>
              <a:rPr lang="en-US" sz="2000" dirty="0">
                <a:latin typeface="+mn-lt"/>
              </a:rPr>
              <a:t> </a:t>
            </a:r>
            <a:r>
              <a:rPr lang="en-US" sz="2000" dirty="0" err="1">
                <a:latin typeface="+mn-lt"/>
              </a:rPr>
              <a:t>nilai</a:t>
            </a:r>
            <a:r>
              <a:rPr lang="en-US" sz="2000" dirty="0">
                <a:latin typeface="+mn-lt"/>
              </a:rPr>
              <a:t> </a:t>
            </a:r>
            <a:r>
              <a:rPr lang="en-US" sz="2000" dirty="0" err="1">
                <a:latin typeface="+mn-lt"/>
              </a:rPr>
              <a:t>wajar</a:t>
            </a:r>
            <a:r>
              <a:rPr lang="en-US" sz="2000" dirty="0">
                <a:latin typeface="+mn-lt"/>
              </a:rPr>
              <a:t> (</a:t>
            </a:r>
            <a:r>
              <a:rPr lang="en-US" sz="2000" dirty="0" err="1">
                <a:latin typeface="+mn-lt"/>
              </a:rPr>
              <a:t>seperti</a:t>
            </a:r>
            <a:r>
              <a:rPr lang="en-US" sz="2000" dirty="0">
                <a:latin typeface="+mn-lt"/>
              </a:rPr>
              <a:t> model </a:t>
            </a:r>
            <a:r>
              <a:rPr lang="en-US" sz="2000" dirty="0" err="1">
                <a:latin typeface="+mn-lt"/>
              </a:rPr>
              <a:t>penentuan</a:t>
            </a:r>
            <a:r>
              <a:rPr lang="en-US" sz="2000" dirty="0">
                <a:latin typeface="+mn-lt"/>
              </a:rPr>
              <a:t> </a:t>
            </a:r>
            <a:r>
              <a:rPr lang="en-US" sz="2000" dirty="0" err="1">
                <a:latin typeface="+mn-lt"/>
              </a:rPr>
              <a:t>harga</a:t>
            </a:r>
            <a:r>
              <a:rPr lang="en-US" sz="2000" dirty="0">
                <a:latin typeface="+mn-lt"/>
              </a:rPr>
              <a:t>) dan </a:t>
            </a:r>
            <a:r>
              <a:rPr lang="en-US" sz="2000" dirty="0" err="1">
                <a:latin typeface="+mn-lt"/>
              </a:rPr>
              <a:t>risiko</a:t>
            </a:r>
            <a:r>
              <a:rPr lang="en-US" sz="2000" dirty="0">
                <a:latin typeface="+mn-lt"/>
              </a:rPr>
              <a:t> yang </a:t>
            </a:r>
            <a:r>
              <a:rPr lang="en-US" sz="2000" dirty="0" err="1">
                <a:latin typeface="+mn-lt"/>
              </a:rPr>
              <a:t>inheren</a:t>
            </a:r>
            <a:r>
              <a:rPr lang="en-US" sz="2000" dirty="0">
                <a:latin typeface="+mn-lt"/>
              </a:rPr>
              <a:t> </a:t>
            </a:r>
            <a:r>
              <a:rPr lang="en-US" sz="2000" dirty="0" err="1">
                <a:latin typeface="+mn-lt"/>
              </a:rPr>
              <a:t>dalam</a:t>
            </a:r>
            <a:r>
              <a:rPr lang="en-US" sz="2000" dirty="0">
                <a:latin typeface="+mn-lt"/>
              </a:rPr>
              <a:t> </a:t>
            </a:r>
            <a:r>
              <a:rPr lang="en-US" sz="2000" i="1" dirty="0">
                <a:latin typeface="+mn-lt"/>
              </a:rPr>
              <a:t>input </a:t>
            </a:r>
            <a:r>
              <a:rPr lang="en-US" sz="2000" dirty="0" err="1">
                <a:latin typeface="+mn-lt"/>
              </a:rPr>
              <a:t>untuk</a:t>
            </a:r>
            <a:r>
              <a:rPr lang="en-US" sz="2000" dirty="0">
                <a:latin typeface="+mn-lt"/>
              </a:rPr>
              <a:t> </a:t>
            </a:r>
            <a:r>
              <a:rPr lang="en-US" sz="2000" dirty="0" err="1">
                <a:latin typeface="+mn-lt"/>
              </a:rPr>
              <a:t>teknik</a:t>
            </a:r>
            <a:r>
              <a:rPr lang="en-US" sz="2000" dirty="0">
                <a:latin typeface="+mn-lt"/>
              </a:rPr>
              <a:t> </a:t>
            </a:r>
            <a:r>
              <a:rPr lang="en-US" sz="2000" dirty="0" err="1">
                <a:latin typeface="+mn-lt"/>
              </a:rPr>
              <a:t>penilaian</a:t>
            </a:r>
            <a:r>
              <a:rPr lang="en-US" sz="2000" dirty="0">
                <a:latin typeface="+mn-lt"/>
              </a:rPr>
              <a:t>.</a:t>
            </a:r>
          </a:p>
          <a:p>
            <a:pPr>
              <a:spcBef>
                <a:spcPts val="600"/>
              </a:spcBef>
            </a:pPr>
            <a:r>
              <a:rPr lang="en-US" sz="2000" dirty="0" err="1">
                <a:latin typeface="+mn-lt"/>
              </a:rPr>
              <a:t>Entitas</a:t>
            </a:r>
            <a:r>
              <a:rPr lang="en-US" sz="2000" dirty="0">
                <a:latin typeface="+mn-lt"/>
              </a:rPr>
              <a:t> </a:t>
            </a:r>
            <a:r>
              <a:rPr lang="en-US" sz="2000" dirty="0" err="1">
                <a:latin typeface="+mn-lt"/>
              </a:rPr>
              <a:t>dapat</a:t>
            </a:r>
            <a:r>
              <a:rPr lang="en-US" sz="2000" dirty="0">
                <a:latin typeface="+mn-lt"/>
              </a:rPr>
              <a:t> </a:t>
            </a:r>
            <a:r>
              <a:rPr lang="en-US" sz="2000" dirty="0" err="1">
                <a:latin typeface="+mn-lt"/>
              </a:rPr>
              <a:t>mengembangkan</a:t>
            </a:r>
            <a:r>
              <a:rPr lang="en-US" sz="2000" dirty="0">
                <a:latin typeface="+mn-lt"/>
              </a:rPr>
              <a:t> </a:t>
            </a:r>
            <a:r>
              <a:rPr lang="en-US" sz="2000" i="1" dirty="0">
                <a:latin typeface="+mn-lt"/>
              </a:rPr>
              <a:t>input </a:t>
            </a:r>
            <a:r>
              <a:rPr lang="en-US" sz="2000" dirty="0">
                <a:latin typeface="+mn-lt"/>
              </a:rPr>
              <a:t>yang </a:t>
            </a:r>
            <a:r>
              <a:rPr lang="en-US" sz="2000" dirty="0" err="1">
                <a:latin typeface="+mn-lt"/>
              </a:rPr>
              <a:t>tidak</a:t>
            </a:r>
            <a:r>
              <a:rPr lang="en-US" sz="2000" dirty="0">
                <a:latin typeface="+mn-lt"/>
              </a:rPr>
              <a:t> </a:t>
            </a:r>
            <a:r>
              <a:rPr lang="en-US" sz="2000" dirty="0" err="1">
                <a:latin typeface="+mn-lt"/>
              </a:rPr>
              <a:t>dapat</a:t>
            </a:r>
            <a:r>
              <a:rPr lang="en-US" sz="2000" dirty="0">
                <a:latin typeface="+mn-lt"/>
              </a:rPr>
              <a:t> </a:t>
            </a:r>
            <a:r>
              <a:rPr lang="en-US" sz="2000" dirty="0" err="1">
                <a:latin typeface="+mn-lt"/>
              </a:rPr>
              <a:t>diobservasi</a:t>
            </a:r>
            <a:r>
              <a:rPr lang="en-US" sz="2000" dirty="0">
                <a:latin typeface="+mn-lt"/>
              </a:rPr>
              <a:t> </a:t>
            </a:r>
            <a:r>
              <a:rPr lang="en-US" sz="2000" dirty="0" err="1">
                <a:latin typeface="+mn-lt"/>
              </a:rPr>
              <a:t>menggunakan</a:t>
            </a:r>
            <a:r>
              <a:rPr lang="en-US" sz="2000" dirty="0">
                <a:latin typeface="+mn-lt"/>
              </a:rPr>
              <a:t> </a:t>
            </a:r>
            <a:r>
              <a:rPr lang="en-US" sz="2000" dirty="0" err="1">
                <a:latin typeface="+mn-lt"/>
              </a:rPr>
              <a:t>informasi</a:t>
            </a:r>
            <a:r>
              <a:rPr lang="en-US" sz="2000" dirty="0">
                <a:latin typeface="+mn-lt"/>
              </a:rPr>
              <a:t> </a:t>
            </a:r>
            <a:r>
              <a:rPr lang="en-US" sz="2000" dirty="0" err="1">
                <a:latin typeface="+mn-lt"/>
              </a:rPr>
              <a:t>terbaik</a:t>
            </a:r>
            <a:r>
              <a:rPr lang="en-US" sz="2000" dirty="0">
                <a:latin typeface="+mn-lt"/>
              </a:rPr>
              <a:t> yang </a:t>
            </a:r>
            <a:r>
              <a:rPr lang="en-US" sz="2000" dirty="0" err="1">
                <a:latin typeface="+mn-lt"/>
              </a:rPr>
              <a:t>tersedia</a:t>
            </a:r>
            <a:endParaRPr lang="id-ID" altLang="id-ID" sz="2000" dirty="0">
              <a:latin typeface="+mn-lt"/>
            </a:endParaRPr>
          </a:p>
        </p:txBody>
      </p:sp>
    </p:spTree>
    <p:extLst>
      <p:ext uri="{BB962C8B-B14F-4D97-AF65-F5344CB8AC3E}">
        <p14:creationId xmlns:p14="http://schemas.microsoft.com/office/powerpoint/2010/main" val="55616029"/>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949AD464-E7BA-4D7A-B71E-B84468BEDCA9}"/>
              </a:ext>
            </a:extLst>
          </p:cNvPr>
          <p:cNvSpPr txBox="1">
            <a:spLocks/>
          </p:cNvSpPr>
          <p:nvPr/>
        </p:nvSpPr>
        <p:spPr>
          <a:xfrm>
            <a:off x="11506200" y="6521825"/>
            <a:ext cx="685800" cy="336175"/>
          </a:xfrm>
          <a:prstGeom prst="rect">
            <a:avLst/>
          </a:prstGeom>
        </p:spPr>
        <p:txBody>
          <a:bodyPr/>
          <a:ls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fld id="{C8917DDB-6779-4320-89F1-0A441ABEDE43}" type="slidenum">
              <a:rPr lang="en-US" sz="1600" b="1" smtClean="0">
                <a:latin typeface="Calibri" panose="020F0502020204030204" pitchFamily="34" charset="0"/>
                <a:cs typeface="Calibri" panose="020F0502020204030204" pitchFamily="34" charset="0"/>
              </a:rPr>
              <a:pPr algn="r"/>
              <a:t>94</a:t>
            </a:fld>
            <a:endParaRPr lang="en-US" sz="1600" b="1" dirty="0">
              <a:latin typeface="Calibri" panose="020F0502020204030204" pitchFamily="34" charset="0"/>
              <a:cs typeface="Calibri" panose="020F0502020204030204" pitchFamily="34" charset="0"/>
            </a:endParaRPr>
          </a:p>
        </p:txBody>
      </p:sp>
      <p:sp>
        <p:nvSpPr>
          <p:cNvPr id="7" name="Rectangle 2">
            <a:extLst>
              <a:ext uri="{FF2B5EF4-FFF2-40B4-BE49-F238E27FC236}">
                <a16:creationId xmlns:a16="http://schemas.microsoft.com/office/drawing/2014/main" id="{D9AC2991-7B9B-409F-8B9B-8832C7028FAE}"/>
              </a:ext>
            </a:extLst>
          </p:cNvPr>
          <p:cNvSpPr txBox="1">
            <a:spLocks noChangeArrowheads="1"/>
          </p:cNvSpPr>
          <p:nvPr/>
        </p:nvSpPr>
        <p:spPr>
          <a:xfrm>
            <a:off x="1905000" y="381000"/>
            <a:ext cx="8229600" cy="7978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defTabSz="914400"/>
            <a:r>
              <a:rPr lang="af-ZA" altLang="id-ID" sz="3200" b="1" kern="0" dirty="0"/>
              <a:t>Pengungkapan</a:t>
            </a:r>
            <a:endParaRPr lang="en-US" altLang="id-ID" sz="3200" kern="0" dirty="0"/>
          </a:p>
        </p:txBody>
      </p:sp>
      <p:sp>
        <p:nvSpPr>
          <p:cNvPr id="5" name="Rectangle 3">
            <a:extLst>
              <a:ext uri="{FF2B5EF4-FFF2-40B4-BE49-F238E27FC236}">
                <a16:creationId xmlns:a16="http://schemas.microsoft.com/office/drawing/2014/main" id="{A77236CC-BB10-406E-92AB-31AAF8452D26}"/>
              </a:ext>
            </a:extLst>
          </p:cNvPr>
          <p:cNvSpPr txBox="1">
            <a:spLocks noChangeArrowheads="1"/>
          </p:cNvSpPr>
          <p:nvPr/>
        </p:nvSpPr>
        <p:spPr>
          <a:xfrm>
            <a:off x="1905001" y="1524000"/>
            <a:ext cx="8839200" cy="4163878"/>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609585" marR="0" lvl="0" indent="-423323" algn="l" rtl="0" eaLnBrk="1" hangingPunct="1">
              <a:lnSpc>
                <a:spcPct val="100000"/>
              </a:lnSpc>
              <a:spcBef>
                <a:spcPts val="0"/>
              </a:spcBef>
              <a:spcAft>
                <a:spcPts val="0"/>
              </a:spcAft>
              <a:buClr>
                <a:schemeClr val="accent1"/>
              </a:buClr>
              <a:buSzPts val="1400"/>
              <a:buFont typeface="Arial"/>
              <a:buChar char="●"/>
              <a:defRPr sz="1600" b="0" i="0" u="none" strike="noStrike" cap="none">
                <a:solidFill>
                  <a:schemeClr val="dk2"/>
                </a:solidFill>
                <a:latin typeface="Barlow Semi Condensed"/>
                <a:ea typeface="Barlow Semi Condensed"/>
                <a:cs typeface="Barlow Semi Condensed"/>
                <a:sym typeface="Barlow Semi Condensed"/>
              </a:defRPr>
            </a:lvl1pPr>
            <a:lvl2pPr marL="1219170" marR="0" lvl="1"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2pPr>
            <a:lvl3pPr marL="1828754" marR="0" lvl="2"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3pPr>
            <a:lvl4pPr marL="2438339" marR="0" lvl="3"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4pPr>
            <a:lvl5pPr marL="3047924" marR="0" lvl="4"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5pPr>
            <a:lvl6pPr marL="3657509" marR="0" lvl="5"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6pPr>
            <a:lvl7pPr marL="4267093" marR="0" lvl="6"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7pPr>
            <a:lvl8pPr marL="4876678" marR="0" lvl="7"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8pPr>
            <a:lvl9pPr marL="5486263" marR="0" lvl="8"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9pPr>
          </a:lstStyle>
          <a:p>
            <a:pPr defTabSz="914400">
              <a:spcBef>
                <a:spcPts val="600"/>
              </a:spcBef>
            </a:pPr>
            <a:r>
              <a:rPr lang="en-US" sz="2000" kern="0" dirty="0" err="1">
                <a:latin typeface="+mn-lt"/>
              </a:rPr>
              <a:t>Entitas</a:t>
            </a:r>
            <a:r>
              <a:rPr lang="en-US" sz="2000" kern="0" dirty="0">
                <a:latin typeface="+mn-lt"/>
              </a:rPr>
              <a:t> </a:t>
            </a:r>
            <a:r>
              <a:rPr lang="en-US" sz="2000" kern="0" dirty="0" err="1">
                <a:latin typeface="+mn-lt"/>
              </a:rPr>
              <a:t>mengungkapkan</a:t>
            </a:r>
            <a:r>
              <a:rPr lang="en-US" sz="2000" kern="0" dirty="0">
                <a:latin typeface="+mn-lt"/>
              </a:rPr>
              <a:t> </a:t>
            </a:r>
            <a:r>
              <a:rPr lang="en-US" sz="2000" kern="0" dirty="0" err="1">
                <a:latin typeface="+mn-lt"/>
              </a:rPr>
              <a:t>informasi</a:t>
            </a:r>
            <a:r>
              <a:rPr lang="en-US" sz="2000" kern="0" dirty="0">
                <a:latin typeface="+mn-lt"/>
              </a:rPr>
              <a:t> yang </a:t>
            </a:r>
            <a:r>
              <a:rPr lang="en-US" sz="2000" kern="0" dirty="0" err="1">
                <a:latin typeface="+mn-lt"/>
              </a:rPr>
              <a:t>membantu</a:t>
            </a:r>
            <a:r>
              <a:rPr lang="en-US" sz="2000" kern="0" dirty="0">
                <a:latin typeface="+mn-lt"/>
              </a:rPr>
              <a:t> </a:t>
            </a:r>
            <a:r>
              <a:rPr lang="en-US" sz="2000" kern="0" dirty="0" err="1">
                <a:latin typeface="+mn-lt"/>
              </a:rPr>
              <a:t>pengguna</a:t>
            </a:r>
            <a:r>
              <a:rPr lang="en-US" sz="2000" kern="0" dirty="0">
                <a:latin typeface="+mn-lt"/>
              </a:rPr>
              <a:t> </a:t>
            </a:r>
            <a:r>
              <a:rPr lang="en-US" sz="2000" kern="0" dirty="0" err="1">
                <a:latin typeface="+mn-lt"/>
              </a:rPr>
              <a:t>laporan</a:t>
            </a:r>
            <a:r>
              <a:rPr lang="en-US" sz="2000" kern="0" dirty="0">
                <a:latin typeface="+mn-lt"/>
              </a:rPr>
              <a:t> </a:t>
            </a:r>
            <a:r>
              <a:rPr lang="en-US" sz="2000" kern="0" dirty="0" err="1">
                <a:latin typeface="+mn-lt"/>
              </a:rPr>
              <a:t>keuangannya</a:t>
            </a:r>
            <a:r>
              <a:rPr lang="en-US" sz="2000" kern="0" dirty="0">
                <a:latin typeface="+mn-lt"/>
              </a:rPr>
              <a:t> </a:t>
            </a:r>
            <a:r>
              <a:rPr lang="en-US" sz="2000" kern="0" dirty="0" err="1">
                <a:latin typeface="+mn-lt"/>
              </a:rPr>
              <a:t>untuk</a:t>
            </a:r>
            <a:r>
              <a:rPr lang="en-US" sz="2000" kern="0" dirty="0">
                <a:latin typeface="+mn-lt"/>
              </a:rPr>
              <a:t> </a:t>
            </a:r>
            <a:r>
              <a:rPr lang="en-US" sz="2000" kern="0" dirty="0" err="1">
                <a:latin typeface="+mn-lt"/>
              </a:rPr>
              <a:t>menilai</a:t>
            </a:r>
            <a:r>
              <a:rPr lang="en-US" sz="2000" kern="0" dirty="0">
                <a:latin typeface="+mn-lt"/>
              </a:rPr>
              <a:t> </a:t>
            </a:r>
            <a:r>
              <a:rPr lang="en-US" sz="2000" kern="0" dirty="0" err="1">
                <a:latin typeface="+mn-lt"/>
              </a:rPr>
              <a:t>kedua</a:t>
            </a:r>
            <a:r>
              <a:rPr lang="en-US" sz="2000" kern="0" dirty="0">
                <a:latin typeface="+mn-lt"/>
              </a:rPr>
              <a:t> </a:t>
            </a:r>
            <a:r>
              <a:rPr lang="en-US" sz="2000" kern="0" dirty="0" err="1">
                <a:latin typeface="+mn-lt"/>
              </a:rPr>
              <a:t>hal</a:t>
            </a:r>
            <a:r>
              <a:rPr lang="en-US" sz="2000" kern="0" dirty="0">
                <a:latin typeface="+mn-lt"/>
              </a:rPr>
              <a:t> </a:t>
            </a:r>
            <a:r>
              <a:rPr lang="en-US" sz="2000" kern="0" dirty="0" err="1">
                <a:latin typeface="+mn-lt"/>
              </a:rPr>
              <a:t>sebagai</a:t>
            </a:r>
            <a:r>
              <a:rPr lang="en-US" sz="2000" kern="0" dirty="0">
                <a:latin typeface="+mn-lt"/>
              </a:rPr>
              <a:t> </a:t>
            </a:r>
            <a:r>
              <a:rPr lang="en-US" sz="2000" kern="0" dirty="0" err="1">
                <a:latin typeface="+mn-lt"/>
              </a:rPr>
              <a:t>berikut</a:t>
            </a:r>
            <a:r>
              <a:rPr lang="en-US" sz="2000" kern="0" dirty="0">
                <a:latin typeface="+mn-lt"/>
              </a:rPr>
              <a:t>:</a:t>
            </a:r>
          </a:p>
          <a:p>
            <a:pPr marL="1160463" lvl="1" indent="-533400" defTabSz="914400">
              <a:spcBef>
                <a:spcPts val="600"/>
              </a:spcBef>
              <a:buFont typeface="Wingdings" panose="05000000000000000000" pitchFamily="2" charset="2"/>
              <a:buChar char="§"/>
            </a:pPr>
            <a:r>
              <a:rPr lang="en-US" sz="2000" kern="0" dirty="0" err="1">
                <a:latin typeface="+mn-lt"/>
              </a:rPr>
              <a:t>untuk</a:t>
            </a:r>
            <a:r>
              <a:rPr lang="en-US" sz="2000" kern="0" dirty="0">
                <a:latin typeface="+mn-lt"/>
              </a:rPr>
              <a:t> </a:t>
            </a:r>
            <a:r>
              <a:rPr lang="en-US" sz="2000" kern="0" dirty="0" err="1">
                <a:latin typeface="+mn-lt"/>
              </a:rPr>
              <a:t>aset</a:t>
            </a:r>
            <a:r>
              <a:rPr lang="en-US" sz="2000" kern="0" dirty="0">
                <a:latin typeface="+mn-lt"/>
              </a:rPr>
              <a:t> dan </a:t>
            </a:r>
            <a:r>
              <a:rPr lang="en-US" sz="2000" kern="0" dirty="0" err="1">
                <a:latin typeface="+mn-lt"/>
              </a:rPr>
              <a:t>liabilitas</a:t>
            </a:r>
            <a:r>
              <a:rPr lang="en-US" sz="2000" kern="0" dirty="0">
                <a:latin typeface="+mn-lt"/>
              </a:rPr>
              <a:t> yang </a:t>
            </a:r>
            <a:r>
              <a:rPr lang="en-US" sz="2000" kern="0" dirty="0" err="1">
                <a:latin typeface="+mn-lt"/>
              </a:rPr>
              <a:t>diukur</a:t>
            </a:r>
            <a:r>
              <a:rPr lang="en-US" sz="2000" kern="0" dirty="0">
                <a:latin typeface="+mn-lt"/>
              </a:rPr>
              <a:t> pada </a:t>
            </a:r>
            <a:r>
              <a:rPr lang="en-US" sz="2000" kern="0" dirty="0" err="1">
                <a:latin typeface="+mn-lt"/>
              </a:rPr>
              <a:t>nilai</a:t>
            </a:r>
            <a:r>
              <a:rPr lang="en-US" sz="2000" kern="0" dirty="0">
                <a:latin typeface="+mn-lt"/>
              </a:rPr>
              <a:t> </a:t>
            </a:r>
            <a:r>
              <a:rPr lang="en-US" sz="2000" kern="0" dirty="0" err="1">
                <a:latin typeface="+mn-lt"/>
              </a:rPr>
              <a:t>wajar</a:t>
            </a:r>
            <a:r>
              <a:rPr lang="en-US" sz="2000" kern="0" dirty="0">
                <a:latin typeface="+mn-lt"/>
              </a:rPr>
              <a:t> </a:t>
            </a:r>
            <a:r>
              <a:rPr lang="en-US" sz="2000" kern="0" dirty="0" err="1">
                <a:latin typeface="+mn-lt"/>
              </a:rPr>
              <a:t>secara</a:t>
            </a:r>
            <a:r>
              <a:rPr lang="en-US" sz="2000" kern="0" dirty="0">
                <a:latin typeface="+mn-lt"/>
              </a:rPr>
              <a:t> </a:t>
            </a:r>
            <a:r>
              <a:rPr lang="nl-NL" sz="2000" kern="0" dirty="0">
                <a:latin typeface="+mn-lt"/>
              </a:rPr>
              <a:t>berulang (recurring) atau tidak berulang (non-recurring) dalam </a:t>
            </a:r>
            <a:r>
              <a:rPr lang="en-US" sz="2000" kern="0" dirty="0" err="1">
                <a:latin typeface="+mn-lt"/>
              </a:rPr>
              <a:t>laporan</a:t>
            </a:r>
            <a:r>
              <a:rPr lang="en-US" sz="2000" kern="0" dirty="0">
                <a:latin typeface="+mn-lt"/>
              </a:rPr>
              <a:t> </a:t>
            </a:r>
            <a:r>
              <a:rPr lang="en-US" sz="2000" kern="0" dirty="0" err="1">
                <a:latin typeface="+mn-lt"/>
              </a:rPr>
              <a:t>posisi</a:t>
            </a:r>
            <a:r>
              <a:rPr lang="en-US" sz="2000" kern="0" dirty="0">
                <a:latin typeface="+mn-lt"/>
              </a:rPr>
              <a:t> </a:t>
            </a:r>
            <a:r>
              <a:rPr lang="en-US" sz="2000" kern="0" dirty="0" err="1">
                <a:latin typeface="+mn-lt"/>
              </a:rPr>
              <a:t>keuangan</a:t>
            </a:r>
            <a:r>
              <a:rPr lang="en-US" sz="2000" kern="0" dirty="0">
                <a:latin typeface="+mn-lt"/>
              </a:rPr>
              <a:t> </a:t>
            </a:r>
            <a:r>
              <a:rPr lang="en-US" sz="2000" kern="0" dirty="0" err="1">
                <a:latin typeface="+mn-lt"/>
              </a:rPr>
              <a:t>setelah</a:t>
            </a:r>
            <a:r>
              <a:rPr lang="en-US" sz="2000" kern="0" dirty="0">
                <a:latin typeface="+mn-lt"/>
              </a:rPr>
              <a:t> </a:t>
            </a:r>
            <a:r>
              <a:rPr lang="en-US" sz="2000" kern="0" dirty="0" err="1">
                <a:latin typeface="+mn-lt"/>
              </a:rPr>
              <a:t>pengakuan</a:t>
            </a:r>
            <a:r>
              <a:rPr lang="en-US" sz="2000" kern="0" dirty="0">
                <a:latin typeface="+mn-lt"/>
              </a:rPr>
              <a:t> </a:t>
            </a:r>
            <a:r>
              <a:rPr lang="en-US" sz="2000" kern="0" dirty="0" err="1">
                <a:latin typeface="+mn-lt"/>
              </a:rPr>
              <a:t>awal</a:t>
            </a:r>
            <a:r>
              <a:rPr lang="en-US" sz="2000" kern="0" dirty="0">
                <a:latin typeface="+mn-lt"/>
              </a:rPr>
              <a:t>, </a:t>
            </a:r>
            <a:r>
              <a:rPr lang="en-US" sz="2000" kern="0" dirty="0" err="1">
                <a:latin typeface="+mn-lt"/>
              </a:rPr>
              <a:t>teknik</a:t>
            </a:r>
            <a:r>
              <a:rPr lang="en-US" sz="2000" kern="0" dirty="0">
                <a:latin typeface="+mn-lt"/>
              </a:rPr>
              <a:t> </a:t>
            </a:r>
            <a:r>
              <a:rPr lang="en-US" sz="2000" kern="0" dirty="0" err="1">
                <a:latin typeface="+mn-lt"/>
              </a:rPr>
              <a:t>penilaian</a:t>
            </a:r>
            <a:r>
              <a:rPr lang="en-US" sz="2000" kern="0" dirty="0">
                <a:latin typeface="+mn-lt"/>
              </a:rPr>
              <a:t> </a:t>
            </a:r>
            <a:r>
              <a:rPr lang="nb-NO" sz="2000" kern="0" dirty="0">
                <a:latin typeface="+mn-lt"/>
              </a:rPr>
              <a:t>dan input yang digunakan untuk mengembangkan pengukuran </a:t>
            </a:r>
            <a:r>
              <a:rPr lang="en-US" sz="2000" kern="0" dirty="0" err="1">
                <a:latin typeface="+mn-lt"/>
              </a:rPr>
              <a:t>tersebut</a:t>
            </a:r>
            <a:r>
              <a:rPr lang="en-US" sz="2000" kern="0" dirty="0">
                <a:latin typeface="+mn-lt"/>
              </a:rPr>
              <a:t>.</a:t>
            </a:r>
          </a:p>
          <a:p>
            <a:pPr marL="1160463" lvl="1" indent="-533400" defTabSz="914400">
              <a:spcBef>
                <a:spcPts val="600"/>
              </a:spcBef>
              <a:buFont typeface="Wingdings" panose="05000000000000000000" pitchFamily="2" charset="2"/>
              <a:buChar char="§"/>
            </a:pPr>
            <a:r>
              <a:rPr lang="en-US" sz="2000" kern="0" dirty="0" err="1">
                <a:latin typeface="+mn-lt"/>
              </a:rPr>
              <a:t>untuk</a:t>
            </a:r>
            <a:r>
              <a:rPr lang="en-US" sz="2000" kern="0" dirty="0">
                <a:latin typeface="+mn-lt"/>
              </a:rPr>
              <a:t> </a:t>
            </a:r>
            <a:r>
              <a:rPr lang="en-US" sz="2000" kern="0" dirty="0" err="1">
                <a:latin typeface="+mn-lt"/>
              </a:rPr>
              <a:t>pengukuran</a:t>
            </a:r>
            <a:r>
              <a:rPr lang="en-US" sz="2000" kern="0" dirty="0">
                <a:latin typeface="+mn-lt"/>
              </a:rPr>
              <a:t> </a:t>
            </a:r>
            <a:r>
              <a:rPr lang="en-US" sz="2000" kern="0" dirty="0" err="1">
                <a:latin typeface="+mn-lt"/>
              </a:rPr>
              <a:t>nilai</a:t>
            </a:r>
            <a:r>
              <a:rPr lang="en-US" sz="2000" kern="0" dirty="0">
                <a:latin typeface="+mn-lt"/>
              </a:rPr>
              <a:t> </a:t>
            </a:r>
            <a:r>
              <a:rPr lang="en-US" sz="2000" kern="0" dirty="0" err="1">
                <a:latin typeface="+mn-lt"/>
              </a:rPr>
              <a:t>wajar</a:t>
            </a:r>
            <a:r>
              <a:rPr lang="en-US" sz="2000" kern="0" dirty="0">
                <a:latin typeface="+mn-lt"/>
              </a:rPr>
              <a:t> yang </a:t>
            </a:r>
            <a:r>
              <a:rPr lang="en-US" sz="2000" kern="0" dirty="0" err="1">
                <a:latin typeface="+mn-lt"/>
              </a:rPr>
              <a:t>berulang</a:t>
            </a:r>
            <a:r>
              <a:rPr lang="en-US" sz="2000" kern="0" dirty="0">
                <a:latin typeface="+mn-lt"/>
              </a:rPr>
              <a:t> yang </a:t>
            </a:r>
            <a:r>
              <a:rPr lang="en-US" sz="2000" kern="0" dirty="0" err="1">
                <a:latin typeface="+mn-lt"/>
              </a:rPr>
              <a:t>menggunakan</a:t>
            </a:r>
            <a:r>
              <a:rPr lang="en-US" sz="2000" kern="0" dirty="0">
                <a:latin typeface="+mn-lt"/>
              </a:rPr>
              <a:t> input yang </a:t>
            </a:r>
            <a:r>
              <a:rPr lang="en-US" sz="2000" kern="0" dirty="0" err="1">
                <a:latin typeface="+mn-lt"/>
              </a:rPr>
              <a:t>tidak</a:t>
            </a:r>
            <a:r>
              <a:rPr lang="en-US" sz="2000" kern="0" dirty="0">
                <a:latin typeface="+mn-lt"/>
              </a:rPr>
              <a:t> </a:t>
            </a:r>
            <a:r>
              <a:rPr lang="en-US" sz="2000" kern="0" dirty="0" err="1">
                <a:latin typeface="+mn-lt"/>
              </a:rPr>
              <a:t>dapat</a:t>
            </a:r>
            <a:r>
              <a:rPr lang="en-US" sz="2000" kern="0" dirty="0">
                <a:latin typeface="+mn-lt"/>
              </a:rPr>
              <a:t> </a:t>
            </a:r>
            <a:r>
              <a:rPr lang="en-US" sz="2000" kern="0" dirty="0" err="1">
                <a:latin typeface="+mn-lt"/>
              </a:rPr>
              <a:t>diobservasi</a:t>
            </a:r>
            <a:r>
              <a:rPr lang="en-US" sz="2000" kern="0" dirty="0">
                <a:latin typeface="+mn-lt"/>
              </a:rPr>
              <a:t> yang </a:t>
            </a:r>
            <a:r>
              <a:rPr lang="en-US" sz="2000" kern="0" dirty="0" err="1">
                <a:latin typeface="+mn-lt"/>
              </a:rPr>
              <a:t>signifikan</a:t>
            </a:r>
            <a:r>
              <a:rPr lang="en-US" sz="2000" kern="0" dirty="0">
                <a:latin typeface="+mn-lt"/>
              </a:rPr>
              <a:t> (Level 3), </a:t>
            </a:r>
            <a:r>
              <a:rPr lang="en-US" sz="2000" kern="0" dirty="0" err="1">
                <a:latin typeface="+mn-lt"/>
              </a:rPr>
              <a:t>dampak</a:t>
            </a:r>
            <a:r>
              <a:rPr lang="en-US" sz="2000" kern="0" dirty="0">
                <a:latin typeface="+mn-lt"/>
              </a:rPr>
              <a:t> </a:t>
            </a:r>
            <a:r>
              <a:rPr lang="en-US" sz="2000" kern="0" dirty="0" err="1">
                <a:latin typeface="+mn-lt"/>
              </a:rPr>
              <a:t>dari</a:t>
            </a:r>
            <a:r>
              <a:rPr lang="en-US" sz="2000" kern="0" dirty="0">
                <a:latin typeface="+mn-lt"/>
              </a:rPr>
              <a:t> </a:t>
            </a:r>
            <a:r>
              <a:rPr lang="en-US" sz="2000" kern="0" dirty="0" err="1">
                <a:latin typeface="+mn-lt"/>
              </a:rPr>
              <a:t>pengukuran</a:t>
            </a:r>
            <a:r>
              <a:rPr lang="en-US" sz="2000" kern="0" dirty="0">
                <a:latin typeface="+mn-lt"/>
              </a:rPr>
              <a:t> </a:t>
            </a:r>
            <a:r>
              <a:rPr lang="en-US" sz="2000" kern="0" dirty="0" err="1">
                <a:latin typeface="+mn-lt"/>
              </a:rPr>
              <a:t>terhadap</a:t>
            </a:r>
            <a:r>
              <a:rPr lang="en-US" sz="2000" kern="0" dirty="0">
                <a:latin typeface="+mn-lt"/>
              </a:rPr>
              <a:t> </a:t>
            </a:r>
            <a:r>
              <a:rPr lang="en-US" sz="2000" kern="0" dirty="0" err="1">
                <a:latin typeface="+mn-lt"/>
              </a:rPr>
              <a:t>laba</a:t>
            </a:r>
            <a:r>
              <a:rPr lang="en-US" sz="2000" kern="0" dirty="0">
                <a:latin typeface="+mn-lt"/>
              </a:rPr>
              <a:t> </a:t>
            </a:r>
            <a:r>
              <a:rPr lang="en-US" sz="2000" kern="0" dirty="0" err="1">
                <a:latin typeface="+mn-lt"/>
              </a:rPr>
              <a:t>rugi</a:t>
            </a:r>
            <a:r>
              <a:rPr lang="en-US" sz="2000" kern="0" dirty="0">
                <a:latin typeface="+mn-lt"/>
              </a:rPr>
              <a:t> </a:t>
            </a:r>
            <a:r>
              <a:rPr lang="en-US" sz="2000" kern="0" dirty="0" err="1">
                <a:latin typeface="+mn-lt"/>
              </a:rPr>
              <a:t>atau</a:t>
            </a:r>
            <a:r>
              <a:rPr lang="en-US" sz="2000" kern="0" dirty="0">
                <a:latin typeface="+mn-lt"/>
              </a:rPr>
              <a:t> </a:t>
            </a:r>
            <a:r>
              <a:rPr lang="en-US" sz="2000" kern="0" dirty="0" err="1">
                <a:latin typeface="+mn-lt"/>
              </a:rPr>
              <a:t>penghasilan</a:t>
            </a:r>
            <a:r>
              <a:rPr lang="en-US" sz="2000" kern="0" dirty="0">
                <a:latin typeface="+mn-lt"/>
              </a:rPr>
              <a:t> </a:t>
            </a:r>
            <a:r>
              <a:rPr lang="de-DE" sz="2000" kern="0" dirty="0">
                <a:latin typeface="+mn-lt"/>
              </a:rPr>
              <a:t>komprehensif lain untuk periode tersebut.</a:t>
            </a:r>
            <a:endParaRPr lang="id-ID" altLang="id-ID" sz="2000" kern="0" dirty="0">
              <a:latin typeface="+mn-lt"/>
            </a:endParaRPr>
          </a:p>
        </p:txBody>
      </p:sp>
    </p:spTree>
    <p:extLst>
      <p:ext uri="{BB962C8B-B14F-4D97-AF65-F5344CB8AC3E}">
        <p14:creationId xmlns:p14="http://schemas.microsoft.com/office/powerpoint/2010/main" val="1469619043"/>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949AD464-E7BA-4D7A-B71E-B84468BEDCA9}"/>
              </a:ext>
            </a:extLst>
          </p:cNvPr>
          <p:cNvSpPr txBox="1">
            <a:spLocks/>
          </p:cNvSpPr>
          <p:nvPr/>
        </p:nvSpPr>
        <p:spPr>
          <a:xfrm>
            <a:off x="11506200" y="6521825"/>
            <a:ext cx="685800" cy="336175"/>
          </a:xfrm>
          <a:prstGeom prst="rect">
            <a:avLst/>
          </a:prstGeom>
        </p:spPr>
        <p:txBody>
          <a:bodyPr/>
          <a:ls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fld id="{C8917DDB-6779-4320-89F1-0A441ABEDE43}" type="slidenum">
              <a:rPr lang="en-US" sz="1600" b="1" smtClean="0">
                <a:latin typeface="Calibri" panose="020F0502020204030204" pitchFamily="34" charset="0"/>
                <a:cs typeface="Calibri" panose="020F0502020204030204" pitchFamily="34" charset="0"/>
              </a:rPr>
              <a:pPr algn="r"/>
              <a:t>95</a:t>
            </a:fld>
            <a:endParaRPr lang="en-US" sz="1600" b="1" dirty="0">
              <a:latin typeface="Calibri" panose="020F0502020204030204" pitchFamily="34" charset="0"/>
              <a:cs typeface="Calibri" panose="020F0502020204030204" pitchFamily="34" charset="0"/>
            </a:endParaRPr>
          </a:p>
        </p:txBody>
      </p:sp>
      <p:sp>
        <p:nvSpPr>
          <p:cNvPr id="7" name="Rectangle 2">
            <a:extLst>
              <a:ext uri="{FF2B5EF4-FFF2-40B4-BE49-F238E27FC236}">
                <a16:creationId xmlns:a16="http://schemas.microsoft.com/office/drawing/2014/main" id="{D9AC2991-7B9B-409F-8B9B-8832C7028FAE}"/>
              </a:ext>
            </a:extLst>
          </p:cNvPr>
          <p:cNvSpPr txBox="1">
            <a:spLocks noChangeArrowheads="1"/>
          </p:cNvSpPr>
          <p:nvPr/>
        </p:nvSpPr>
        <p:spPr>
          <a:xfrm>
            <a:off x="1905000" y="381000"/>
            <a:ext cx="8229600" cy="7978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defTabSz="914400"/>
            <a:r>
              <a:rPr lang="af-ZA" altLang="id-ID" sz="3200" b="1" kern="0" dirty="0"/>
              <a:t>Pengungkapan - pertimbangan</a:t>
            </a:r>
            <a:endParaRPr lang="en-US" altLang="id-ID" sz="3200" kern="0" dirty="0"/>
          </a:p>
        </p:txBody>
      </p:sp>
      <p:sp>
        <p:nvSpPr>
          <p:cNvPr id="5" name="Rectangle 3">
            <a:extLst>
              <a:ext uri="{FF2B5EF4-FFF2-40B4-BE49-F238E27FC236}">
                <a16:creationId xmlns:a16="http://schemas.microsoft.com/office/drawing/2014/main" id="{A77236CC-BB10-406E-92AB-31AAF8452D26}"/>
              </a:ext>
            </a:extLst>
          </p:cNvPr>
          <p:cNvSpPr txBox="1">
            <a:spLocks noChangeArrowheads="1"/>
          </p:cNvSpPr>
          <p:nvPr/>
        </p:nvSpPr>
        <p:spPr>
          <a:xfrm>
            <a:off x="1905001" y="1523999"/>
            <a:ext cx="8839200" cy="4997825"/>
          </a:xfrm>
          <a:prstGeom prst="rect">
            <a:avLst/>
          </a:prstGeom>
          <a:noFill/>
          <a:ln>
            <a:noFill/>
          </a:ln>
        </p:spPr>
        <p:txBody>
          <a:bodyPr spcFirstLastPara="1" wrap="square" lIns="91425" tIns="91425" rIns="91425" bIns="91425" anchor="t" anchorCtr="0">
            <a:normAutofit fontScale="92500" lnSpcReduction="10000"/>
          </a:bodyPr>
          <a:lstStyle>
            <a:defPPr marR="0" lvl="0" algn="l" rtl="0">
              <a:lnSpc>
                <a:spcPct val="100000"/>
              </a:lnSpc>
              <a:spcBef>
                <a:spcPts val="0"/>
              </a:spcBef>
              <a:spcAft>
                <a:spcPts val="0"/>
              </a:spcAft>
            </a:defPPr>
            <a:lvl1pPr marL="609585" marR="0" lvl="0" indent="-423323" algn="l" rtl="0" eaLnBrk="1" hangingPunct="1">
              <a:lnSpc>
                <a:spcPct val="100000"/>
              </a:lnSpc>
              <a:spcBef>
                <a:spcPts val="0"/>
              </a:spcBef>
              <a:spcAft>
                <a:spcPts val="0"/>
              </a:spcAft>
              <a:buClr>
                <a:schemeClr val="accent1"/>
              </a:buClr>
              <a:buSzPts val="1400"/>
              <a:buFont typeface="Arial"/>
              <a:buChar char="●"/>
              <a:defRPr sz="1600" b="0" i="0" u="none" strike="noStrike" cap="none">
                <a:solidFill>
                  <a:schemeClr val="dk2"/>
                </a:solidFill>
                <a:latin typeface="Barlow Semi Condensed"/>
                <a:ea typeface="Barlow Semi Condensed"/>
                <a:cs typeface="Barlow Semi Condensed"/>
                <a:sym typeface="Barlow Semi Condensed"/>
              </a:defRPr>
            </a:lvl1pPr>
            <a:lvl2pPr marL="1219170" marR="0" lvl="1"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2pPr>
            <a:lvl3pPr marL="1828754" marR="0" lvl="2"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3pPr>
            <a:lvl4pPr marL="2438339" marR="0" lvl="3"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4pPr>
            <a:lvl5pPr marL="3047924" marR="0" lvl="4"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5pPr>
            <a:lvl6pPr marL="3657509" marR="0" lvl="5"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6pPr>
            <a:lvl7pPr marL="4267093" marR="0" lvl="6"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7pPr>
            <a:lvl8pPr marL="4876678" marR="0" lvl="7"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8pPr>
            <a:lvl9pPr marL="5486263" marR="0" lvl="8" indent="-423323" algn="l" rtl="0" eaLnBrk="1" hangingPunct="1">
              <a:lnSpc>
                <a:spcPct val="100000"/>
              </a:lnSpc>
              <a:spcBef>
                <a:spcPts val="0"/>
              </a:spcBef>
              <a:spcAft>
                <a:spcPts val="0"/>
              </a:spcAft>
              <a:buClr>
                <a:srgbClr val="000000"/>
              </a:buClr>
              <a:buSzPts val="1400"/>
              <a:buFont typeface="Arial"/>
              <a:buChar char="■"/>
              <a:defRPr sz="1867" b="0" i="0" u="none" strike="noStrike" cap="none">
                <a:solidFill>
                  <a:schemeClr val="dk2"/>
                </a:solidFill>
                <a:latin typeface="Barlow Semi Condensed"/>
                <a:ea typeface="Barlow Semi Condensed"/>
                <a:cs typeface="Barlow Semi Condensed"/>
                <a:sym typeface="Barlow Semi Condensed"/>
              </a:defRPr>
            </a:lvl9pPr>
          </a:lstStyle>
          <a:p>
            <a:pPr marL="355600" indent="-355600">
              <a:lnSpc>
                <a:spcPct val="110000"/>
              </a:lnSpc>
              <a:defRPr/>
            </a:pPr>
            <a:r>
              <a:rPr lang="id-ID" altLang="id-ID" sz="2000" dirty="0">
                <a:latin typeface="+mn-lt"/>
              </a:rPr>
              <a:t>Untuk memenuhi tujuan pengungkapan, entitas </a:t>
            </a:r>
            <a:r>
              <a:rPr lang="en-US" altLang="id-ID" sz="2000" dirty="0">
                <a:latin typeface="+mn-lt"/>
              </a:rPr>
              <a:t>m</a:t>
            </a:r>
            <a:r>
              <a:rPr lang="id-ID" altLang="id-ID" sz="2000" dirty="0">
                <a:latin typeface="+mn-lt"/>
              </a:rPr>
              <a:t>empertimbangkan :</a:t>
            </a:r>
          </a:p>
          <a:p>
            <a:pPr marL="723900" indent="-368300">
              <a:lnSpc>
                <a:spcPct val="110000"/>
              </a:lnSpc>
              <a:buFont typeface="Wingdings" panose="05000000000000000000" pitchFamily="2" charset="2"/>
              <a:buChar char="§"/>
              <a:defRPr/>
            </a:pPr>
            <a:r>
              <a:rPr lang="id-ID" altLang="id-ID" sz="2000" dirty="0">
                <a:latin typeface="+mn-lt"/>
              </a:rPr>
              <a:t>level detil yang dibutuhkan untuk memenuhi persyaratan pengungkapan;</a:t>
            </a:r>
          </a:p>
          <a:p>
            <a:pPr marL="723900" indent="-368300">
              <a:lnSpc>
                <a:spcPct val="110000"/>
              </a:lnSpc>
              <a:buFont typeface="Wingdings" panose="05000000000000000000" pitchFamily="2" charset="2"/>
              <a:buChar char="§"/>
              <a:defRPr/>
            </a:pPr>
            <a:r>
              <a:rPr lang="id-ID" altLang="id-ID" sz="2000" dirty="0">
                <a:latin typeface="+mn-lt"/>
              </a:rPr>
              <a:t>berapa banyak penekanan yang ditetapkan pada setiap persyaratan;</a:t>
            </a:r>
          </a:p>
          <a:p>
            <a:pPr marL="723900" indent="-368300">
              <a:lnSpc>
                <a:spcPct val="110000"/>
              </a:lnSpc>
              <a:buFont typeface="Wingdings" panose="05000000000000000000" pitchFamily="2" charset="2"/>
              <a:buChar char="§"/>
              <a:defRPr/>
            </a:pPr>
            <a:r>
              <a:rPr lang="id-ID" altLang="id-ID" sz="2000" dirty="0">
                <a:latin typeface="+mn-lt"/>
              </a:rPr>
              <a:t>berapa banyak penggabungan atau pemisahan yang perlu dilaksanakan; dan</a:t>
            </a:r>
          </a:p>
          <a:p>
            <a:pPr marL="723900" indent="-368300">
              <a:lnSpc>
                <a:spcPct val="110000"/>
              </a:lnSpc>
              <a:buFont typeface="Wingdings" panose="05000000000000000000" pitchFamily="2" charset="2"/>
              <a:buChar char="§"/>
              <a:defRPr/>
            </a:pPr>
            <a:r>
              <a:rPr lang="id-ID" altLang="id-ID" sz="2000" dirty="0">
                <a:latin typeface="+mn-lt"/>
              </a:rPr>
              <a:t>apakah pengguna laporan keuangan membutuhkan informasi tambahan untuk mengevaluasi informasi kuantitatif yang diungkapkan.</a:t>
            </a:r>
            <a:endParaRPr lang="en-US" altLang="id-ID" sz="2000" dirty="0">
              <a:latin typeface="+mn-lt"/>
            </a:endParaRPr>
          </a:p>
          <a:p>
            <a:pPr marL="450850" indent="-450850">
              <a:lnSpc>
                <a:spcPct val="110000"/>
              </a:lnSpc>
              <a:spcBef>
                <a:spcPts val="600"/>
              </a:spcBef>
              <a:defRPr/>
            </a:pPr>
            <a:r>
              <a:rPr lang="en-US" altLang="id-ID" sz="2000" dirty="0" err="1">
                <a:latin typeface="+mn-lt"/>
              </a:rPr>
              <a:t>Untuk</a:t>
            </a:r>
            <a:r>
              <a:rPr lang="en-US" altLang="id-ID" sz="2000" dirty="0">
                <a:latin typeface="+mn-lt"/>
              </a:rPr>
              <a:t> </a:t>
            </a:r>
            <a:r>
              <a:rPr lang="en-US" altLang="id-ID" sz="2000" dirty="0" err="1">
                <a:latin typeface="+mn-lt"/>
              </a:rPr>
              <a:t>memenuhi</a:t>
            </a:r>
            <a:r>
              <a:rPr lang="en-US" altLang="id-ID" sz="2000" dirty="0">
                <a:latin typeface="+mn-lt"/>
              </a:rPr>
              <a:t> </a:t>
            </a:r>
            <a:r>
              <a:rPr lang="en-US" altLang="id-ID" sz="2000" dirty="0" err="1">
                <a:latin typeface="+mn-lt"/>
              </a:rPr>
              <a:t>tujuan</a:t>
            </a:r>
            <a:r>
              <a:rPr lang="en-US" altLang="id-ID" sz="2000" dirty="0">
                <a:latin typeface="+mn-lt"/>
              </a:rPr>
              <a:t> </a:t>
            </a:r>
            <a:r>
              <a:rPr lang="en-US" altLang="id-ID" sz="2000" dirty="0" err="1">
                <a:latin typeface="+mn-lt"/>
              </a:rPr>
              <a:t>pengungkapan</a:t>
            </a:r>
            <a:r>
              <a:rPr lang="en-US" altLang="id-ID" sz="2000" dirty="0">
                <a:latin typeface="+mn-lt"/>
              </a:rPr>
              <a:t> </a:t>
            </a:r>
            <a:r>
              <a:rPr lang="en-US" altLang="id-ID" sz="2000" dirty="0" err="1">
                <a:latin typeface="+mn-lt"/>
              </a:rPr>
              <a:t>entitas</a:t>
            </a:r>
            <a:r>
              <a:rPr lang="en-US" altLang="id-ID" sz="2000" dirty="0">
                <a:latin typeface="+mn-lt"/>
              </a:rPr>
              <a:t> </a:t>
            </a:r>
            <a:r>
              <a:rPr lang="en-US" altLang="id-ID" sz="2000" dirty="0" err="1">
                <a:latin typeface="+mn-lt"/>
              </a:rPr>
              <a:t>mengungkapakan</a:t>
            </a:r>
            <a:r>
              <a:rPr lang="en-US" altLang="id-ID" sz="2000" dirty="0">
                <a:latin typeface="+mn-lt"/>
              </a:rPr>
              <a:t> :</a:t>
            </a:r>
          </a:p>
          <a:p>
            <a:pPr marL="900113" indent="-368300">
              <a:lnSpc>
                <a:spcPct val="110000"/>
              </a:lnSpc>
              <a:buFont typeface="Arial" panose="020B0604020202020204" pitchFamily="34" charset="0"/>
              <a:buChar char="•"/>
              <a:defRPr/>
            </a:pPr>
            <a:r>
              <a:rPr lang="en-US" altLang="id-ID" sz="2000" dirty="0" err="1">
                <a:latin typeface="+mn-lt"/>
              </a:rPr>
              <a:t>Alasan</a:t>
            </a:r>
            <a:r>
              <a:rPr lang="en-US" altLang="id-ID" sz="2000" dirty="0">
                <a:latin typeface="+mn-lt"/>
              </a:rPr>
              <a:t> </a:t>
            </a:r>
            <a:r>
              <a:rPr lang="en-US" altLang="id-ID" sz="2000" dirty="0" err="1">
                <a:latin typeface="+mn-lt"/>
              </a:rPr>
              <a:t>pengukurun</a:t>
            </a:r>
            <a:r>
              <a:rPr lang="en-US" altLang="id-ID" sz="2000" dirty="0">
                <a:latin typeface="+mn-lt"/>
              </a:rPr>
              <a:t> </a:t>
            </a:r>
            <a:r>
              <a:rPr lang="en-US" altLang="id-ID" sz="2000" dirty="0" err="1">
                <a:latin typeface="+mn-lt"/>
              </a:rPr>
              <a:t>nilai</a:t>
            </a:r>
            <a:r>
              <a:rPr lang="en-US" altLang="id-ID" sz="2000" dirty="0">
                <a:latin typeface="+mn-lt"/>
              </a:rPr>
              <a:t> </a:t>
            </a:r>
            <a:r>
              <a:rPr lang="en-US" altLang="id-ID" sz="2000" dirty="0" err="1">
                <a:latin typeface="+mn-lt"/>
              </a:rPr>
              <a:t>wajar</a:t>
            </a:r>
            <a:r>
              <a:rPr lang="en-US" altLang="id-ID" sz="2000" dirty="0">
                <a:latin typeface="+mn-lt"/>
              </a:rPr>
              <a:t> </a:t>
            </a:r>
            <a:r>
              <a:rPr lang="en-US" altLang="id-ID" sz="2000" dirty="0" err="1">
                <a:latin typeface="+mn-lt"/>
              </a:rPr>
              <a:t>berulang</a:t>
            </a:r>
            <a:r>
              <a:rPr lang="en-US" altLang="id-ID" sz="2000" dirty="0">
                <a:latin typeface="+mn-lt"/>
              </a:rPr>
              <a:t> dan </a:t>
            </a:r>
            <a:r>
              <a:rPr lang="en-US" altLang="id-ID" sz="2000" dirty="0" err="1">
                <a:latin typeface="+mn-lt"/>
              </a:rPr>
              <a:t>tidak</a:t>
            </a:r>
            <a:r>
              <a:rPr lang="en-US" altLang="id-ID" sz="2000" dirty="0">
                <a:latin typeface="+mn-lt"/>
              </a:rPr>
              <a:t> </a:t>
            </a:r>
            <a:r>
              <a:rPr lang="en-US" altLang="id-ID" sz="2000" dirty="0" err="1">
                <a:latin typeface="+mn-lt"/>
              </a:rPr>
              <a:t>berulang</a:t>
            </a:r>
            <a:endParaRPr lang="en-US" altLang="id-ID" sz="2000" dirty="0">
              <a:latin typeface="+mn-lt"/>
            </a:endParaRPr>
          </a:p>
          <a:p>
            <a:pPr marL="900113" indent="-368300">
              <a:lnSpc>
                <a:spcPct val="110000"/>
              </a:lnSpc>
              <a:buFont typeface="Arial" panose="020B0604020202020204" pitchFamily="34" charset="0"/>
              <a:buChar char="•"/>
              <a:defRPr/>
            </a:pPr>
            <a:r>
              <a:rPr lang="en-US" altLang="id-ID" sz="2000" dirty="0">
                <a:latin typeface="+mn-lt"/>
              </a:rPr>
              <a:t>Level </a:t>
            </a:r>
            <a:r>
              <a:rPr lang="en-US" altLang="id-ID" sz="2000" dirty="0" err="1">
                <a:latin typeface="+mn-lt"/>
              </a:rPr>
              <a:t>hirarki</a:t>
            </a:r>
            <a:r>
              <a:rPr lang="en-US" altLang="id-ID" sz="2000" dirty="0">
                <a:latin typeface="+mn-lt"/>
              </a:rPr>
              <a:t> </a:t>
            </a:r>
            <a:r>
              <a:rPr lang="en-US" altLang="id-ID" sz="2000" dirty="0" err="1">
                <a:latin typeface="+mn-lt"/>
              </a:rPr>
              <a:t>nilai</a:t>
            </a:r>
            <a:r>
              <a:rPr lang="en-US" altLang="id-ID" sz="2000" dirty="0">
                <a:latin typeface="+mn-lt"/>
              </a:rPr>
              <a:t> </a:t>
            </a:r>
            <a:r>
              <a:rPr lang="en-US" altLang="id-ID" sz="2000" dirty="0" err="1">
                <a:latin typeface="+mn-lt"/>
              </a:rPr>
              <a:t>wajar</a:t>
            </a:r>
            <a:endParaRPr lang="en-US" altLang="id-ID" sz="2000" dirty="0">
              <a:latin typeface="+mn-lt"/>
            </a:endParaRPr>
          </a:p>
          <a:p>
            <a:pPr marL="900113" indent="-368300">
              <a:lnSpc>
                <a:spcPct val="110000"/>
              </a:lnSpc>
              <a:buFont typeface="Arial" panose="020B0604020202020204" pitchFamily="34" charset="0"/>
              <a:buChar char="•"/>
              <a:defRPr/>
            </a:pPr>
            <a:r>
              <a:rPr lang="en-US" altLang="id-ID" sz="2000" dirty="0" err="1">
                <a:latin typeface="+mn-lt"/>
              </a:rPr>
              <a:t>Jumlah</a:t>
            </a:r>
            <a:r>
              <a:rPr lang="en-US" altLang="id-ID" sz="2000" dirty="0">
                <a:latin typeface="+mn-lt"/>
              </a:rPr>
              <a:t> </a:t>
            </a:r>
            <a:r>
              <a:rPr lang="en-US" altLang="id-ID" sz="2000" dirty="0" err="1">
                <a:latin typeface="+mn-lt"/>
              </a:rPr>
              <a:t>perpindahan</a:t>
            </a:r>
            <a:r>
              <a:rPr lang="en-US" altLang="id-ID" sz="2000" dirty="0">
                <a:latin typeface="+mn-lt"/>
              </a:rPr>
              <a:t> </a:t>
            </a:r>
            <a:r>
              <a:rPr lang="en-US" altLang="id-ID" sz="2000" dirty="0" err="1">
                <a:latin typeface="+mn-lt"/>
              </a:rPr>
              <a:t>antar</a:t>
            </a:r>
            <a:r>
              <a:rPr lang="en-US" altLang="id-ID" sz="2000" dirty="0">
                <a:latin typeface="+mn-lt"/>
              </a:rPr>
              <a:t> </a:t>
            </a:r>
            <a:r>
              <a:rPr lang="en-US" altLang="id-ID" sz="2000" dirty="0" err="1">
                <a:latin typeface="+mn-lt"/>
              </a:rPr>
              <a:t>hirarki</a:t>
            </a:r>
            <a:r>
              <a:rPr lang="en-US" altLang="id-ID" sz="2000" dirty="0">
                <a:latin typeface="+mn-lt"/>
              </a:rPr>
              <a:t> </a:t>
            </a:r>
            <a:r>
              <a:rPr lang="en-US" altLang="id-ID" sz="2000" dirty="0" err="1">
                <a:latin typeface="+mn-lt"/>
              </a:rPr>
              <a:t>nilai</a:t>
            </a:r>
            <a:r>
              <a:rPr lang="en-US" altLang="id-ID" sz="2000" dirty="0">
                <a:latin typeface="+mn-lt"/>
              </a:rPr>
              <a:t> </a:t>
            </a:r>
            <a:r>
              <a:rPr lang="en-US" altLang="id-ID" sz="2000" dirty="0" err="1">
                <a:latin typeface="+mn-lt"/>
              </a:rPr>
              <a:t>wajar</a:t>
            </a:r>
            <a:r>
              <a:rPr lang="en-US" altLang="id-ID" sz="2000" dirty="0">
                <a:latin typeface="+mn-lt"/>
              </a:rPr>
              <a:t> 1 dan 2, </a:t>
            </a:r>
            <a:r>
              <a:rPr lang="en-US" altLang="id-ID" sz="2000" dirty="0" err="1">
                <a:latin typeface="+mn-lt"/>
              </a:rPr>
              <a:t>alasan</a:t>
            </a:r>
            <a:r>
              <a:rPr lang="en-US" altLang="id-ID" sz="2000" dirty="0">
                <a:latin typeface="+mn-lt"/>
              </a:rPr>
              <a:t> dan </a:t>
            </a:r>
            <a:r>
              <a:rPr lang="en-US" altLang="id-ID" sz="2000" dirty="0" err="1">
                <a:latin typeface="+mn-lt"/>
              </a:rPr>
              <a:t>kebijakan</a:t>
            </a:r>
            <a:r>
              <a:rPr lang="en-US" altLang="id-ID" sz="2000" dirty="0">
                <a:latin typeface="+mn-lt"/>
              </a:rPr>
              <a:t> </a:t>
            </a:r>
            <a:r>
              <a:rPr lang="en-US" altLang="id-ID" sz="2000" dirty="0" err="1">
                <a:latin typeface="+mn-lt"/>
              </a:rPr>
              <a:t>akuntansinya</a:t>
            </a:r>
            <a:r>
              <a:rPr lang="en-US" altLang="id-ID" sz="2000" dirty="0">
                <a:latin typeface="+mn-lt"/>
              </a:rPr>
              <a:t>.</a:t>
            </a:r>
          </a:p>
          <a:p>
            <a:pPr marL="900113" indent="-368300">
              <a:lnSpc>
                <a:spcPct val="110000"/>
              </a:lnSpc>
              <a:buFont typeface="Arial" panose="020B0604020202020204" pitchFamily="34" charset="0"/>
              <a:buChar char="•"/>
              <a:defRPr/>
            </a:pPr>
            <a:r>
              <a:rPr lang="en-US" altLang="id-ID" sz="2000" dirty="0" err="1">
                <a:latin typeface="+mn-lt"/>
              </a:rPr>
              <a:t>Untuk</a:t>
            </a:r>
            <a:r>
              <a:rPr lang="en-US" altLang="id-ID" sz="2000" dirty="0">
                <a:latin typeface="+mn-lt"/>
              </a:rPr>
              <a:t> level 2 dan 3, </a:t>
            </a:r>
            <a:r>
              <a:rPr lang="en-US" altLang="id-ID" sz="2000" dirty="0" err="1">
                <a:latin typeface="+mn-lt"/>
              </a:rPr>
              <a:t>deskripsi</a:t>
            </a:r>
            <a:r>
              <a:rPr lang="en-US" altLang="id-ID" sz="2000" dirty="0">
                <a:latin typeface="+mn-lt"/>
              </a:rPr>
              <a:t> </a:t>
            </a:r>
            <a:r>
              <a:rPr lang="en-US" altLang="id-ID" sz="2000" dirty="0" err="1">
                <a:latin typeface="+mn-lt"/>
              </a:rPr>
              <a:t>teknik</a:t>
            </a:r>
            <a:r>
              <a:rPr lang="en-US" altLang="id-ID" sz="2000" dirty="0">
                <a:latin typeface="+mn-lt"/>
              </a:rPr>
              <a:t> </a:t>
            </a:r>
            <a:r>
              <a:rPr lang="en-US" altLang="id-ID" sz="2000" dirty="0" err="1">
                <a:latin typeface="+mn-lt"/>
              </a:rPr>
              <a:t>penilaian</a:t>
            </a:r>
            <a:r>
              <a:rPr lang="en-US" altLang="id-ID" sz="2000" dirty="0">
                <a:latin typeface="+mn-lt"/>
              </a:rPr>
              <a:t> dan input </a:t>
            </a:r>
            <a:r>
              <a:rPr lang="en-US" altLang="id-ID" sz="2000" dirty="0" err="1">
                <a:latin typeface="+mn-lt"/>
              </a:rPr>
              <a:t>dalam</a:t>
            </a:r>
            <a:r>
              <a:rPr lang="en-US" altLang="id-ID" sz="2000" dirty="0">
                <a:latin typeface="+mn-lt"/>
              </a:rPr>
              <a:t> </a:t>
            </a:r>
            <a:r>
              <a:rPr lang="en-US" altLang="id-ID" sz="2000" dirty="0" err="1">
                <a:latin typeface="+mn-lt"/>
              </a:rPr>
              <a:t>pengukuran</a:t>
            </a:r>
            <a:r>
              <a:rPr lang="en-US" altLang="id-ID" sz="2000" dirty="0">
                <a:latin typeface="+mn-lt"/>
              </a:rPr>
              <a:t>.</a:t>
            </a:r>
          </a:p>
          <a:p>
            <a:pPr marL="900113" indent="-368300">
              <a:lnSpc>
                <a:spcPct val="110000"/>
              </a:lnSpc>
              <a:buFont typeface="Arial" panose="020B0604020202020204" pitchFamily="34" charset="0"/>
              <a:buChar char="•"/>
              <a:defRPr/>
            </a:pPr>
            <a:r>
              <a:rPr lang="en-US" altLang="id-ID" sz="2000" dirty="0">
                <a:latin typeface="+mn-lt"/>
              </a:rPr>
              <a:t>Level 3, </a:t>
            </a:r>
            <a:r>
              <a:rPr lang="en-US" altLang="id-ID" sz="2000" dirty="0" err="1">
                <a:latin typeface="+mn-lt"/>
              </a:rPr>
              <a:t>rekonsiliasi</a:t>
            </a:r>
            <a:r>
              <a:rPr lang="en-US" altLang="id-ID" sz="2000" dirty="0">
                <a:latin typeface="+mn-lt"/>
              </a:rPr>
              <a:t> </a:t>
            </a:r>
            <a:r>
              <a:rPr lang="en-US" altLang="id-ID" sz="2000" dirty="0" err="1">
                <a:latin typeface="+mn-lt"/>
              </a:rPr>
              <a:t>saldo</a:t>
            </a:r>
            <a:r>
              <a:rPr lang="en-US" altLang="id-ID" sz="2000" dirty="0">
                <a:latin typeface="+mn-lt"/>
              </a:rPr>
              <a:t> </a:t>
            </a:r>
            <a:r>
              <a:rPr lang="en-US" altLang="id-ID" sz="2000" dirty="0" err="1">
                <a:latin typeface="+mn-lt"/>
              </a:rPr>
              <a:t>awal</a:t>
            </a:r>
            <a:r>
              <a:rPr lang="en-US" altLang="id-ID" sz="2000" dirty="0">
                <a:latin typeface="+mn-lt"/>
              </a:rPr>
              <a:t> dan </a:t>
            </a:r>
            <a:r>
              <a:rPr lang="en-US" altLang="id-ID" sz="2000" dirty="0" err="1">
                <a:latin typeface="+mn-lt"/>
              </a:rPr>
              <a:t>akhir</a:t>
            </a:r>
            <a:r>
              <a:rPr lang="en-US" altLang="id-ID" sz="2000" dirty="0">
                <a:latin typeface="+mn-lt"/>
              </a:rPr>
              <a:t>, </a:t>
            </a:r>
            <a:r>
              <a:rPr lang="en-US" altLang="id-ID" sz="2000" dirty="0" err="1">
                <a:latin typeface="+mn-lt"/>
              </a:rPr>
              <a:t>perubahan</a:t>
            </a:r>
            <a:r>
              <a:rPr lang="en-US" altLang="id-ID" sz="2000" dirty="0">
                <a:latin typeface="+mn-lt"/>
              </a:rPr>
              <a:t> </a:t>
            </a:r>
            <a:r>
              <a:rPr lang="en-US" altLang="id-ID" sz="2000" dirty="0" err="1">
                <a:latin typeface="+mn-lt"/>
              </a:rPr>
              <a:t>selama</a:t>
            </a:r>
            <a:r>
              <a:rPr lang="en-US" altLang="id-ID" sz="2000" dirty="0">
                <a:latin typeface="+mn-lt"/>
              </a:rPr>
              <a:t> </a:t>
            </a:r>
            <a:r>
              <a:rPr lang="en-US" altLang="id-ID" sz="2000" dirty="0" err="1">
                <a:latin typeface="+mn-lt"/>
              </a:rPr>
              <a:t>periode</a:t>
            </a:r>
            <a:r>
              <a:rPr lang="en-US" altLang="id-ID" sz="2000" dirty="0">
                <a:latin typeface="+mn-lt"/>
              </a:rPr>
              <a:t>, </a:t>
            </a:r>
            <a:r>
              <a:rPr lang="en-US" altLang="id-ID" sz="2000" dirty="0" err="1">
                <a:latin typeface="+mn-lt"/>
              </a:rPr>
              <a:t>keuntungan</a:t>
            </a:r>
            <a:r>
              <a:rPr lang="en-US" altLang="id-ID" sz="2000" dirty="0">
                <a:latin typeface="+mn-lt"/>
              </a:rPr>
              <a:t> </a:t>
            </a:r>
            <a:r>
              <a:rPr lang="en-US" altLang="id-ID" sz="2000" dirty="0" err="1">
                <a:latin typeface="+mn-lt"/>
              </a:rPr>
              <a:t>kerugian</a:t>
            </a:r>
            <a:r>
              <a:rPr lang="en-US" altLang="id-ID" sz="2000" dirty="0">
                <a:latin typeface="+mn-lt"/>
              </a:rPr>
              <a:t> </a:t>
            </a:r>
            <a:r>
              <a:rPr lang="en-US" altLang="id-ID" sz="2000" dirty="0" err="1">
                <a:latin typeface="+mn-lt"/>
              </a:rPr>
              <a:t>yagn</a:t>
            </a:r>
            <a:r>
              <a:rPr lang="en-US" altLang="id-ID" sz="2000" dirty="0">
                <a:latin typeface="+mn-lt"/>
              </a:rPr>
              <a:t> </a:t>
            </a:r>
            <a:r>
              <a:rPr lang="en-US" altLang="id-ID" sz="2000" dirty="0" err="1">
                <a:latin typeface="+mn-lt"/>
              </a:rPr>
              <a:t>direalisasi</a:t>
            </a:r>
            <a:r>
              <a:rPr lang="en-US" altLang="id-ID" sz="2000" dirty="0">
                <a:latin typeface="+mn-lt"/>
              </a:rPr>
              <a:t> dan </a:t>
            </a:r>
            <a:r>
              <a:rPr lang="en-US" altLang="id-ID" sz="2000" dirty="0" err="1">
                <a:latin typeface="+mn-lt"/>
              </a:rPr>
              <a:t>belum</a:t>
            </a:r>
            <a:r>
              <a:rPr lang="en-US" altLang="id-ID" sz="2000" dirty="0">
                <a:latin typeface="+mn-lt"/>
              </a:rPr>
              <a:t> </a:t>
            </a:r>
            <a:r>
              <a:rPr lang="en-US" altLang="id-ID" sz="2000" dirty="0" err="1">
                <a:latin typeface="+mn-lt"/>
              </a:rPr>
              <a:t>direalisasi</a:t>
            </a:r>
            <a:r>
              <a:rPr lang="en-US" altLang="id-ID" sz="2000" dirty="0">
                <a:latin typeface="+mn-lt"/>
              </a:rPr>
              <a:t>.</a:t>
            </a:r>
          </a:p>
          <a:p>
            <a:pPr marL="900113" indent="-368300">
              <a:lnSpc>
                <a:spcPct val="110000"/>
              </a:lnSpc>
              <a:buFont typeface="Arial" panose="020B0604020202020204" pitchFamily="34" charset="0"/>
              <a:buChar char="•"/>
              <a:defRPr/>
            </a:pPr>
            <a:r>
              <a:rPr lang="en-US" altLang="id-ID" sz="2000" dirty="0">
                <a:latin typeface="+mn-lt"/>
              </a:rPr>
              <a:t>Jika </a:t>
            </a:r>
            <a:r>
              <a:rPr lang="en-US" altLang="id-ID" sz="2000" dirty="0" err="1">
                <a:latin typeface="+mn-lt"/>
              </a:rPr>
              <a:t>penggunaan</a:t>
            </a:r>
            <a:r>
              <a:rPr lang="en-US" altLang="id-ID" sz="2000" dirty="0">
                <a:latin typeface="+mn-lt"/>
              </a:rPr>
              <a:t> </a:t>
            </a:r>
            <a:r>
              <a:rPr lang="en-US" altLang="id-ID" sz="2000" dirty="0" err="1">
                <a:latin typeface="+mn-lt"/>
              </a:rPr>
              <a:t>teringgi</a:t>
            </a:r>
            <a:r>
              <a:rPr lang="en-US" altLang="id-ID" sz="2000" dirty="0">
                <a:latin typeface="+mn-lt"/>
              </a:rPr>
              <a:t> dan </a:t>
            </a:r>
            <a:r>
              <a:rPr lang="en-US" altLang="id-ID" sz="2000" dirty="0" err="1">
                <a:latin typeface="+mn-lt"/>
              </a:rPr>
              <a:t>terbaik</a:t>
            </a:r>
            <a:r>
              <a:rPr lang="en-US" altLang="id-ID" sz="2000" dirty="0">
                <a:latin typeface="+mn-lt"/>
              </a:rPr>
              <a:t> </a:t>
            </a:r>
            <a:r>
              <a:rPr lang="en-US" altLang="id-ID" sz="2000" dirty="0" err="1">
                <a:latin typeface="+mn-lt"/>
              </a:rPr>
              <a:t>aset</a:t>
            </a:r>
            <a:r>
              <a:rPr lang="en-US" altLang="id-ID" sz="2000" dirty="0">
                <a:latin typeface="+mn-lt"/>
              </a:rPr>
              <a:t> non </a:t>
            </a:r>
            <a:r>
              <a:rPr lang="en-US" altLang="id-ID" sz="2000" dirty="0" err="1">
                <a:latin typeface="+mn-lt"/>
              </a:rPr>
              <a:t>keuangan</a:t>
            </a:r>
            <a:r>
              <a:rPr lang="en-US" altLang="id-ID" sz="2000" dirty="0">
                <a:latin typeface="+mn-lt"/>
              </a:rPr>
              <a:t> </a:t>
            </a:r>
            <a:r>
              <a:rPr lang="en-US" altLang="id-ID" sz="2000" dirty="0" err="1">
                <a:latin typeface="+mn-lt"/>
              </a:rPr>
              <a:t>berbeda</a:t>
            </a:r>
            <a:r>
              <a:rPr lang="en-US" altLang="id-ID" sz="2000" dirty="0">
                <a:latin typeface="+mn-lt"/>
              </a:rPr>
              <a:t> </a:t>
            </a:r>
            <a:r>
              <a:rPr lang="en-US" altLang="id-ID" sz="2000" dirty="0" err="1">
                <a:latin typeface="+mn-lt"/>
              </a:rPr>
              <a:t>dari</a:t>
            </a:r>
            <a:r>
              <a:rPr lang="en-US" altLang="id-ID" sz="2000" dirty="0">
                <a:latin typeface="+mn-lt"/>
              </a:rPr>
              <a:t> </a:t>
            </a:r>
            <a:r>
              <a:rPr lang="en-US" altLang="id-ID" sz="2000" dirty="0" err="1">
                <a:latin typeface="+mn-lt"/>
              </a:rPr>
              <a:t>penggunaannya</a:t>
            </a:r>
            <a:r>
              <a:rPr lang="en-US" altLang="id-ID" sz="2000" dirty="0">
                <a:latin typeface="+mn-lt"/>
              </a:rPr>
              <a:t>, </a:t>
            </a:r>
            <a:r>
              <a:rPr lang="en-US" altLang="id-ID" sz="2000" dirty="0" err="1">
                <a:latin typeface="+mn-lt"/>
              </a:rPr>
              <a:t>fakta</a:t>
            </a:r>
            <a:r>
              <a:rPr lang="en-US" altLang="id-ID" sz="2000" dirty="0">
                <a:latin typeface="+mn-lt"/>
              </a:rPr>
              <a:t> </a:t>
            </a:r>
            <a:r>
              <a:rPr lang="en-US" altLang="id-ID" sz="2000" dirty="0" err="1">
                <a:latin typeface="+mn-lt"/>
              </a:rPr>
              <a:t>tersebut</a:t>
            </a:r>
            <a:r>
              <a:rPr lang="en-US" altLang="id-ID" sz="2000" dirty="0">
                <a:latin typeface="+mn-lt"/>
              </a:rPr>
              <a:t> </a:t>
            </a:r>
            <a:r>
              <a:rPr lang="en-US" altLang="id-ID" sz="2000" dirty="0" err="1">
                <a:latin typeface="+mn-lt"/>
              </a:rPr>
              <a:t>harus</a:t>
            </a:r>
            <a:r>
              <a:rPr lang="en-US" altLang="id-ID" sz="2000" dirty="0">
                <a:latin typeface="+mn-lt"/>
              </a:rPr>
              <a:t> </a:t>
            </a:r>
            <a:r>
              <a:rPr lang="en-US" altLang="id-ID" sz="2000" dirty="0" err="1">
                <a:latin typeface="+mn-lt"/>
              </a:rPr>
              <a:t>diungkapkan</a:t>
            </a:r>
            <a:r>
              <a:rPr lang="en-US" altLang="id-ID" sz="2000" dirty="0">
                <a:latin typeface="+mn-lt"/>
              </a:rPr>
              <a:t>.</a:t>
            </a:r>
            <a:endParaRPr lang="id-ID" altLang="id-ID" sz="2000" dirty="0">
              <a:latin typeface="+mn-lt"/>
            </a:endParaRPr>
          </a:p>
        </p:txBody>
      </p:sp>
    </p:spTree>
    <p:extLst>
      <p:ext uri="{BB962C8B-B14F-4D97-AF65-F5344CB8AC3E}">
        <p14:creationId xmlns:p14="http://schemas.microsoft.com/office/powerpoint/2010/main" val="1713294769"/>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44D1C4-F409-43E0-B52D-E6477FE50D67}"/>
              </a:ext>
            </a:extLst>
          </p:cNvPr>
          <p:cNvSpPr/>
          <p:nvPr/>
        </p:nvSpPr>
        <p:spPr>
          <a:xfrm>
            <a:off x="3657600" y="3788664"/>
            <a:ext cx="5486400"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d-ID" sz="1800" b="1"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Dwi Martani</a:t>
            </a:r>
            <a:r>
              <a:rPr kumimoji="0" lang="en-US" sz="1800" b="1"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 - </a:t>
            </a:r>
            <a:r>
              <a:rPr kumimoji="0" lang="id-ID" sz="1800" b="1" i="0" u="sng" strike="noStrike" kern="1200" cap="none" spc="0" normalizeH="0" baseline="0" noProof="0" dirty="0">
                <a:ln>
                  <a:noFill/>
                </a:ln>
                <a:solidFill>
                  <a:srgbClr val="000000"/>
                </a:solidFill>
                <a:effectLst/>
                <a:uLnTx/>
                <a:uFillTx/>
                <a:latin typeface="Calibri" pitchFamily="34" charset="0"/>
                <a:ea typeface="+mn-ea"/>
                <a:cs typeface="Calibri" pitchFamily="34" charset="0"/>
              </a:rPr>
              <a:t>+62</a:t>
            </a:r>
            <a:r>
              <a:rPr kumimoji="0" lang="id-ID" sz="1800" b="1" i="0" u="sng" strike="noStrike" kern="1200" cap="none" spc="0" normalizeH="0" baseline="0" noProof="0" dirty="0">
                <a:ln>
                  <a:noFill/>
                </a:ln>
                <a:solidFill>
                  <a:srgbClr val="000000"/>
                </a:solidFill>
                <a:effectLst/>
                <a:uLnTx/>
                <a:uFillTx/>
                <a:latin typeface="Calibri" pitchFamily="34" charset="0"/>
                <a:ea typeface="+mn-ea"/>
                <a:cs typeface="Calibri" pitchFamily="34" charset="0"/>
                <a:hlinkClick r:id="" action="ppaction://noaction">
                  <a:extLst>
                    <a:ext uri="{A12FA001-AC4F-418D-AE19-62706E023703}">
                      <ahyp:hlinkClr xmlns:ahyp="http://schemas.microsoft.com/office/drawing/2018/hyperlinkcolor" val="tx"/>
                    </a:ext>
                  </a:extLst>
                </a:hlinkClick>
              </a:rPr>
              <a:t>81318227080</a:t>
            </a:r>
          </a:p>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d-ID" sz="1800" b="1" i="0" u="sng" strike="noStrike" kern="1200" cap="none" spc="0" normalizeH="0" baseline="0" noProof="0" dirty="0">
                <a:ln>
                  <a:noFill/>
                </a:ln>
                <a:solidFill>
                  <a:srgbClr val="F4EBD4">
                    <a:lumMod val="25000"/>
                  </a:srgbClr>
                </a:solidFill>
                <a:effectLst/>
                <a:uLnTx/>
                <a:uFillTx/>
                <a:latin typeface="Calibri" pitchFamily="34" charset="0"/>
                <a:ea typeface="+mn-ea"/>
                <a:cs typeface="Calibri" pitchFamily="34" charset="0"/>
                <a:hlinkClick r:id="" action="ppaction://noaction">
                  <a:extLst>
                    <a:ext uri="{A12FA001-AC4F-418D-AE19-62706E023703}">
                      <ahyp:hlinkClr xmlns:ahyp="http://schemas.microsoft.com/office/drawing/2018/hyperlinkcolor" val="tx"/>
                    </a:ext>
                  </a:extLst>
                </a:hlinkClick>
              </a:rPr>
              <a:t>martani@ui.ac.id</a:t>
            </a:r>
            <a:r>
              <a:rPr kumimoji="0" lang="id-ID" sz="1800" b="1" i="0" u="sng" strike="noStrike" kern="1200" cap="none" spc="0" normalizeH="0" baseline="0" noProof="0" dirty="0">
                <a:ln>
                  <a:noFill/>
                </a:ln>
                <a:solidFill>
                  <a:srgbClr val="FFC000"/>
                </a:solidFill>
                <a:effectLst/>
                <a:uLnTx/>
                <a:uFillTx/>
                <a:latin typeface="Calibri" pitchFamily="34" charset="0"/>
                <a:ea typeface="+mn-ea"/>
                <a:cs typeface="Calibri" pitchFamily="34" charset="0"/>
              </a:rPr>
              <a:t> </a:t>
            </a:r>
            <a:r>
              <a:rPr kumimoji="0" lang="id-ID" sz="1800" b="1"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atau </a:t>
            </a:r>
            <a:r>
              <a:rPr kumimoji="0" lang="id-ID" sz="1800" b="1" i="0" u="none" strike="noStrike" kern="1200" cap="none" spc="0" normalizeH="0" baseline="0" noProof="0" dirty="0">
                <a:ln>
                  <a:noFill/>
                </a:ln>
                <a:solidFill>
                  <a:srgbClr val="F4EBD4">
                    <a:lumMod val="25000"/>
                  </a:srgbClr>
                </a:solidFill>
                <a:effectLst/>
                <a:uLnTx/>
                <a:uFillTx/>
                <a:latin typeface="Calibri" pitchFamily="34" charset="0"/>
                <a:ea typeface="+mn-ea"/>
                <a:cs typeface="Calibri" pitchFamily="34" charset="0"/>
              </a:rPr>
              <a:t>d</a:t>
            </a:r>
            <a:r>
              <a:rPr kumimoji="0" lang="id-ID" sz="1800" b="1" i="0" u="none" strike="noStrike" kern="1200" cap="none" spc="0" normalizeH="0" baseline="0" noProof="0" dirty="0">
                <a:ln>
                  <a:noFill/>
                </a:ln>
                <a:solidFill>
                  <a:srgbClr val="F4EBD4">
                    <a:lumMod val="25000"/>
                  </a:srgbClr>
                </a:solidFill>
                <a:effectLst/>
                <a:uLnTx/>
                <a:uFillTx/>
                <a:latin typeface="Calibri" pitchFamily="34" charset="0"/>
                <a:ea typeface="+mn-ea"/>
                <a:cs typeface="Calibri" pitchFamily="34" charset="0"/>
                <a:hlinkClick r:id="rId2">
                  <a:extLst>
                    <a:ext uri="{A12FA001-AC4F-418D-AE19-62706E023703}">
                      <ahyp:hlinkClr xmlns:ahyp="http://schemas.microsoft.com/office/drawing/2018/hyperlinkcolor" val="tx"/>
                    </a:ext>
                  </a:extLst>
                </a:hlinkClick>
              </a:rPr>
              <a:t>wimartani@yahoo.com</a:t>
            </a:r>
            <a:endParaRPr kumimoji="0" lang="id-ID" sz="1800" b="1" i="0" u="none" strike="noStrike" kern="1200" cap="none" spc="0" normalizeH="0" baseline="0" noProof="0" dirty="0">
              <a:ln>
                <a:noFill/>
              </a:ln>
              <a:solidFill>
                <a:srgbClr val="F4EBD4">
                  <a:lumMod val="25000"/>
                </a:srgbClr>
              </a:solidFill>
              <a:effectLst/>
              <a:uLnTx/>
              <a:uFillTx/>
              <a:latin typeface="Calibri" pitchFamily="34" charset="0"/>
              <a:ea typeface="+mn-ea"/>
              <a:cs typeface="Calibri" pitchFamily="34" charset="0"/>
            </a:endParaRPr>
          </a:p>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d-ID" sz="1800" b="1" i="0" u="none" strike="noStrike" kern="1200" cap="none" spc="0" normalizeH="0" baseline="0" noProof="0" dirty="0">
                <a:ln>
                  <a:noFill/>
                </a:ln>
                <a:solidFill>
                  <a:srgbClr val="000000"/>
                </a:solidFill>
                <a:effectLst/>
                <a:uLnTx/>
                <a:uFillTx/>
                <a:latin typeface="Calibri" pitchFamily="34" charset="0"/>
                <a:ea typeface="+mn-ea"/>
                <a:cs typeface="Calibri" pitchFamily="34" charset="0"/>
                <a:hlinkClick r:id="rId3"/>
              </a:rPr>
              <a:t>http://staff.blog.ui.ac.id/martani/</a:t>
            </a:r>
            <a:endParaRPr kumimoji="0" lang="id-ID" sz="1800" b="1" i="0" u="none" strike="noStrike" kern="1200" cap="none" spc="0" normalizeH="0" baseline="0" noProof="0" dirty="0">
              <a:ln>
                <a:noFill/>
              </a:ln>
              <a:solidFill>
                <a:srgbClr val="000000"/>
              </a:solidFill>
              <a:effectLst/>
              <a:uLnTx/>
              <a:uFillTx/>
              <a:latin typeface="Calibri" pitchFamily="34" charset="0"/>
              <a:ea typeface="+mn-ea"/>
              <a:cs typeface="Calibri" pitchFamily="34" charset="0"/>
            </a:endParaRPr>
          </a:p>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itchFamily="34" charset="0"/>
                <a:ea typeface="+mn-ea"/>
                <a:cs typeface="Calibri" pitchFamily="34" charset="0"/>
                <a:hlinkClick r:id="rId4"/>
              </a:rPr>
              <a:t>http://dwimartani.com</a:t>
            </a:r>
            <a:endParaRPr kumimoji="0" lang="en-US" sz="1800" b="1" i="0" u="none" strike="noStrike" kern="1200" cap="none" spc="0" normalizeH="0" baseline="0" noProof="0" dirty="0">
              <a:ln>
                <a:noFill/>
              </a:ln>
              <a:solidFill>
                <a:srgbClr val="000000"/>
              </a:solidFill>
              <a:effectLst/>
              <a:uLnTx/>
              <a:uFillTx/>
              <a:latin typeface="Calibri" pitchFamily="34" charset="0"/>
              <a:ea typeface="+mn-ea"/>
              <a:cs typeface="Calibri" pitchFamily="34" charset="0"/>
            </a:endParaRPr>
          </a:p>
        </p:txBody>
      </p:sp>
      <p:pic>
        <p:nvPicPr>
          <p:cNvPr id="7" name="Picture 6" descr="A picture containing chart&#10;&#10;Description automatically generated">
            <a:extLst>
              <a:ext uri="{FF2B5EF4-FFF2-40B4-BE49-F238E27FC236}">
                <a16:creationId xmlns:a16="http://schemas.microsoft.com/office/drawing/2014/main" id="{B173C84E-11EB-D540-872D-2CE463360D08}"/>
              </a:ext>
            </a:extLst>
          </p:cNvPr>
          <p:cNvPicPr>
            <a:picLocks noChangeAspect="1"/>
          </p:cNvPicPr>
          <p:nvPr/>
        </p:nvPicPr>
        <p:blipFill rotWithShape="1">
          <a:blip r:embed="rId5" cstate="print">
            <a:clrChange>
              <a:clrFrom>
                <a:srgbClr val="FFFFFF"/>
              </a:clrFrom>
              <a:clrTo>
                <a:srgbClr val="FFFFFF">
                  <a:alpha val="0"/>
                </a:srgbClr>
              </a:clrTo>
            </a:clrChange>
            <a:duotone>
              <a:schemeClr val="accent1">
                <a:shade val="45000"/>
                <a:satMod val="135000"/>
              </a:schemeClr>
              <a:prstClr val="white"/>
            </a:duotone>
            <a:extLst>
              <a:ext uri="{BEBA8EAE-BF5A-486C-A8C5-ECC9F3942E4B}">
                <a14:imgProps xmlns:a14="http://schemas.microsoft.com/office/drawing/2010/main">
                  <a14:imgLayer r:embed="rId6">
                    <a14:imgEffect>
                      <a14:saturation sat="154000"/>
                    </a14:imgEffect>
                    <a14:imgEffect>
                      <a14:brightnessContrast contrast="-20000"/>
                    </a14:imgEffect>
                  </a14:imgLayer>
                </a14:imgProps>
              </a:ext>
              <a:ext uri="{28A0092B-C50C-407E-A947-70E740481C1C}">
                <a14:useLocalDpi xmlns:a14="http://schemas.microsoft.com/office/drawing/2010/main" val="0"/>
              </a:ext>
            </a:extLst>
          </a:blip>
          <a:srcRect t="36522" b="37391"/>
          <a:stretch/>
        </p:blipFill>
        <p:spPr>
          <a:xfrm>
            <a:off x="-228600" y="1648239"/>
            <a:ext cx="13258800" cy="2161761"/>
          </a:xfrm>
          <a:prstGeom prst="rect">
            <a:avLst/>
          </a:prstGeom>
        </p:spPr>
      </p:pic>
      <p:sp>
        <p:nvSpPr>
          <p:cNvPr id="5" name="Slide Number Placeholder 1">
            <a:extLst>
              <a:ext uri="{FF2B5EF4-FFF2-40B4-BE49-F238E27FC236}">
                <a16:creationId xmlns:a16="http://schemas.microsoft.com/office/drawing/2014/main" id="{CCF52285-C770-CA44-9509-FAC9907EB8DE}"/>
              </a:ext>
            </a:extLst>
          </p:cNvPr>
          <p:cNvSpPr txBox="1">
            <a:spLocks/>
          </p:cNvSpPr>
          <p:nvPr/>
        </p:nvSpPr>
        <p:spPr>
          <a:xfrm>
            <a:off x="11049000" y="6400800"/>
            <a:ext cx="11430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b="1" smtClean="0">
                <a:solidFill>
                  <a:schemeClr val="tx1">
                    <a:lumMod val="95000"/>
                    <a:lumOff val="5000"/>
                  </a:schemeClr>
                </a:solidFill>
                <a:latin typeface="Calibri" panose="020F0502020204030204" pitchFamily="34" charset="0"/>
                <a:cs typeface="Calibri" panose="020F0502020204030204" pitchFamily="34" charset="0"/>
              </a:rPr>
              <a:pPr/>
              <a:t>96</a:t>
            </a:fld>
            <a:endParaRPr lang="en-US" b="1"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701229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2874</TotalTime>
  <Words>8900</Words>
  <Application>Microsoft Office PowerPoint</Application>
  <PresentationFormat>Widescreen</PresentationFormat>
  <Paragraphs>1178</Paragraphs>
  <Slides>96</Slides>
  <Notes>39</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96</vt:i4>
      </vt:variant>
    </vt:vector>
  </HeadingPairs>
  <TitlesOfParts>
    <vt:vector size="109" baseType="lpstr">
      <vt:lpstr>Aptos Black</vt:lpstr>
      <vt:lpstr>Arial</vt:lpstr>
      <vt:lpstr>Barlow Semi Condensed</vt:lpstr>
      <vt:lpstr>Barlow Semi Condensed Medium</vt:lpstr>
      <vt:lpstr>Calibri</vt:lpstr>
      <vt:lpstr>Calibri Light</vt:lpstr>
      <vt:lpstr>Courier New</vt:lpstr>
      <vt:lpstr>Fjalla One</vt:lpstr>
      <vt:lpstr>Symbol</vt:lpstr>
      <vt:lpstr>System Font Regular</vt:lpstr>
      <vt:lpstr>Wingdings</vt:lpstr>
      <vt:lpstr>Office Theme</vt:lpstr>
      <vt:lpstr>Clip</vt:lpstr>
      <vt:lpstr>MODEL REVALUASI DAN MODEL NILAI WAJAR ASET TETAP DAN PROPERTI INVESTASI</vt:lpstr>
      <vt:lpstr>Standar Akuntansi Keuangan</vt:lpstr>
      <vt:lpstr>PowerPoint Presentation</vt:lpstr>
      <vt:lpstr>Pengaturan PSAK</vt:lpstr>
      <vt:lpstr>ISI SAK ENTITAS PRIVAT (SAKEP) </vt:lpstr>
      <vt:lpstr> Pengaturan Aset Tetap dalam PSAK</vt:lpstr>
      <vt:lpstr>Pengertian Aset Tetap</vt:lpstr>
      <vt:lpstr>Tanaman Produktif</vt:lpstr>
      <vt:lpstr>Pengakuan Aset Tetap</vt:lpstr>
      <vt:lpstr>Pengukuran Awal</vt:lpstr>
      <vt:lpstr>Biaya Perolehan awal</vt:lpstr>
      <vt:lpstr>Biaya Setelah Perolehan Awal</vt:lpstr>
      <vt:lpstr>Aset Dibangun Sendiri</vt:lpstr>
      <vt:lpstr>Bunga Pinjaman (PSAK 223)</vt:lpstr>
      <vt:lpstr>Bunga Pinjaman (PSAK 223)</vt:lpstr>
      <vt:lpstr>Pengukuran Biaya Perolehan</vt:lpstr>
      <vt:lpstr>Pertukaran Aset</vt:lpstr>
      <vt:lpstr>PowerPoint Presentation</vt:lpstr>
      <vt:lpstr>PowerPoint Presentation</vt:lpstr>
      <vt:lpstr>PSAK 240 Tanah dan Bangunan  Investasi Properti</vt:lpstr>
      <vt:lpstr>Perolehan Peralatan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Penghentian Pengakuan</vt:lpstr>
      <vt:lpstr>PowerPoint Presentation</vt:lpstr>
      <vt:lpstr>Pengungkapan</vt:lpstr>
      <vt:lpstr>Pengungkapan</vt:lpstr>
      <vt:lpstr>Pengungkapan Revaluasi</vt:lpstr>
      <vt:lpstr>PSAK 240 PROPERTI INVESTASI</vt:lpstr>
      <vt:lpstr>Properti Investasi</vt:lpstr>
      <vt:lpstr>Klasifikasi Properti Investasi</vt:lpstr>
      <vt:lpstr>Bukan Properti Investasi</vt:lpstr>
      <vt:lpstr>Klasifikasi Properti Investasi</vt:lpstr>
      <vt:lpstr>Ruang Lingkup Properti Investasi ISAK 31</vt:lpstr>
      <vt:lpstr>Klasifikasi sebagai Properti Investasi</vt:lpstr>
      <vt:lpstr>Klasifikasi sebagai Properti Investasi</vt:lpstr>
      <vt:lpstr>Klasifikasi sebagai Properti Investasi</vt:lpstr>
      <vt:lpstr>Pengakuan Awal</vt:lpstr>
      <vt:lpstr>Pengukuran Pengakuan Awal</vt:lpstr>
      <vt:lpstr>Pengukuran Selanjutnya</vt:lpstr>
      <vt:lpstr>PowerPoint Presentation</vt:lpstr>
      <vt:lpstr>Contoh Pengukuran Selanjutnya</vt:lpstr>
      <vt:lpstr>Contoh Pengukuran Selanjutnya Model Biaya</vt:lpstr>
      <vt:lpstr>PowerPoint Presentation</vt:lpstr>
      <vt:lpstr>Transfer Properti Investasi</vt:lpstr>
      <vt:lpstr>Transfer Properti Investasi</vt:lpstr>
      <vt:lpstr>Transfer Dari Properti Investasi</vt:lpstr>
      <vt:lpstr>Transfer Ke Properti Investasi</vt:lpstr>
      <vt:lpstr>Penghentian Pengakuan</vt:lpstr>
      <vt:lpstr>Penurunan nilai</vt:lpstr>
      <vt:lpstr>Pengungkapan</vt:lpstr>
      <vt:lpstr>Pengungkapan</vt:lpstr>
      <vt:lpstr>Pengungkapan</vt:lpstr>
      <vt:lpstr>Pengungkapan</vt:lpstr>
      <vt:lpstr>Pengungkapan</vt:lpstr>
      <vt:lpstr>ASET TETAP DAN PROPERTI INVESTASI DALAM SAKEP</vt:lpstr>
      <vt:lpstr>Pengertian Penurunan Nilai (Impairment)</vt:lpstr>
      <vt:lpstr>Aset Tetap</vt:lpstr>
      <vt:lpstr>Pengukuran</vt:lpstr>
      <vt:lpstr>Penurunan Nilai dan Penghentian Pengakuan</vt:lpstr>
      <vt:lpstr>Pengungkapan</vt:lpstr>
      <vt:lpstr>Properti Investasi Definisi dan Pengukuran</vt:lpstr>
      <vt:lpstr>Pengungkapan Properti Investasi</vt:lpstr>
      <vt:lpstr>Fair Value – Financial Statment</vt:lpstr>
      <vt:lpstr>PowerPoint Presentation</vt:lpstr>
      <vt:lpstr>Definisi Nilai Wajar</vt:lpstr>
      <vt:lpstr>Penerapan Nilai Wajar</vt:lpstr>
      <vt:lpstr>PowerPoint Presentation</vt:lpstr>
      <vt:lpstr>PowerPoint Presentation</vt:lpstr>
      <vt:lpstr>Hirarki Nilai Wajar</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RAPAT DEWAN PENGURUS NASIONAL  IKATAN AKUNTAN INDONESIA 9 Juni 2020</dc:title>
  <dc:creator>elly zarni</dc:creator>
  <cp:lastModifiedBy>Dwi Martani</cp:lastModifiedBy>
  <cp:revision>94</cp:revision>
  <dcterms:created xsi:type="dcterms:W3CDTF">2020-06-08T13:03:24Z</dcterms:created>
  <dcterms:modified xsi:type="dcterms:W3CDTF">2024-02-18T21:25:02Z</dcterms:modified>
</cp:coreProperties>
</file>